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310" r:id="rId4"/>
    <p:sldId id="258" r:id="rId5"/>
    <p:sldId id="306" r:id="rId6"/>
    <p:sldId id="324" r:id="rId7"/>
    <p:sldId id="281" r:id="rId8"/>
    <p:sldId id="291" r:id="rId9"/>
    <p:sldId id="307" r:id="rId10"/>
    <p:sldId id="304" r:id="rId11"/>
    <p:sldId id="263" r:id="rId12"/>
    <p:sldId id="264" r:id="rId13"/>
    <p:sldId id="262" r:id="rId14"/>
    <p:sldId id="328" r:id="rId15"/>
    <p:sldId id="331" r:id="rId16"/>
    <p:sldId id="33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7F325-3D04-4E72-9D41-2B230B97400A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A0A5-BD87-4F52-8008-E6274A46E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9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D25-2CBF-4C7F-8C89-B3BED08CD9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5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C2BBC0-25D9-40D8-9D56-1D9CC7960682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</a:rPr>
              <a:t>If you encounter improperly disposed sharps in the work environment, handle them carefully.  Keep your hands behind sharps at all times.  Use a mechanical device to pick up sharps if they cannot be handled safely.</a:t>
            </a:r>
          </a:p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ophthalmic.hyperguides.com/tutorials/oculoplastics/congenital/slide3.asp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3.png"/><Relationship Id="rId5" Type="http://schemas.openxmlformats.org/officeDocument/2006/relationships/image" Target="../media/image5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4.jpeg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32505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Biosafety and Biosecurity (Practical)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</a:t>
            </a:r>
            <a:r>
              <a:rPr lang="en-US" sz="4000" b="1" dirty="0"/>
              <a:t>afe  Sharps Handling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 lecture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Ms. </a:t>
            </a:r>
            <a:r>
              <a:rPr lang="en-US" dirty="0" err="1"/>
              <a:t>Banaz</a:t>
            </a:r>
            <a:r>
              <a:rPr lang="en-US" dirty="0"/>
              <a:t> A. Salih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551"/>
            <a:ext cx="6974208" cy="6726897"/>
          </a:xfrm>
        </p:spPr>
      </p:pic>
    </p:spTree>
    <p:extLst>
      <p:ext uri="{BB962C8B-B14F-4D97-AF65-F5344CB8AC3E}">
        <p14:creationId xmlns:p14="http://schemas.microsoft.com/office/powerpoint/2010/main" val="270887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or Not and why?</a:t>
            </a:r>
            <a:endParaRPr lang="ar-IQ" dirty="0"/>
          </a:p>
        </p:txBody>
      </p:sp>
      <p:pic>
        <p:nvPicPr>
          <p:cNvPr id="54274" name="Picture 2" descr="F:\Waste\IMAG1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667000"/>
            <a:ext cx="4648200" cy="3459163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43230"/>
            <a:ext cx="3440039" cy="370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297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Autoclave shredder unit</a:t>
            </a:r>
            <a:endParaRPr lang="ar-IQ" dirty="0"/>
          </a:p>
        </p:txBody>
      </p:sp>
      <p:pic>
        <p:nvPicPr>
          <p:cNvPr id="58370" name="Picture 2" descr="F:\Waste\IMAG1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87" y="1447800"/>
            <a:ext cx="4312119" cy="2438401"/>
          </a:xfrm>
          <a:prstGeom prst="rect">
            <a:avLst/>
          </a:prstGeom>
          <a:noFill/>
        </p:spPr>
      </p:pic>
      <p:pic>
        <p:nvPicPr>
          <p:cNvPr id="58371" name="Picture 3" descr="F:\Waste\IMAG1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667" y="3886652"/>
            <a:ext cx="4850333" cy="2742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71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Medical waste management techniques</a:t>
            </a:r>
            <a:endParaRPr lang="ar-IQ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1" y="1600200"/>
          <a:ext cx="8153399" cy="464820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3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2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57793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Chemical</a:t>
                      </a:r>
                      <a:r>
                        <a:rPr lang="en-US" baseline="0" dirty="0"/>
                        <a:t> and pharmaceutical waste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Sharp waste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Pathological waste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Infectious </a:t>
                      </a:r>
                    </a:p>
                    <a:p>
                      <a:pPr rtl="1"/>
                      <a:r>
                        <a:rPr lang="en-US" dirty="0"/>
                        <a:t>waste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Technique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S.N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602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Small amounts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Y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Incineration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1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602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Chemical disinfection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602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Autoclaving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3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602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Microwaving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4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59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Needle stick injuries safety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</a:t>
            </a:r>
            <a:r>
              <a:rPr lang="en-US" dirty="0"/>
              <a:t> squeeze, suck or rub the wound.</a:t>
            </a:r>
          </a:p>
          <a:p>
            <a:r>
              <a:rPr lang="en-US" dirty="0">
                <a:solidFill>
                  <a:srgbClr val="FF0000"/>
                </a:solidFill>
              </a:rPr>
              <a:t>Encourage</a:t>
            </a:r>
            <a:r>
              <a:rPr lang="en-US" dirty="0"/>
              <a:t> bleeding by Immediate washing it with soap under running tap water for 30 seconds.</a:t>
            </a:r>
          </a:p>
          <a:p>
            <a:r>
              <a:rPr lang="en-US" dirty="0"/>
              <a:t>Dry it , apply antiseptic and </a:t>
            </a:r>
            <a:r>
              <a:rPr lang="en-US" dirty="0">
                <a:solidFill>
                  <a:srgbClr val="FF0000"/>
                </a:solidFill>
              </a:rPr>
              <a:t>dressing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Flush</a:t>
            </a:r>
            <a:r>
              <a:rPr lang="en-US" dirty="0"/>
              <a:t> splashes to nose, mouth or skin with water.</a:t>
            </a:r>
          </a:p>
          <a:p>
            <a:r>
              <a:rPr lang="en-US" dirty="0">
                <a:solidFill>
                  <a:srgbClr val="FF0000"/>
                </a:solidFill>
              </a:rPr>
              <a:t>Report</a:t>
            </a:r>
            <a:r>
              <a:rPr lang="en-US" dirty="0"/>
              <a:t> the incident to your supervisor.</a:t>
            </a:r>
          </a:p>
          <a:p>
            <a:r>
              <a:rPr lang="en-US" dirty="0"/>
              <a:t>Seek medical treatment within 24 hours.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66F77-D096-224D-4F93-D309FB362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10813" r="5678" b="8091"/>
          <a:stretch/>
        </p:blipFill>
        <p:spPr>
          <a:xfrm>
            <a:off x="6324600" y="2148680"/>
            <a:ext cx="2667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Needle stick injury care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Wound</a:t>
            </a:r>
            <a:r>
              <a:rPr lang="en-US" dirty="0"/>
              <a:t> care.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Report</a:t>
            </a:r>
            <a:r>
              <a:rPr lang="en-US" dirty="0"/>
              <a:t> the event to the supervisor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Asses the injury </a:t>
            </a:r>
            <a:r>
              <a:rPr lang="en-US" dirty="0"/>
              <a:t>by fluid type, needle type, and blood amount.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Asses the patient </a:t>
            </a:r>
            <a:r>
              <a:rPr lang="en-US" dirty="0"/>
              <a:t>(source) status for HIV, HCV and HBV.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Asses the person </a:t>
            </a:r>
            <a:r>
              <a:rPr lang="en-US" dirty="0"/>
              <a:t>for HIV, HCV and HBV if the of blood source is unknown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53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84B5CF-9AAB-FEE5-FF50-83B9905825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t="9504" r="5709" b="6052"/>
          <a:stretch/>
        </p:blipFill>
        <p:spPr>
          <a:xfrm>
            <a:off x="3124200" y="119554"/>
            <a:ext cx="5051258" cy="6618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C7189E-F0CB-D4C5-54EC-796B4082714A}"/>
              </a:ext>
            </a:extLst>
          </p:cNvPr>
          <p:cNvSpPr txBox="1"/>
          <p:nvPr/>
        </p:nvSpPr>
        <p:spPr>
          <a:xfrm>
            <a:off x="152400" y="1443841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summery of needle stick prevention</a:t>
            </a:r>
          </a:p>
        </p:txBody>
      </p:sp>
    </p:spTree>
    <p:extLst>
      <p:ext uri="{BB962C8B-B14F-4D97-AF65-F5344CB8AC3E}">
        <p14:creationId xmlns:p14="http://schemas.microsoft.com/office/powerpoint/2010/main" val="351208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/>
              <a:t>They include new and used items that cause injuries and infection such as;</a:t>
            </a:r>
            <a:endParaRPr lang="ar-IQ" sz="2800" b="1" dirty="0"/>
          </a:p>
          <a:p>
            <a:pPr lvl="0"/>
            <a:r>
              <a:rPr lang="en-US" sz="2800" dirty="0"/>
              <a:t>Lancets, Suturing needles</a:t>
            </a:r>
            <a:endParaRPr lang="ar-IQ" sz="2800" dirty="0"/>
          </a:p>
          <a:p>
            <a:r>
              <a:rPr lang="en-US" sz="2800" dirty="0"/>
              <a:t>Syringe needles, surgical needles (CSF, biopsy)</a:t>
            </a:r>
            <a:endParaRPr lang="ar-IQ" sz="2800" dirty="0"/>
          </a:p>
          <a:p>
            <a:pPr lvl="0"/>
            <a:r>
              <a:rPr lang="en-US" sz="2800" dirty="0"/>
              <a:t>Cannula, I.V fluid and Blood sets, scalp veins.</a:t>
            </a:r>
            <a:endParaRPr lang="ar-IQ" sz="2800" dirty="0"/>
          </a:p>
          <a:p>
            <a:pPr lvl="0"/>
            <a:r>
              <a:rPr lang="en-US" sz="2800" dirty="0"/>
              <a:t>Surgical blades, Scalpels.</a:t>
            </a:r>
            <a:endParaRPr lang="ar-IQ" sz="2800" dirty="0"/>
          </a:p>
          <a:p>
            <a:r>
              <a:rPr lang="en-US" sz="2800" dirty="0"/>
              <a:t>Glass slides. </a:t>
            </a:r>
            <a:endParaRPr lang="ar-IQ" sz="2800" dirty="0"/>
          </a:p>
          <a:p>
            <a:pPr lvl="0"/>
            <a:r>
              <a:rPr lang="en-US" sz="2800" dirty="0"/>
              <a:t>Broken glasses ware </a:t>
            </a:r>
          </a:p>
          <a:p>
            <a:pPr marL="0" lvl="0" indent="0">
              <a:buNone/>
            </a:pPr>
            <a:r>
              <a:rPr lang="en-US" sz="2800" dirty="0"/>
              <a:t>Such as ( tubes, pipettes).</a:t>
            </a:r>
            <a:endParaRPr lang="ar-IQ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191000"/>
            <a:ext cx="3154187" cy="25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7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incorrect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Don’t use the </a:t>
            </a:r>
            <a:r>
              <a:rPr lang="en-US" sz="2800" dirty="0">
                <a:solidFill>
                  <a:srgbClr val="FF0000"/>
                </a:solidFill>
              </a:rPr>
              <a:t>same syringe </a:t>
            </a:r>
            <a:r>
              <a:rPr lang="en-US" sz="2800" dirty="0"/>
              <a:t>for more than one patient, even if the needle was changed</a:t>
            </a:r>
          </a:p>
          <a:p>
            <a:r>
              <a:rPr lang="en-US" sz="2800" dirty="0"/>
              <a:t>Don’t use the </a:t>
            </a:r>
            <a:r>
              <a:rPr lang="en-US" sz="2800" dirty="0">
                <a:solidFill>
                  <a:srgbClr val="FF0000"/>
                </a:solidFill>
              </a:rPr>
              <a:t>same medication </a:t>
            </a:r>
            <a:r>
              <a:rPr lang="en-US" sz="2800" dirty="0"/>
              <a:t>vial for more than one patient, and accessing the vial with a syringe that has already been used to administer medication.</a:t>
            </a:r>
          </a:p>
          <a:p>
            <a:r>
              <a:rPr lang="en-US" sz="2800" dirty="0"/>
              <a:t>Don’t use a </a:t>
            </a:r>
            <a:r>
              <a:rPr lang="en-US" sz="2800" dirty="0">
                <a:solidFill>
                  <a:srgbClr val="FF0000"/>
                </a:solidFill>
              </a:rPr>
              <a:t>common bag </a:t>
            </a:r>
            <a:r>
              <a:rPr lang="en-US" sz="2800" dirty="0"/>
              <a:t>of saline or other IV fluid for more than one patient with a syringe that has already been used to flush a patient’s catheter</a:t>
            </a:r>
          </a:p>
          <a:p>
            <a:r>
              <a:rPr lang="en-US" sz="2800" dirty="0"/>
              <a:t>Don’t leaving the needle in multi-dose vial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44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handling practices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Don't break, bend or recap syringes needles.</a:t>
            </a:r>
            <a:endParaRPr lang="ar-IQ" sz="2800" dirty="0"/>
          </a:p>
          <a:p>
            <a:r>
              <a:rPr lang="en-US" sz="2800" dirty="0"/>
              <a:t>Don’t remove the needle by hand or use one hand.</a:t>
            </a:r>
            <a:endParaRPr lang="ar-IQ" sz="2800" dirty="0"/>
          </a:p>
          <a:p>
            <a:r>
              <a:rPr lang="en-US" sz="2800" dirty="0"/>
              <a:t>Throwing whole syringe is preferred.</a:t>
            </a:r>
            <a:endParaRPr lang="ar-IQ" sz="2800" dirty="0"/>
          </a:p>
          <a:p>
            <a:r>
              <a:rPr lang="en-US" sz="2800" dirty="0"/>
              <a:t>Collect in special leak-proof containers.</a:t>
            </a:r>
            <a:endParaRPr lang="ar-IQ" sz="2800" dirty="0"/>
          </a:p>
          <a:p>
            <a:r>
              <a:rPr lang="en-US" sz="2800" dirty="0"/>
              <a:t>Never fill the sharp containers (only 2/3).</a:t>
            </a:r>
            <a:endParaRPr lang="ar-IQ" sz="2800" dirty="0"/>
          </a:p>
          <a:p>
            <a:r>
              <a:rPr lang="en-US" sz="2800" dirty="0"/>
              <a:t>Don’t let bare needles in vials.</a:t>
            </a:r>
            <a:endParaRPr lang="ar-IQ" sz="2800" dirty="0"/>
          </a:p>
          <a:p>
            <a:r>
              <a:rPr lang="en-US" sz="2800" dirty="0"/>
              <a:t>Use needles once (disposable).</a:t>
            </a:r>
          </a:p>
          <a:p>
            <a:r>
              <a:rPr lang="en-US" sz="2800" dirty="0"/>
              <a:t>Don't use broken glassware and collect separately.</a:t>
            </a:r>
          </a:p>
          <a:p>
            <a:r>
              <a:rPr lang="en-US" sz="2800" dirty="0"/>
              <a:t>Use new safe designed sharps.</a:t>
            </a:r>
            <a:endParaRPr lang="ar-IQ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0" y="1676400"/>
            <a:ext cx="8480900" cy="5077195"/>
          </a:xfrm>
        </p:spPr>
      </p:pic>
    </p:spTree>
    <p:extLst>
      <p:ext uri="{BB962C8B-B14F-4D97-AF65-F5344CB8AC3E}">
        <p14:creationId xmlns:p14="http://schemas.microsoft.com/office/powerpoint/2010/main" val="17443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167161" y="935463"/>
            <a:ext cx="597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254" y="4049606"/>
            <a:ext cx="216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cautery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300" y="146188"/>
            <a:ext cx="690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6AA2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technology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228050" y="-157967"/>
            <a:ext cx="28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6AA2B8"/>
              </a:solidFill>
              <a:latin typeface="Helvetica Condensed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75" y="4103646"/>
            <a:ext cx="2193925" cy="189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3707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465584"/>
            <a:ext cx="2438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363792" y="3063187"/>
            <a:ext cx="24384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dirty="0"/>
              <a:t>Blunt suture needle</a:t>
            </a:r>
          </a:p>
        </p:txBody>
      </p:sp>
      <p:pic>
        <p:nvPicPr>
          <p:cNvPr id="15" name="Picture 6" descr="Steristr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633604"/>
            <a:ext cx="24384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461000" y="5579420"/>
            <a:ext cx="24384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dirty="0"/>
              <a:t>Adhesive strips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636030" y="5992836"/>
            <a:ext cx="22098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dirty="0"/>
              <a:t>Stapling device </a:t>
            </a:r>
          </a:p>
        </p:txBody>
      </p:sp>
      <p:pic>
        <p:nvPicPr>
          <p:cNvPr id="12" name="Picture 9" descr="Slide 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1" y="4569000"/>
            <a:ext cx="18557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25" y="1351495"/>
            <a:ext cx="3004457" cy="2046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590800" y="3329831"/>
            <a:ext cx="216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Sharp cover</a:t>
            </a:r>
          </a:p>
        </p:txBody>
      </p:sp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28606"/>
              </p:ext>
            </p:extLst>
          </p:nvPr>
        </p:nvGraphicFramePr>
        <p:xfrm>
          <a:off x="110271" y="1362524"/>
          <a:ext cx="1992936" cy="135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10" imgW="2800741" imgH="1905266" progId="">
                  <p:embed/>
                </p:oleObj>
              </mc:Choice>
              <mc:Fallback>
                <p:oleObj name="Photo Editor Photo" r:id="rId10" imgW="2800741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71" y="1362524"/>
                        <a:ext cx="1992936" cy="135553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0272" y="2922167"/>
            <a:ext cx="205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Blunt suture</a:t>
            </a:r>
          </a:p>
        </p:txBody>
      </p:sp>
    </p:spTree>
    <p:extLst>
      <p:ext uri="{BB962C8B-B14F-4D97-AF65-F5344CB8AC3E}">
        <p14:creationId xmlns:p14="http://schemas.microsoft.com/office/powerpoint/2010/main" val="388332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000">
                <a:solidFill>
                  <a:schemeClr val="bg1"/>
                </a:solidFill>
                <a:latin typeface="Verdana" panose="020B0604030504040204" pitchFamily="34" charset="0"/>
              </a:rPr>
              <a:t>Clean Up and Dispose With Care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69924" y="1537184"/>
            <a:ext cx="8686127" cy="4373563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3200" dirty="0"/>
              <a:t>Insert syringe in to the needle with one hand</a:t>
            </a:r>
          </a:p>
          <a:p>
            <a:pPr lvl="1" eaLnBrk="1" hangingPunct="1"/>
            <a:r>
              <a:rPr lang="en-US" sz="3200" dirty="0"/>
              <a:t>Use mechanical device if you cannot safely pick up sharps by hand</a:t>
            </a:r>
          </a:p>
          <a:p>
            <a:pPr lvl="1" eaLnBrk="1" hangingPunct="1"/>
            <a:r>
              <a:rPr lang="en-US" sz="3200" dirty="0"/>
              <a:t>Wear thick gloves</a:t>
            </a:r>
          </a:p>
          <a:p>
            <a:pPr lvl="1" eaLnBrk="1" hangingPunct="1"/>
            <a:r>
              <a:rPr lang="en-US" sz="3200" dirty="0"/>
              <a:t>Use brush and dust pan</a:t>
            </a:r>
          </a:p>
          <a:p>
            <a:pPr lvl="1" eaLnBrk="1" hangingPunct="1"/>
            <a:endParaRPr lang="en-US" sz="3200" dirty="0"/>
          </a:p>
          <a:p>
            <a:pPr lvl="1" eaLnBrk="1" hangingPunct="1"/>
            <a:endParaRPr lang="en-US" sz="3200" dirty="0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47700" y="475204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/>
              <a:t>How to remove Disposed Sharps in Work Environment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95800"/>
            <a:ext cx="6096000" cy="183296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18" y="4495800"/>
            <a:ext cx="2510934" cy="178276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883819"/>
            <a:ext cx="1714500" cy="14573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8700" y="2969698"/>
            <a:ext cx="2133600" cy="128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94798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65" r="69532" b="6543"/>
          <a:stretch/>
        </p:blipFill>
        <p:spPr>
          <a:xfrm>
            <a:off x="0" y="6275"/>
            <a:ext cx="3498274" cy="4777399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6" t="18240" b="4591"/>
          <a:stretch/>
        </p:blipFill>
        <p:spPr>
          <a:xfrm>
            <a:off x="3498274" y="-35010"/>
            <a:ext cx="3816926" cy="567381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48701" r="52991" b="16488"/>
          <a:stretch/>
        </p:blipFill>
        <p:spPr>
          <a:xfrm>
            <a:off x="990600" y="4745915"/>
            <a:ext cx="1613234" cy="21336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2" t="39286" r="30770" b="7398"/>
          <a:stretch/>
        </p:blipFill>
        <p:spPr>
          <a:xfrm>
            <a:off x="7010400" y="1371600"/>
            <a:ext cx="1981200" cy="35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0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containers must be: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4962"/>
            <a:ext cx="8229600" cy="50244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Plastic or hard water resist paper</a:t>
            </a:r>
          </a:p>
          <a:p>
            <a:r>
              <a:rPr lang="en-US" dirty="0"/>
              <a:t>Puncture resistant and leak-proof.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Not re-</a:t>
            </a:r>
            <a:r>
              <a:rPr lang="en-US" sz="3200" dirty="0" err="1"/>
              <a:t>openable</a:t>
            </a:r>
            <a:endParaRPr lang="en-US" sz="3200" dirty="0"/>
          </a:p>
          <a:p>
            <a:r>
              <a:rPr lang="en-US" dirty="0"/>
              <a:t>With or without handle</a:t>
            </a:r>
          </a:p>
          <a:p>
            <a:r>
              <a:rPr lang="en-US" dirty="0"/>
              <a:t>Color-coded, Yellow or orange with symbol.</a:t>
            </a:r>
          </a:p>
          <a:p>
            <a:r>
              <a:rPr lang="en-US" dirty="0"/>
              <a:t>With mark of three quarter filling</a:t>
            </a:r>
          </a:p>
          <a:p>
            <a:r>
              <a:rPr lang="en-US" dirty="0"/>
              <a:t>Place it at the site of use</a:t>
            </a:r>
          </a:p>
          <a:p>
            <a:r>
              <a:rPr lang="en-US" dirty="0"/>
              <a:t>With bio-</a:t>
            </a:r>
            <a:r>
              <a:rPr lang="en-US" dirty="0" err="1"/>
              <a:t>hazrad</a:t>
            </a:r>
            <a:r>
              <a:rPr lang="en-US" dirty="0"/>
              <a:t> writing.</a:t>
            </a:r>
          </a:p>
          <a:p>
            <a:r>
              <a:rPr lang="en-US" dirty="0"/>
              <a:t>Automatically closed when ¾ filled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48701" r="52991" b="16488"/>
          <a:stretch/>
        </p:blipFill>
        <p:spPr>
          <a:xfrm>
            <a:off x="7096603" y="1524000"/>
            <a:ext cx="1613234" cy="21336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70" y="460216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5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551</Words>
  <Application>Microsoft Office PowerPoint</Application>
  <PresentationFormat>On-screen Show (4:3)</PresentationFormat>
  <Paragraphs>101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 CondensedBlack</vt:lpstr>
      <vt:lpstr>Verdana</vt:lpstr>
      <vt:lpstr>Office Theme</vt:lpstr>
      <vt:lpstr>Photo Editor Photo</vt:lpstr>
      <vt:lpstr> Biosafety and Biosecurity (Practical)  Safe  Sharps Handling  3rd   lecture  Ms. Banaz A. Salih </vt:lpstr>
      <vt:lpstr>Sharp objects</vt:lpstr>
      <vt:lpstr>Avoid incorrect practices</vt:lpstr>
      <vt:lpstr>Safe handling practices</vt:lpstr>
      <vt:lpstr>Be care</vt:lpstr>
      <vt:lpstr>PowerPoint Presentation</vt:lpstr>
      <vt:lpstr>Clean Up and Dispose With Care</vt:lpstr>
      <vt:lpstr>PowerPoint Presentation</vt:lpstr>
      <vt:lpstr>These containers must be:</vt:lpstr>
      <vt:lpstr>PowerPoint Presentation</vt:lpstr>
      <vt:lpstr>Correct or Not and why?</vt:lpstr>
      <vt:lpstr>Autoclave shredder unit</vt:lpstr>
      <vt:lpstr>Medical waste management techniques</vt:lpstr>
      <vt:lpstr>Needle stick injuries safety protocol</vt:lpstr>
      <vt:lpstr>Needle stick injury care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تقليل حوادث الجروح</dc:title>
  <dc:creator>Dr.Bairam</dc:creator>
  <cp:lastModifiedBy>NIPEAL</cp:lastModifiedBy>
  <cp:revision>55</cp:revision>
  <dcterms:created xsi:type="dcterms:W3CDTF">2006-08-16T00:00:00Z</dcterms:created>
  <dcterms:modified xsi:type="dcterms:W3CDTF">2026-03-28T08:07:25Z</dcterms:modified>
</cp:coreProperties>
</file>