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0" r:id="rId3"/>
    <p:sldId id="383" r:id="rId4"/>
    <p:sldId id="401" r:id="rId5"/>
    <p:sldId id="402" r:id="rId6"/>
    <p:sldId id="385" r:id="rId7"/>
    <p:sldId id="393" r:id="rId8"/>
    <p:sldId id="403" r:id="rId9"/>
    <p:sldId id="344" r:id="rId10"/>
    <p:sldId id="395" r:id="rId11"/>
    <p:sldId id="308" r:id="rId12"/>
    <p:sldId id="397" r:id="rId13"/>
    <p:sldId id="400" r:id="rId14"/>
    <p:sldId id="358" r:id="rId15"/>
    <p:sldId id="359" r:id="rId16"/>
    <p:sldId id="368" r:id="rId17"/>
    <p:sldId id="37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EF39-73DD-4008-BAA1-20D445A5D556}"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47056-C5BA-4067-B9AC-82E193BB0C59}" type="slidenum">
              <a:rPr lang="en-US" smtClean="0"/>
              <a:t>‹#›</a:t>
            </a:fld>
            <a:endParaRPr lang="en-US"/>
          </a:p>
        </p:txBody>
      </p:sp>
    </p:spTree>
    <p:extLst>
      <p:ext uri="{BB962C8B-B14F-4D97-AF65-F5344CB8AC3E}">
        <p14:creationId xmlns:p14="http://schemas.microsoft.com/office/powerpoint/2010/main" val="81598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75BFA-44D1-444B-833D-7EA91989AB3E}" type="slidenum">
              <a:rPr lang="en-US"/>
              <a:pPr/>
              <a:t>9</a:t>
            </a:fld>
            <a:endParaRPr lang="en-US"/>
          </a:p>
        </p:txBody>
      </p:sp>
      <p:sp>
        <p:nvSpPr>
          <p:cNvPr id="566274" name="Rectangle 2"/>
          <p:cNvSpPr>
            <a:spLocks noGrp="1" noRot="1" noChangeAspect="1" noChangeArrowheads="1" noTextEdit="1"/>
          </p:cNvSpPr>
          <p:nvPr>
            <p:ph type="sldImg"/>
          </p:nvPr>
        </p:nvSpPr>
        <p:spPr>
          <a:xfrm>
            <a:off x="381000" y="685800"/>
            <a:ext cx="6096000" cy="3429000"/>
          </a:xfrm>
          <a:ln/>
        </p:spPr>
      </p:sp>
      <p:sp>
        <p:nvSpPr>
          <p:cNvPr id="566275" name="Rectangle 3"/>
          <p:cNvSpPr>
            <a:spLocks noGrp="1" noChangeArrowheads="1"/>
          </p:cNvSpPr>
          <p:nvPr>
            <p:ph type="body" idx="1"/>
          </p:nvPr>
        </p:nvSpPr>
        <p:spPr/>
        <p:txBody>
          <a:bodyPr/>
          <a:lstStyle/>
          <a:p>
            <a:r>
              <a:rPr lang="en-US"/>
              <a:t>Unfasten the gown ties with the ungloved hands.  Slip hands underneath the gown at the neck and shoulder, peel away from the shoulders. Slip the fingers of one hand under the cuff  of the opposite arm. Pull the hand into the  sleeve, grasping the  gown from inside. Reach across and  push the sleeve off  the opposite arm. Fold the gown  towards the inside and fold or roll into a bundle. (Only the “clean” part of the gown should be visible.)  Discard into waste or linen container, as appropriate.</a:t>
            </a:r>
          </a:p>
          <a:p>
            <a:pPr>
              <a:spcBef>
                <a:spcPct val="50000"/>
              </a:spcBef>
            </a:pPr>
            <a:endParaRPr lang="en-US"/>
          </a:p>
        </p:txBody>
      </p:sp>
    </p:spTree>
    <p:extLst>
      <p:ext uri="{BB962C8B-B14F-4D97-AF65-F5344CB8AC3E}">
        <p14:creationId xmlns:p14="http://schemas.microsoft.com/office/powerpoint/2010/main" val="300456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41288" y="768350"/>
            <a:ext cx="6818312" cy="3836988"/>
          </a:xfrm>
          <a:ln/>
        </p:spPr>
      </p:sp>
      <p:sp>
        <p:nvSpPr>
          <p:cNvPr id="87043" name="Rectangle 3"/>
          <p:cNvSpPr>
            <a:spLocks noGrp="1" noChangeArrowheads="1"/>
          </p:cNvSpPr>
          <p:nvPr>
            <p:ph type="body" idx="1"/>
          </p:nvPr>
        </p:nvSpPr>
        <p:spPr>
          <a:xfrm>
            <a:off x="711200" y="4862513"/>
            <a:ext cx="56769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panose="020B0604020202020204" pitchFamily="34" charset="0"/>
                <a:cs typeface="Arial" panose="020B0604020202020204" pitchFamily="34" charset="0"/>
              </a:rPr>
              <a:t>Reference: Clayton M &amp; Vaughan N, </a:t>
            </a:r>
            <a:r>
              <a:rPr lang="en-GB" i="1">
                <a:latin typeface="Arial" panose="020B0604020202020204" pitchFamily="34" charset="0"/>
                <a:cs typeface="Arial" panose="020B0604020202020204" pitchFamily="34" charset="0"/>
              </a:rPr>
              <a:t>Ann occup Hyg</a:t>
            </a:r>
            <a:r>
              <a:rPr lang="en-GB">
                <a:latin typeface="Arial" panose="020B0604020202020204" pitchFamily="34" charset="0"/>
                <a:cs typeface="Arial" panose="020B0604020202020204" pitchFamily="34" charset="0"/>
              </a:rPr>
              <a:t>, Vol 49, No. 7, pp. 545 – 548, 2005</a:t>
            </a:r>
            <a:endParaRPr lang="en-US">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Particulate respirator wearers should be trained how to use the device (e.g. putting on of respirator, avoidance of self-contamination during use and upon removal, and ways to achieve the best seal). The application of fit testing to improve HCWs' ability to comply with adequate use of respirators has been evaluated and has not been shown to be an effective means to improve compliance.</a:t>
            </a:r>
          </a:p>
          <a:p>
            <a:endParaRPr lang="en-GB" altLang="zh-CN">
              <a:latin typeface="Arial" panose="020B0604020202020204" pitchFamily="34" charset="0"/>
              <a:cs typeface="Arial" panose="020B0604020202020204" pitchFamily="34" charset="0"/>
            </a:endParaRPr>
          </a:p>
          <a:p>
            <a:r>
              <a:rPr lang="en-GB" altLang="zh-CN">
                <a:latin typeface="Arial" panose="020B0604020202020204" pitchFamily="34" charset="0"/>
                <a:cs typeface="Arial" panose="020B0604020202020204" pitchFamily="34" charset="0"/>
              </a:rPr>
              <a:t>Ref:</a:t>
            </a:r>
            <a:r>
              <a:rPr lang="en-US">
                <a:latin typeface="Arial" panose="020B0604020202020204" pitchFamily="34" charset="0"/>
                <a:cs typeface="Arial" panose="020B0604020202020204" pitchFamily="34" charset="0"/>
              </a:rPr>
              <a:t>Hannum D, Cycan K, Jones L, et al. The effect of respirator training on the ability of healthcare workers to pass a qualitative fit test. Infect Control Hosp Epidemiol 1996;17(10):636-40.</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00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A73C28-8B52-4016-BDAB-380F4A9BDF57}"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376910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73C28-8B52-4016-BDAB-380F4A9BDF57}"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93899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73C28-8B52-4016-BDAB-380F4A9BDF57}"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337867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73C28-8B52-4016-BDAB-380F4A9BDF57}"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255240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C28-8B52-4016-BDAB-380F4A9BDF57}"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186033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A73C28-8B52-4016-BDAB-380F4A9BDF57}"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102536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A73C28-8B52-4016-BDAB-380F4A9BDF57}"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29779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73C28-8B52-4016-BDAB-380F4A9BDF57}"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412336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73C28-8B52-4016-BDAB-380F4A9BDF57}"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18307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A73C28-8B52-4016-BDAB-380F4A9BDF57}"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97100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A73C28-8B52-4016-BDAB-380F4A9BDF57}"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583BF-093D-450C-9901-0BB83B179EE5}" type="slidenum">
              <a:rPr lang="en-US" smtClean="0"/>
              <a:t>‹#›</a:t>
            </a:fld>
            <a:endParaRPr lang="en-US"/>
          </a:p>
        </p:txBody>
      </p:sp>
    </p:spTree>
    <p:extLst>
      <p:ext uri="{BB962C8B-B14F-4D97-AF65-F5344CB8AC3E}">
        <p14:creationId xmlns:p14="http://schemas.microsoft.com/office/powerpoint/2010/main" val="48523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73C28-8B52-4016-BDAB-380F4A9BDF57}" type="datetimeFigureOut">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583BF-093D-450C-9901-0BB83B179EE5}" type="slidenum">
              <a:rPr lang="en-US" smtClean="0"/>
              <a:t>‹#›</a:t>
            </a:fld>
            <a:endParaRPr lang="en-US"/>
          </a:p>
        </p:txBody>
      </p:sp>
    </p:spTree>
    <p:extLst>
      <p:ext uri="{BB962C8B-B14F-4D97-AF65-F5344CB8AC3E}">
        <p14:creationId xmlns:p14="http://schemas.microsoft.com/office/powerpoint/2010/main" val="217442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drs.yahoo.com/S=96062883/K=3M+Masks/v=2/l=IVI/*-http:/www.cardinalproproducts.com/images/9210%203M.jpg" TargetMode="Externa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766734"/>
          </a:xfrm>
        </p:spPr>
        <p:txBody>
          <a:bodyPr>
            <a:normAutofit/>
          </a:bodyPr>
          <a:lstStyle/>
          <a:p>
            <a:pPr algn="ctr"/>
            <a:br>
              <a:rPr lang="en-US" dirty="0"/>
            </a:br>
            <a:r>
              <a:rPr lang="en-US" dirty="0"/>
              <a:t>Biosafety and Biosecurity (Practical)</a:t>
            </a:r>
            <a:br>
              <a:rPr lang="en-US" dirty="0"/>
            </a:br>
            <a:br>
              <a:rPr lang="en-US" dirty="0"/>
            </a:br>
            <a:r>
              <a:rPr lang="en-US" sz="5400" b="1" dirty="0"/>
              <a:t>Personal Protective Equipment (PPEs)</a:t>
            </a:r>
            <a:br>
              <a:rPr lang="en-US" dirty="0"/>
            </a:br>
            <a:br>
              <a:rPr lang="en-US" dirty="0"/>
            </a:br>
            <a:r>
              <a:rPr lang="en-US" dirty="0"/>
              <a:t>Second lecture</a:t>
            </a:r>
            <a:br>
              <a:rPr lang="en-US" dirty="0"/>
            </a:br>
            <a:br>
              <a:rPr lang="en-US" dirty="0"/>
            </a:br>
            <a:r>
              <a:rPr lang="en-US" dirty="0"/>
              <a:t>Ms. </a:t>
            </a:r>
            <a:r>
              <a:rPr lang="en-US" dirty="0" err="1"/>
              <a:t>Banaz</a:t>
            </a:r>
            <a:r>
              <a:rPr lang="en-US" dirty="0"/>
              <a:t> A. Salih</a:t>
            </a:r>
            <a:br>
              <a:rPr lang="en-US" dirty="0"/>
            </a:br>
            <a:endParaRPr lang="en-US" dirty="0"/>
          </a:p>
        </p:txBody>
      </p:sp>
      <p:pic>
        <p:nvPicPr>
          <p:cNvPr id="3" name="Picture 2" descr="A picture containing text, sign, sky, outdoor&#10;&#10;Description automatically generated">
            <a:extLst>
              <a:ext uri="{FF2B5EF4-FFF2-40B4-BE49-F238E27FC236}">
                <a16:creationId xmlns:a16="http://schemas.microsoft.com/office/drawing/2014/main" id="{88F4ED94-3BB8-42E2-8304-25F399D44F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608" y="0"/>
            <a:ext cx="1867079" cy="2159346"/>
          </a:xfrm>
          <a:prstGeom prst="rect">
            <a:avLst/>
          </a:prstGeom>
          <a:noFill/>
          <a:ln>
            <a:noFill/>
          </a:ln>
        </p:spPr>
      </p:pic>
    </p:spTree>
    <p:extLst>
      <p:ext uri="{BB962C8B-B14F-4D97-AF65-F5344CB8AC3E}">
        <p14:creationId xmlns:p14="http://schemas.microsoft.com/office/powerpoint/2010/main" val="18840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a:solidFill>
                  <a:schemeClr val="accent2"/>
                </a:solidFill>
                <a:effectLst/>
              </a:rPr>
              <a:t>Apron</a:t>
            </a:r>
            <a:endParaRPr lang="en-US">
              <a:solidFill>
                <a:schemeClr val="accent2"/>
              </a:solidFill>
              <a:effectLst/>
            </a:endParaRPr>
          </a:p>
        </p:txBody>
      </p:sp>
      <p:sp>
        <p:nvSpPr>
          <p:cNvPr id="39939" name="Rectangle 3"/>
          <p:cNvSpPr>
            <a:spLocks noGrp="1" noChangeArrowheads="1"/>
          </p:cNvSpPr>
          <p:nvPr>
            <p:ph type="body" idx="1"/>
          </p:nvPr>
        </p:nvSpPr>
        <p:spPr>
          <a:xfrm>
            <a:off x="284127" y="1521236"/>
            <a:ext cx="5847732" cy="5245324"/>
          </a:xfrm>
        </p:spPr>
        <p:txBody>
          <a:bodyPr>
            <a:noAutofit/>
          </a:bodyPr>
          <a:lstStyle/>
          <a:p>
            <a:pPr>
              <a:spcBef>
                <a:spcPct val="10000"/>
              </a:spcBef>
              <a:buFont typeface="Wingdings" panose="05000000000000000000" pitchFamily="2" charset="2"/>
              <a:buNone/>
            </a:pPr>
            <a:r>
              <a:rPr lang="en-GB" sz="3200" dirty="0"/>
              <a:t>Apron may be worn</a:t>
            </a:r>
          </a:p>
          <a:p>
            <a:pPr>
              <a:spcBef>
                <a:spcPct val="10000"/>
              </a:spcBef>
              <a:buFont typeface="Wingdings" panose="05000000000000000000" pitchFamily="2" charset="2"/>
              <a:buNone/>
            </a:pPr>
            <a:r>
              <a:rPr lang="en-GB" sz="3200" dirty="0"/>
              <a:t>if there is concern over</a:t>
            </a:r>
          </a:p>
          <a:p>
            <a:pPr>
              <a:spcBef>
                <a:spcPct val="10000"/>
              </a:spcBef>
              <a:buFont typeface="Wingdings" panose="05000000000000000000" pitchFamily="2" charset="2"/>
              <a:buNone/>
            </a:pPr>
            <a:r>
              <a:rPr lang="en-GB" sz="3200" dirty="0"/>
              <a:t>splash with infectious</a:t>
            </a:r>
          </a:p>
          <a:p>
            <a:pPr>
              <a:spcBef>
                <a:spcPct val="10000"/>
              </a:spcBef>
              <a:buFont typeface="Wingdings" panose="05000000000000000000" pitchFamily="2" charset="2"/>
              <a:buNone/>
            </a:pPr>
            <a:r>
              <a:rPr lang="en-GB" sz="3200" dirty="0"/>
              <a:t>body fluids </a:t>
            </a:r>
          </a:p>
          <a:p>
            <a:pPr>
              <a:spcBef>
                <a:spcPct val="10000"/>
              </a:spcBef>
              <a:buFont typeface="Wingdings" panose="05000000000000000000" pitchFamily="2" charset="2"/>
              <a:buNone/>
            </a:pPr>
            <a:r>
              <a:rPr lang="en-GB" sz="3200" dirty="0"/>
              <a:t>AND </a:t>
            </a:r>
          </a:p>
          <a:p>
            <a:pPr>
              <a:spcBef>
                <a:spcPct val="10000"/>
              </a:spcBef>
              <a:buFontTx/>
              <a:buChar char="-"/>
            </a:pPr>
            <a:r>
              <a:rPr lang="en-GB" sz="3200" dirty="0"/>
              <a:t>The coverall/gown is not impermeable</a:t>
            </a:r>
          </a:p>
          <a:p>
            <a:pPr>
              <a:spcBef>
                <a:spcPct val="10000"/>
              </a:spcBef>
              <a:buFontTx/>
              <a:buNone/>
            </a:pPr>
            <a:r>
              <a:rPr lang="en-GB" sz="3200" dirty="0"/>
              <a:t>OR</a:t>
            </a:r>
          </a:p>
          <a:p>
            <a:pPr>
              <a:spcBef>
                <a:spcPct val="10000"/>
              </a:spcBef>
              <a:buFontTx/>
              <a:buChar char="-"/>
            </a:pPr>
            <a:r>
              <a:rPr lang="en-GB" sz="3200" dirty="0"/>
              <a:t>Heavy duty with risk of disrupting the coverall/gown </a:t>
            </a:r>
          </a:p>
        </p:txBody>
      </p:sp>
      <p:pic>
        <p:nvPicPr>
          <p:cNvPr id="39940" name="Picture 4" descr="IMGP1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108" y="1521236"/>
            <a:ext cx="3549650" cy="4465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1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Face Masks (Face Protection) </a:t>
            </a:r>
          </a:p>
        </p:txBody>
      </p:sp>
      <p:sp>
        <p:nvSpPr>
          <p:cNvPr id="3" name="Content Placeholder 2"/>
          <p:cNvSpPr>
            <a:spLocks noGrp="1"/>
          </p:cNvSpPr>
          <p:nvPr>
            <p:ph idx="1"/>
          </p:nvPr>
        </p:nvSpPr>
        <p:spPr/>
        <p:txBody>
          <a:bodyPr>
            <a:normAutofit/>
          </a:bodyPr>
          <a:lstStyle/>
          <a:p>
            <a:r>
              <a:rPr lang="en-US" sz="3200" dirty="0"/>
              <a:t>Masks – protect </a:t>
            </a:r>
            <a:r>
              <a:rPr lang="en-US" sz="3200" dirty="0">
                <a:solidFill>
                  <a:srgbClr val="FF0000"/>
                </a:solidFill>
              </a:rPr>
              <a:t>nose</a:t>
            </a:r>
            <a:r>
              <a:rPr lang="en-US" sz="3200" dirty="0"/>
              <a:t> and </a:t>
            </a:r>
            <a:r>
              <a:rPr lang="en-US" sz="3200" dirty="0">
                <a:solidFill>
                  <a:srgbClr val="FF0000"/>
                </a:solidFill>
              </a:rPr>
              <a:t>mouth</a:t>
            </a:r>
          </a:p>
          <a:p>
            <a:r>
              <a:rPr lang="en-US" sz="3200" dirty="0"/>
              <a:t>There are several types of masks ,they vary in shape (rectangular, round) and method of securing (elastic, ties)</a:t>
            </a:r>
          </a:p>
          <a:p>
            <a:r>
              <a:rPr lang="en-US" sz="3200" dirty="0"/>
              <a:t>They do not protect you from airborne transmitted diseases, just droplet transmitted disease. prevent fluid penetration.</a:t>
            </a:r>
          </a:p>
          <a:p>
            <a:r>
              <a:rPr lang="en-US" sz="3200" dirty="0"/>
              <a:t>Mask and goggles or a face shield are used during patient care activities likely to generate </a:t>
            </a:r>
            <a:r>
              <a:rPr lang="en-US" sz="3200" dirty="0">
                <a:solidFill>
                  <a:srgbClr val="FF0000"/>
                </a:solidFill>
              </a:rPr>
              <a:t>splashes</a:t>
            </a:r>
            <a:r>
              <a:rPr lang="en-US" sz="3200" dirty="0"/>
              <a:t> or </a:t>
            </a:r>
            <a:r>
              <a:rPr lang="en-US" sz="3200" dirty="0">
                <a:solidFill>
                  <a:srgbClr val="FF0000"/>
                </a:solidFill>
              </a:rPr>
              <a:t>sprays</a:t>
            </a:r>
            <a:r>
              <a:rPr lang="en-US" sz="3200" dirty="0"/>
              <a:t> of blood, body fluids, secretions, or excretions.</a:t>
            </a:r>
          </a:p>
          <a:p>
            <a:endParaRPr lang="en-US" sz="3200" dirty="0"/>
          </a:p>
          <a:p>
            <a:endParaRPr lang="en-US" sz="3200" dirty="0"/>
          </a:p>
        </p:txBody>
      </p:sp>
    </p:spTree>
    <p:extLst>
      <p:ext uri="{BB962C8B-B14F-4D97-AF65-F5344CB8AC3E}">
        <p14:creationId xmlns:p14="http://schemas.microsoft.com/office/powerpoint/2010/main" val="49693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Don and doff a Mask</a:t>
            </a:r>
          </a:p>
        </p:txBody>
      </p:sp>
      <p:sp>
        <p:nvSpPr>
          <p:cNvPr id="3" name="Content Placeholder 2"/>
          <p:cNvSpPr>
            <a:spLocks noGrp="1"/>
          </p:cNvSpPr>
          <p:nvPr>
            <p:ph sz="half" idx="1"/>
          </p:nvPr>
        </p:nvSpPr>
        <p:spPr/>
        <p:txBody>
          <a:bodyPr/>
          <a:lstStyle/>
          <a:p>
            <a:r>
              <a:rPr lang="en-US" dirty="0"/>
              <a:t>Place over nose, mouth and chin</a:t>
            </a:r>
          </a:p>
          <a:p>
            <a:r>
              <a:rPr lang="en-US" dirty="0">
                <a:solidFill>
                  <a:srgbClr val="FF0000"/>
                </a:solidFill>
              </a:rPr>
              <a:t>Fit</a:t>
            </a:r>
            <a:r>
              <a:rPr lang="en-US" dirty="0"/>
              <a:t> flexible nose piece over nose bridge</a:t>
            </a:r>
          </a:p>
          <a:p>
            <a:r>
              <a:rPr lang="en-US" dirty="0">
                <a:solidFill>
                  <a:srgbClr val="FF0000"/>
                </a:solidFill>
              </a:rPr>
              <a:t>Secure</a:t>
            </a:r>
            <a:r>
              <a:rPr lang="en-US" dirty="0"/>
              <a:t> on head with ties or elastic</a:t>
            </a:r>
          </a:p>
          <a:p>
            <a:r>
              <a:rPr lang="en-US" dirty="0"/>
              <a:t>Adjust to fit</a:t>
            </a:r>
          </a:p>
          <a:p>
            <a:endParaRPr lang="en-US" dirty="0"/>
          </a:p>
        </p:txBody>
      </p:sp>
      <p:sp>
        <p:nvSpPr>
          <p:cNvPr id="5" name="Content Placeholder 4"/>
          <p:cNvSpPr>
            <a:spLocks noGrp="1"/>
          </p:cNvSpPr>
          <p:nvPr>
            <p:ph sz="half" idx="2"/>
          </p:nvPr>
        </p:nvSpPr>
        <p:spPr/>
        <p:txBody>
          <a:bodyPr/>
          <a:lstStyle/>
          <a:p>
            <a:r>
              <a:rPr lang="en-US" dirty="0"/>
              <a:t>Untie the bottom, then top, tie</a:t>
            </a:r>
          </a:p>
          <a:p>
            <a:r>
              <a:rPr lang="en-US" dirty="0"/>
              <a:t>Remove from face</a:t>
            </a:r>
          </a:p>
          <a:p>
            <a:r>
              <a:rPr lang="en-US" dirty="0"/>
              <a:t>Discard</a:t>
            </a:r>
          </a:p>
          <a:p>
            <a:endParaRPr lang="en-US" dirty="0"/>
          </a:p>
        </p:txBody>
      </p:sp>
      <p:pic>
        <p:nvPicPr>
          <p:cNvPr id="4" name="Picture 6" descr="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959" y="3893223"/>
            <a:ext cx="226218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354" y="3473824"/>
            <a:ext cx="301625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5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Protection</a:t>
            </a:r>
          </a:p>
        </p:txBody>
      </p:sp>
      <p:sp>
        <p:nvSpPr>
          <p:cNvPr id="3" name="Content Placeholder 2"/>
          <p:cNvSpPr>
            <a:spLocks noGrp="1"/>
          </p:cNvSpPr>
          <p:nvPr>
            <p:ph idx="1"/>
          </p:nvPr>
        </p:nvSpPr>
        <p:spPr/>
        <p:txBody>
          <a:bodyPr>
            <a:normAutofit/>
          </a:bodyPr>
          <a:lstStyle/>
          <a:p>
            <a:r>
              <a:rPr lang="en-US" sz="3200" dirty="0"/>
              <a:t>Purpose – protect from </a:t>
            </a:r>
            <a:r>
              <a:rPr lang="en-US" sz="3200" dirty="0">
                <a:solidFill>
                  <a:srgbClr val="FF0000"/>
                </a:solidFill>
              </a:rPr>
              <a:t>inhalation</a:t>
            </a:r>
            <a:r>
              <a:rPr lang="en-US" sz="3200" dirty="0"/>
              <a:t> of infectious aerosols (e.g., Mycobacterium tuberculosis)</a:t>
            </a:r>
          </a:p>
          <a:p>
            <a:r>
              <a:rPr lang="en-US" sz="3200" dirty="0"/>
              <a:t>PPE types for respiratory protection</a:t>
            </a:r>
          </a:p>
          <a:p>
            <a:pPr marL="0" indent="0">
              <a:buNone/>
            </a:pPr>
            <a:r>
              <a:rPr lang="en-US" sz="3200" dirty="0"/>
              <a:t>1. </a:t>
            </a:r>
            <a:r>
              <a:rPr lang="en-US" sz="3200" dirty="0">
                <a:solidFill>
                  <a:srgbClr val="FF0000"/>
                </a:solidFill>
              </a:rPr>
              <a:t>Particulate</a:t>
            </a:r>
            <a:r>
              <a:rPr lang="en-US" sz="3200" dirty="0"/>
              <a:t> respirators</a:t>
            </a:r>
          </a:p>
          <a:p>
            <a:pPr marL="0" indent="0">
              <a:buNone/>
            </a:pPr>
            <a:r>
              <a:rPr lang="en-US" sz="3200" dirty="0"/>
              <a:t>2. Half- or full-face </a:t>
            </a:r>
            <a:r>
              <a:rPr lang="en-US" sz="3200" dirty="0">
                <a:solidFill>
                  <a:srgbClr val="FF0000"/>
                </a:solidFill>
              </a:rPr>
              <a:t>elastomeric</a:t>
            </a:r>
            <a:r>
              <a:rPr lang="en-US" sz="3200" dirty="0"/>
              <a:t> respirators</a:t>
            </a:r>
          </a:p>
          <a:p>
            <a:pPr marL="0" indent="0">
              <a:buNone/>
            </a:pPr>
            <a:r>
              <a:rPr lang="en-US" sz="3200" dirty="0"/>
              <a:t>3. Powered air purifying respirators (</a:t>
            </a:r>
            <a:r>
              <a:rPr lang="en-US" sz="3200" dirty="0">
                <a:solidFill>
                  <a:srgbClr val="FF0000"/>
                </a:solidFill>
              </a:rPr>
              <a:t>PAPR</a:t>
            </a:r>
            <a:r>
              <a:rPr lang="en-US" sz="3200" dirty="0"/>
              <a:t>)</a:t>
            </a:r>
          </a:p>
          <a:p>
            <a:endParaRPr lang="en-US" sz="3200" dirty="0"/>
          </a:p>
        </p:txBody>
      </p:sp>
    </p:spTree>
    <p:extLst>
      <p:ext uri="{BB962C8B-B14F-4D97-AF65-F5344CB8AC3E}">
        <p14:creationId xmlns:p14="http://schemas.microsoft.com/office/powerpoint/2010/main" val="175630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9210%203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0" y="4581526"/>
            <a:ext cx="14478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ChangeArrowheads="1"/>
          </p:cNvSpPr>
          <p:nvPr/>
        </p:nvSpPr>
        <p:spPr bwMode="auto">
          <a:xfrm>
            <a:off x="327473" y="1473798"/>
            <a:ext cx="10914267" cy="480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979488">
              <a:defRPr sz="1700">
                <a:solidFill>
                  <a:schemeClr val="tx1"/>
                </a:solidFill>
                <a:latin typeface="Times New Roman" panose="02020603050405020304" pitchFamily="18" charset="0"/>
                <a:cs typeface="Arial" panose="020B0604020202020204" pitchFamily="34" charset="0"/>
              </a:defRPr>
            </a:lvl1pPr>
            <a:lvl2pPr marL="742950" indent="-182563" defTabSz="979488">
              <a:defRPr sz="1700">
                <a:solidFill>
                  <a:schemeClr val="tx1"/>
                </a:solidFill>
                <a:latin typeface="Times New Roman" panose="02020603050405020304" pitchFamily="18" charset="0"/>
                <a:cs typeface="Arial" panose="020B0604020202020204" pitchFamily="34" charset="0"/>
              </a:defRPr>
            </a:lvl2pPr>
            <a:lvl3pPr marL="1143000" indent="-228600" defTabSz="979488">
              <a:defRPr sz="1700">
                <a:solidFill>
                  <a:schemeClr val="tx1"/>
                </a:solidFill>
                <a:latin typeface="Times New Roman" panose="02020603050405020304" pitchFamily="18" charset="0"/>
                <a:cs typeface="Arial" panose="020B0604020202020204" pitchFamily="34" charset="0"/>
              </a:defRPr>
            </a:lvl3pPr>
            <a:lvl4pPr marL="1600200" indent="-228600" defTabSz="979488">
              <a:defRPr sz="1700">
                <a:solidFill>
                  <a:schemeClr val="tx1"/>
                </a:solidFill>
                <a:latin typeface="Times New Roman" panose="02020603050405020304" pitchFamily="18" charset="0"/>
                <a:cs typeface="Arial" panose="020B0604020202020204" pitchFamily="34" charset="0"/>
              </a:defRPr>
            </a:lvl4pPr>
            <a:lvl5pPr marL="2057400" indent="-228600" defTabSz="979488">
              <a:defRPr sz="1700">
                <a:solidFill>
                  <a:schemeClr val="tx1"/>
                </a:solidFill>
                <a:latin typeface="Times New Roman" panose="02020603050405020304" pitchFamily="18" charset="0"/>
                <a:cs typeface="Arial" panose="020B0604020202020204" pitchFamily="34" charset="0"/>
              </a:defRPr>
            </a:lvl5pPr>
            <a:lvl6pPr marL="2514600" indent="-228600" defTabSz="97948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7948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7948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7948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spcBef>
                <a:spcPct val="50000"/>
              </a:spcBef>
              <a:buClr>
                <a:srgbClr val="800000"/>
              </a:buClr>
              <a:buFont typeface="Wingdings" panose="05000000000000000000" pitchFamily="2" charset="2"/>
              <a:buChar char="§"/>
            </a:pPr>
            <a:r>
              <a:rPr lang="en-US" altLang="ja-JP" sz="3200" dirty="0">
                <a:solidFill>
                  <a:srgbClr val="000066"/>
                </a:solidFill>
                <a:latin typeface="Calibri" panose="020F0502020204030204" pitchFamily="34" charset="0"/>
                <a:ea typeface="MS PGothic" panose="020B0600070205080204" pitchFamily="34" charset="-128"/>
              </a:rPr>
              <a:t>Help prevent </a:t>
            </a:r>
            <a:r>
              <a:rPr lang="en-GB" altLang="ja-JP" sz="3200" dirty="0">
                <a:solidFill>
                  <a:srgbClr val="000066"/>
                </a:solidFill>
                <a:latin typeface="Calibri" panose="020F0502020204030204" pitchFamily="34" charset="0"/>
                <a:ea typeface="MS PGothic" panose="020B0600070205080204" pitchFamily="34" charset="-128"/>
              </a:rPr>
              <a:t>inhalation of infected particles </a:t>
            </a:r>
            <a:endParaRPr lang="en-GB" altLang="ja-JP" sz="3200" dirty="0">
              <a:solidFill>
                <a:srgbClr val="000066"/>
              </a:solidFill>
              <a:latin typeface="Calibri" panose="020F0502020204030204" pitchFamily="34" charset="0"/>
              <a:ea typeface="MS PGothic" panose="020B0600070205080204" pitchFamily="34" charset="-128"/>
              <a:sym typeface="Symbol" panose="05050102010706020507" pitchFamily="18" charset="2"/>
            </a:endParaRPr>
          </a:p>
          <a:p>
            <a:pPr>
              <a:spcBef>
                <a:spcPct val="50000"/>
              </a:spcBef>
              <a:buClr>
                <a:srgbClr val="800000"/>
              </a:buClr>
              <a:buFont typeface="Wingdings" panose="05000000000000000000" pitchFamily="2" charset="2"/>
              <a:buChar char="§"/>
            </a:pPr>
            <a:r>
              <a:rPr lang="en-GB" altLang="ja-JP" sz="3200" dirty="0">
                <a:solidFill>
                  <a:srgbClr val="000066"/>
                </a:solidFill>
                <a:latin typeface="Calibri" panose="020F0502020204030204" pitchFamily="34" charset="0"/>
                <a:ea typeface="MS PGothic" panose="020B0600070205080204" pitchFamily="34" charset="-128"/>
              </a:rPr>
              <a:t>Existence of different models. </a:t>
            </a:r>
            <a:r>
              <a:rPr lang="en-GB" sz="3200" dirty="0">
                <a:solidFill>
                  <a:srgbClr val="000066"/>
                </a:solidFill>
                <a:latin typeface="Calibri" panose="020F0502020204030204" pitchFamily="34" charset="0"/>
                <a:ea typeface="MS PGothic" panose="020B0600070205080204" pitchFamily="34" charset="-128"/>
              </a:rPr>
              <a:t>Do not wear a respirator with an exhalation valve if you have a respiratory infection!</a:t>
            </a:r>
            <a:endParaRPr lang="en-US" altLang="ja-JP" sz="3200" dirty="0">
              <a:solidFill>
                <a:srgbClr val="000066"/>
              </a:solidFill>
              <a:latin typeface="Calibri" panose="020F0502020204030204" pitchFamily="34" charset="0"/>
              <a:ea typeface="MS PGothic" panose="020B0600070205080204" pitchFamily="34" charset="-128"/>
            </a:endParaRPr>
          </a:p>
          <a:p>
            <a:pPr>
              <a:spcBef>
                <a:spcPct val="50000"/>
              </a:spcBef>
              <a:buClr>
                <a:srgbClr val="800000"/>
              </a:buClr>
              <a:buFont typeface="Wingdings" panose="05000000000000000000" pitchFamily="2" charset="2"/>
              <a:buChar char="§"/>
            </a:pPr>
            <a:r>
              <a:rPr lang="en-US" altLang="ja-JP" sz="3200" dirty="0">
                <a:solidFill>
                  <a:srgbClr val="000066"/>
                </a:solidFill>
                <a:latin typeface="Calibri" panose="020F0502020204030204" pitchFamily="34" charset="0"/>
                <a:ea typeface="MS PGothic" panose="020B0600070205080204" pitchFamily="34" charset="-128"/>
              </a:rPr>
              <a:t>Use correct size, fit over nose and mouth</a:t>
            </a:r>
          </a:p>
          <a:p>
            <a:pPr>
              <a:spcBef>
                <a:spcPct val="50000"/>
              </a:spcBef>
              <a:buClr>
                <a:srgbClr val="800000"/>
              </a:buClr>
              <a:buFont typeface="Wingdings" panose="05000000000000000000" pitchFamily="2" charset="2"/>
              <a:buChar char="§"/>
            </a:pPr>
            <a:r>
              <a:rPr lang="en-GB" altLang="ja-JP" sz="2800" dirty="0">
                <a:solidFill>
                  <a:srgbClr val="000066"/>
                </a:solidFill>
                <a:latin typeface="Calibri" panose="020F0502020204030204" pitchFamily="34" charset="0"/>
                <a:ea typeface="MS PGothic" panose="020B0600070205080204" pitchFamily="34" charset="-128"/>
              </a:rPr>
              <a:t>Main drawbacks:</a:t>
            </a:r>
          </a:p>
          <a:p>
            <a:pPr lvl="1">
              <a:spcBef>
                <a:spcPct val="40000"/>
              </a:spcBef>
              <a:buClr>
                <a:srgbClr val="800000"/>
              </a:buClr>
              <a:buFont typeface="Wingdings" panose="05000000000000000000" pitchFamily="2" charset="2"/>
              <a:buChar char="§"/>
            </a:pPr>
            <a:r>
              <a:rPr lang="en-GB" altLang="ja-JP" sz="2400" dirty="0">
                <a:solidFill>
                  <a:srgbClr val="000066"/>
                </a:solidFill>
                <a:latin typeface="Calibri" panose="020F0502020204030204" pitchFamily="34" charset="0"/>
                <a:ea typeface="MS PGothic" panose="020B0600070205080204" pitchFamily="34" charset="-128"/>
              </a:rPr>
              <a:t>Difficult/uncomfortable to use</a:t>
            </a:r>
          </a:p>
          <a:p>
            <a:pPr lvl="1">
              <a:spcBef>
                <a:spcPct val="40000"/>
              </a:spcBef>
              <a:buClr>
                <a:srgbClr val="800000"/>
              </a:buClr>
              <a:buFont typeface="Wingdings" panose="05000000000000000000" pitchFamily="2" charset="2"/>
              <a:buChar char="§"/>
            </a:pPr>
            <a:r>
              <a:rPr lang="en-GB" altLang="ja-JP" sz="2400" dirty="0">
                <a:solidFill>
                  <a:srgbClr val="000066"/>
                </a:solidFill>
                <a:latin typeface="Calibri" panose="020F0502020204030204" pitchFamily="34" charset="0"/>
                <a:ea typeface="MS PGothic" panose="020B0600070205080204" pitchFamily="34" charset="-128"/>
              </a:rPr>
              <a:t>Very expensive</a:t>
            </a:r>
          </a:p>
          <a:p>
            <a:pPr lvl="1">
              <a:spcBef>
                <a:spcPct val="40000"/>
              </a:spcBef>
              <a:buClr>
                <a:srgbClr val="800000"/>
              </a:buClr>
              <a:buFont typeface="Wingdings" panose="05000000000000000000" pitchFamily="2" charset="2"/>
              <a:buChar char="§"/>
            </a:pPr>
            <a:r>
              <a:rPr lang="en-GB" altLang="ja-JP" sz="2400" dirty="0">
                <a:solidFill>
                  <a:srgbClr val="000066"/>
                </a:solidFill>
                <a:latin typeface="Calibri" panose="020F0502020204030204" pitchFamily="34" charset="0"/>
                <a:ea typeface="MS PGothic" panose="020B0600070205080204" pitchFamily="34" charset="-128"/>
              </a:rPr>
              <a:t>Leak: &gt;15%</a:t>
            </a:r>
            <a:endParaRPr lang="en-US" altLang="ja-JP" sz="2400" dirty="0">
              <a:solidFill>
                <a:srgbClr val="000066"/>
              </a:solidFill>
              <a:latin typeface="Calibri" panose="020F0502020204030204" pitchFamily="34" charset="0"/>
              <a:ea typeface="MS PGothic" panose="020B0600070205080204" pitchFamily="34" charset="-128"/>
            </a:endParaRPr>
          </a:p>
        </p:txBody>
      </p:sp>
      <p:pic>
        <p:nvPicPr>
          <p:cNvPr id="44036" name="Picture 4" descr="pi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4581525"/>
            <a:ext cx="13573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40-9210_thu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6" y="4581525"/>
            <a:ext cx="144621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Grp="1" noChangeArrowheads="1"/>
          </p:cNvSpPr>
          <p:nvPr>
            <p:ph type="title"/>
          </p:nvPr>
        </p:nvSpPr>
        <p:spPr>
          <a:xfrm>
            <a:off x="1731981" y="66676"/>
            <a:ext cx="8699483" cy="1041362"/>
          </a:xfrm>
          <a:noFill/>
          <a:extLst>
            <a:ext uri="{909E8E84-426E-40DD-AFC4-6F175D3DCCD1}">
              <a14:hiddenFill xmlns:a14="http://schemas.microsoft.com/office/drawing/2010/main">
                <a:solidFill>
                  <a:srgbClr val="FFFFFF"/>
                </a:solidFill>
              </a14:hiddenFill>
            </a:ext>
          </a:extLst>
        </p:spPr>
        <p:txBody>
          <a:bodyPr vert="horz" lIns="144000" tIns="144000" rIns="144000" bIns="45720" rtlCol="0" anchor="ctr">
            <a:normAutofit/>
          </a:bodyPr>
          <a:lstStyle/>
          <a:p>
            <a:pPr algn="ctr"/>
            <a:r>
              <a:rPr lang="en-US" altLang="ja-JP" sz="4000" b="1" dirty="0">
                <a:solidFill>
                  <a:srgbClr val="333399"/>
                </a:solidFill>
                <a:ea typeface="宋体" panose="02010600030101010101" pitchFamily="2" charset="-122"/>
              </a:rPr>
              <a:t>Particulate Respirators</a:t>
            </a:r>
            <a:endParaRPr lang="en-US" sz="4000" b="1" dirty="0">
              <a:solidFill>
                <a:srgbClr val="333399"/>
              </a:solidFill>
              <a:ea typeface="宋体" panose="02010600030101010101" pitchFamily="2" charset="-122"/>
            </a:endParaRPr>
          </a:p>
        </p:txBody>
      </p:sp>
    </p:spTree>
    <p:extLst>
      <p:ext uri="{BB962C8B-B14F-4D97-AF65-F5344CB8AC3E}">
        <p14:creationId xmlns:p14="http://schemas.microsoft.com/office/powerpoint/2010/main" val="21927230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22347" y="591671"/>
            <a:ext cx="5260975" cy="1341438"/>
          </a:xfrm>
          <a:noFill/>
          <a:extLst>
            <a:ext uri="{909E8E84-426E-40DD-AFC4-6F175D3DCCD1}">
              <a14:hiddenFill xmlns:a14="http://schemas.microsoft.com/office/drawing/2010/main">
                <a:solidFill>
                  <a:srgbClr val="FFFFFF"/>
                </a:solidFill>
              </a14:hiddenFill>
            </a:ext>
          </a:extLst>
        </p:spPr>
        <p:txBody>
          <a:bodyPr/>
          <a:lstStyle/>
          <a:p>
            <a:r>
              <a:rPr lang="en-US" dirty="0">
                <a:effectLst/>
                <a:ea typeface="MS PGothic" panose="020B0600070205080204" pitchFamily="34" charset="-128"/>
              </a:rPr>
              <a:t> </a:t>
            </a:r>
            <a:r>
              <a:rPr lang="en-GB" dirty="0">
                <a:solidFill>
                  <a:srgbClr val="333399"/>
                </a:solidFill>
                <a:effectLst/>
                <a:ea typeface="宋体" panose="02010600030101010101" pitchFamily="2" charset="-122"/>
              </a:rPr>
              <a:t>Fit test ≠ Seal check</a:t>
            </a:r>
            <a:r>
              <a:rPr lang="en-US" dirty="0">
                <a:effectLst/>
                <a:ea typeface="MS PGothic" panose="020B0600070205080204" pitchFamily="34" charset="-128"/>
              </a:rPr>
              <a:t> </a:t>
            </a:r>
            <a:endParaRPr lang="en-US" i="1" dirty="0">
              <a:effectLst/>
              <a:ea typeface="MS PGothic" panose="020B0600070205080204" pitchFamily="34" charset="-128"/>
            </a:endParaRPr>
          </a:p>
        </p:txBody>
      </p:sp>
      <p:sp>
        <p:nvSpPr>
          <p:cNvPr id="84995" name="Rectangle 3"/>
          <p:cNvSpPr>
            <a:spLocks noGrp="1" noChangeArrowheads="1"/>
          </p:cNvSpPr>
          <p:nvPr>
            <p:ph type="body" idx="1"/>
          </p:nvPr>
        </p:nvSpPr>
        <p:spPr>
          <a:xfrm>
            <a:off x="409800" y="2673015"/>
            <a:ext cx="10971791" cy="3910665"/>
          </a:xfrm>
        </p:spPr>
        <p:txBody>
          <a:bodyPr>
            <a:noAutofit/>
          </a:bodyPr>
          <a:lstStyle/>
          <a:p>
            <a:r>
              <a:rPr lang="en-GB" sz="4000" dirty="0">
                <a:solidFill>
                  <a:srgbClr val="000066"/>
                </a:solidFill>
              </a:rPr>
              <a:t>Seal check</a:t>
            </a:r>
            <a:r>
              <a:rPr lang="en-GB" sz="4400" dirty="0">
                <a:solidFill>
                  <a:srgbClr val="000066"/>
                </a:solidFill>
              </a:rPr>
              <a:t> </a:t>
            </a:r>
          </a:p>
          <a:p>
            <a:pPr lvl="1"/>
            <a:r>
              <a:rPr lang="en-GB" sz="3200" dirty="0">
                <a:solidFill>
                  <a:srgbClr val="000066"/>
                </a:solidFill>
              </a:rPr>
              <a:t>helps check if the respirator is well adjusted to the face </a:t>
            </a:r>
          </a:p>
          <a:p>
            <a:pPr lvl="1"/>
            <a:r>
              <a:rPr lang="en-GB" sz="3200" dirty="0">
                <a:solidFill>
                  <a:srgbClr val="000066"/>
                </a:solidFill>
              </a:rPr>
              <a:t>should be done before EACH USE</a:t>
            </a:r>
          </a:p>
          <a:p>
            <a:r>
              <a:rPr lang="en-GB" sz="4000" dirty="0">
                <a:solidFill>
                  <a:srgbClr val="000066"/>
                </a:solidFill>
              </a:rPr>
              <a:t>Users </a:t>
            </a:r>
            <a:r>
              <a:rPr lang="en-US" altLang="zh-CN" sz="4000" dirty="0">
                <a:solidFill>
                  <a:srgbClr val="000066"/>
                </a:solidFill>
                <a:ea typeface="宋体" panose="02010600030101010101" pitchFamily="2" charset="-122"/>
              </a:rPr>
              <a:t>should be trained on how to use the respirator</a:t>
            </a:r>
            <a:endParaRPr lang="en-US" sz="4000" dirty="0">
              <a:solidFill>
                <a:srgbClr val="000066"/>
              </a:solidFill>
            </a:endParaRPr>
          </a:p>
        </p:txBody>
      </p:sp>
      <p:pic>
        <p:nvPicPr>
          <p:cNvPr id="45060" name="Picture 4" descr="IMGP17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37" y="407194"/>
            <a:ext cx="24923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34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en-US" sz="2800" dirty="0"/>
              <a:t>Sequence of a particulate respirator seal check</a:t>
            </a:r>
            <a:endParaRPr lang="ru-RU" sz="2800" dirty="0"/>
          </a:p>
        </p:txBody>
      </p:sp>
      <p:sp>
        <p:nvSpPr>
          <p:cNvPr id="6" name="Содержимое 5"/>
          <p:cNvSpPr>
            <a:spLocks noGrp="1"/>
          </p:cNvSpPr>
          <p:nvPr>
            <p:ph sz="half" idx="2"/>
          </p:nvPr>
        </p:nvSpPr>
        <p:spPr>
          <a:xfrm>
            <a:off x="5806023" y="4767606"/>
            <a:ext cx="2749203" cy="1923650"/>
          </a:xfrm>
        </p:spPr>
        <p:txBody>
          <a:bodyPr>
            <a:normAutofit fontScale="70000" lnSpcReduction="20000"/>
          </a:bodyPr>
          <a:lstStyle/>
          <a:p>
            <a:r>
              <a:rPr lang="en-US" dirty="0"/>
              <a:t>Pull the top strap over your head resting it high at the back of your head. Pull the bottom strap over your head and position it around the neck below the ears</a:t>
            </a:r>
            <a:endParaRPr lang="ru-RU" dirty="0"/>
          </a:p>
        </p:txBody>
      </p:sp>
      <p:pic>
        <p:nvPicPr>
          <p:cNvPr id="5" name="Содержимое 4"/>
          <p:cNvPicPr>
            <a:picLocks noGrp="1" noChangeAspect="1"/>
          </p:cNvPicPr>
          <p:nvPr>
            <p:ph sz="half" idx="1"/>
          </p:nvPr>
        </p:nvPicPr>
        <p:blipFill rotWithShape="1">
          <a:blip r:embed="rId2"/>
          <a:srcRect l="557" r="-122"/>
          <a:stretch/>
        </p:blipFill>
        <p:spPr>
          <a:xfrm>
            <a:off x="5951012" y="1895084"/>
            <a:ext cx="2604214" cy="2668126"/>
          </a:xfrm>
        </p:spPr>
      </p:pic>
      <p:pic>
        <p:nvPicPr>
          <p:cNvPr id="7" name="Содержимое 9"/>
          <p:cNvPicPr>
            <a:picLocks noChangeAspect="1"/>
          </p:cNvPicPr>
          <p:nvPr/>
        </p:nvPicPr>
        <p:blipFill rotWithShape="1">
          <a:blip r:embed="rId3"/>
          <a:srcRect l="-1248" r="4178"/>
          <a:stretch/>
        </p:blipFill>
        <p:spPr>
          <a:xfrm>
            <a:off x="193638" y="1895084"/>
            <a:ext cx="2538804" cy="2448272"/>
          </a:xfrm>
          <a:prstGeom prst="rect">
            <a:avLst/>
          </a:prstGeom>
        </p:spPr>
      </p:pic>
      <p:pic>
        <p:nvPicPr>
          <p:cNvPr id="8" name="Изображение 10"/>
          <p:cNvPicPr>
            <a:picLocks noChangeAspect="1"/>
          </p:cNvPicPr>
          <p:nvPr/>
        </p:nvPicPr>
        <p:blipFill>
          <a:blip r:embed="rId4"/>
          <a:stretch>
            <a:fillRect/>
          </a:stretch>
        </p:blipFill>
        <p:spPr>
          <a:xfrm>
            <a:off x="3141727" y="1895084"/>
            <a:ext cx="2664296" cy="2494001"/>
          </a:xfrm>
          <a:prstGeom prst="rect">
            <a:avLst/>
          </a:prstGeom>
        </p:spPr>
      </p:pic>
      <p:sp>
        <p:nvSpPr>
          <p:cNvPr id="9" name="Содержимое 5"/>
          <p:cNvSpPr txBox="1">
            <a:spLocks/>
          </p:cNvSpPr>
          <p:nvPr/>
        </p:nvSpPr>
        <p:spPr>
          <a:xfrm>
            <a:off x="1" y="4691246"/>
            <a:ext cx="2635624" cy="160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Cup the respirator in your hand with the nosepiece at your fingertips allowing the headbands to hang freely below your hand</a:t>
            </a:r>
            <a:endParaRPr lang="ru-RU" sz="1800" dirty="0"/>
          </a:p>
        </p:txBody>
      </p:sp>
      <p:sp>
        <p:nvSpPr>
          <p:cNvPr id="10" name="Содержимое 5"/>
          <p:cNvSpPr txBox="1">
            <a:spLocks/>
          </p:cNvSpPr>
          <p:nvPr/>
        </p:nvSpPr>
        <p:spPr bwMode="auto">
          <a:xfrm>
            <a:off x="2996738" y="4691246"/>
            <a:ext cx="2954274" cy="1404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6530" tIns="43265" rIns="86530" bIns="43265" numCol="1" anchor="t" anchorCtr="0" compatLnSpc="1">
            <a:prstTxWarp prst="textNoShape">
              <a:avLst/>
            </a:prstTxWarp>
          </a:bodyPr>
          <a:lstStyle>
            <a:lvl1pPr marL="323850" indent="-323850" algn="l" defTabSz="865188" rtl="0" eaLnBrk="0" fontAlgn="base" hangingPunct="0">
              <a:spcBef>
                <a:spcPct val="50000"/>
              </a:spcBef>
              <a:spcAft>
                <a:spcPct val="0"/>
              </a:spcAft>
              <a:buClr>
                <a:srgbClr val="1E7FB8"/>
              </a:buClr>
              <a:buFont typeface="Wingdings" charset="0"/>
              <a:buChar char="§"/>
              <a:defRPr sz="2800" b="1">
                <a:solidFill>
                  <a:schemeClr val="tx1"/>
                </a:solidFill>
                <a:latin typeface="+mn-lt"/>
                <a:ea typeface="Arial" charset="0"/>
                <a:cs typeface="+mn-cs"/>
              </a:defRPr>
            </a:lvl1pPr>
            <a:lvl2pPr marL="703263" indent="-269875" algn="l" defTabSz="865188" rtl="0" eaLnBrk="0" fontAlgn="base" hangingPunct="0">
              <a:spcBef>
                <a:spcPct val="40000"/>
              </a:spcBef>
              <a:spcAft>
                <a:spcPct val="0"/>
              </a:spcAft>
              <a:buClr>
                <a:srgbClr val="1E7FB8"/>
              </a:buClr>
              <a:buFont typeface="Wingdings" charset="0"/>
              <a:buChar char="§"/>
              <a:defRPr sz="2400">
                <a:solidFill>
                  <a:schemeClr val="tx1"/>
                </a:solidFill>
                <a:latin typeface="+mn-lt"/>
                <a:ea typeface="Arial" charset="0"/>
              </a:defRPr>
            </a:lvl2pPr>
            <a:lvl3pPr marL="1081088" indent="-215900" algn="l" defTabSz="865188" rtl="0" eaLnBrk="0" fontAlgn="base" hangingPunct="0">
              <a:spcBef>
                <a:spcPct val="40000"/>
              </a:spcBef>
              <a:spcAft>
                <a:spcPct val="0"/>
              </a:spcAft>
              <a:buClr>
                <a:srgbClr val="1E7FB8"/>
              </a:buClr>
              <a:buFont typeface="Wingdings" charset="0"/>
              <a:buChar char="§"/>
              <a:defRPr sz="2000">
                <a:solidFill>
                  <a:schemeClr val="tx1"/>
                </a:solidFill>
                <a:latin typeface="+mn-lt"/>
                <a:ea typeface="Arial" charset="0"/>
              </a:defRPr>
            </a:lvl3pPr>
            <a:lvl4pPr marL="15144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4pPr>
            <a:lvl5pPr marL="19462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5pPr>
            <a:lvl6pPr marL="25146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6pPr>
            <a:lvl7pPr marL="29718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7pPr>
            <a:lvl8pPr marL="34290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8pPr>
            <a:lvl9pPr marL="38862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9pPr>
          </a:lstStyle>
          <a:p>
            <a:r>
              <a:rPr lang="en-US" sz="2400" b="0" dirty="0"/>
              <a:t>Position the respirator under your chin with the nosepiece up</a:t>
            </a:r>
            <a:endParaRPr lang="ru-RU" sz="2400" b="0" dirty="0"/>
          </a:p>
        </p:txBody>
      </p:sp>
      <p:pic>
        <p:nvPicPr>
          <p:cNvPr id="11" name="Содержимое 3"/>
          <p:cNvPicPr>
            <a:picLocks noChangeAspect="1"/>
          </p:cNvPicPr>
          <p:nvPr/>
        </p:nvPicPr>
        <p:blipFill rotWithShape="1">
          <a:blip r:embed="rId5"/>
          <a:srcRect l="707" r="4450"/>
          <a:stretch/>
        </p:blipFill>
        <p:spPr>
          <a:xfrm>
            <a:off x="8831954" y="1895084"/>
            <a:ext cx="2581835" cy="2548202"/>
          </a:xfrm>
          <a:prstGeom prst="rect">
            <a:avLst/>
          </a:prstGeom>
          <a:ln>
            <a:noFill/>
          </a:ln>
        </p:spPr>
      </p:pic>
      <p:sp>
        <p:nvSpPr>
          <p:cNvPr id="3" name="Rectangle 2"/>
          <p:cNvSpPr/>
          <p:nvPr/>
        </p:nvSpPr>
        <p:spPr>
          <a:xfrm>
            <a:off x="8831954" y="4753570"/>
            <a:ext cx="2183878" cy="1754326"/>
          </a:xfrm>
          <a:prstGeom prst="rect">
            <a:avLst/>
          </a:prstGeom>
        </p:spPr>
        <p:txBody>
          <a:bodyPr wrap="square">
            <a:spAutoFit/>
          </a:bodyPr>
          <a:lstStyle/>
          <a:p>
            <a:r>
              <a:rPr lang="en-US" dirty="0"/>
              <a:t>Cover the front of the respirator with both hands, being careful not to disturb the position of respirator</a:t>
            </a:r>
            <a:endParaRPr lang="ru-RU" dirty="0"/>
          </a:p>
        </p:txBody>
      </p:sp>
    </p:spTree>
    <p:extLst>
      <p:ext uri="{BB962C8B-B14F-4D97-AF65-F5344CB8AC3E}">
        <p14:creationId xmlns:p14="http://schemas.microsoft.com/office/powerpoint/2010/main" val="38260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846138" y="216024"/>
            <a:ext cx="8642350" cy="476672"/>
          </a:xfrm>
        </p:spPr>
        <p:txBody>
          <a:bodyPr>
            <a:noAutofit/>
          </a:bodyPr>
          <a:lstStyle/>
          <a:p>
            <a:pPr algn="ctr"/>
            <a:r>
              <a:rPr lang="en-US" sz="3200" dirty="0"/>
              <a:t>Sequence of a particulate respirator seal check</a:t>
            </a:r>
            <a:endParaRPr lang="ru-RU" sz="3200" dirty="0"/>
          </a:p>
        </p:txBody>
      </p:sp>
      <p:sp>
        <p:nvSpPr>
          <p:cNvPr id="6" name="Содержимое 5"/>
          <p:cNvSpPr>
            <a:spLocks noGrp="1"/>
          </p:cNvSpPr>
          <p:nvPr>
            <p:ph sz="half" idx="2"/>
          </p:nvPr>
        </p:nvSpPr>
        <p:spPr>
          <a:xfrm>
            <a:off x="4943872" y="1340768"/>
            <a:ext cx="5544616" cy="1728192"/>
          </a:xfrm>
        </p:spPr>
        <p:txBody>
          <a:bodyPr/>
          <a:lstStyle/>
          <a:p>
            <a:r>
              <a:rPr lang="en-US" b="0" dirty="0"/>
              <a:t>Cover the front of the respirator with both hands, being careful not to disturb the position of respirator</a:t>
            </a:r>
            <a:endParaRPr lang="ru-RU" b="0" dirty="0"/>
          </a:p>
        </p:txBody>
      </p:sp>
      <p:sp>
        <p:nvSpPr>
          <p:cNvPr id="8" name="Содержимое 5"/>
          <p:cNvSpPr txBox="1">
            <a:spLocks/>
          </p:cNvSpPr>
          <p:nvPr/>
        </p:nvSpPr>
        <p:spPr bwMode="auto">
          <a:xfrm>
            <a:off x="1703512" y="3501008"/>
            <a:ext cx="4248472"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6530" tIns="43265" rIns="86530" bIns="43265" numCol="1" anchor="t" anchorCtr="0" compatLnSpc="1">
            <a:prstTxWarp prst="textNoShape">
              <a:avLst/>
            </a:prstTxWarp>
          </a:bodyPr>
          <a:lstStyle>
            <a:lvl1pPr marL="323850" indent="-323850" algn="l" defTabSz="865188" rtl="0" eaLnBrk="0" fontAlgn="base" hangingPunct="0">
              <a:spcBef>
                <a:spcPct val="50000"/>
              </a:spcBef>
              <a:spcAft>
                <a:spcPct val="0"/>
              </a:spcAft>
              <a:buClr>
                <a:srgbClr val="1E7FB8"/>
              </a:buClr>
              <a:buFont typeface="Wingdings" charset="0"/>
              <a:buChar char="§"/>
              <a:defRPr sz="2800" b="1">
                <a:solidFill>
                  <a:schemeClr val="tx1"/>
                </a:solidFill>
                <a:latin typeface="+mn-lt"/>
                <a:ea typeface="Arial" charset="0"/>
                <a:cs typeface="+mn-cs"/>
              </a:defRPr>
            </a:lvl1pPr>
            <a:lvl2pPr marL="703263" indent="-269875" algn="l" defTabSz="865188" rtl="0" eaLnBrk="0" fontAlgn="base" hangingPunct="0">
              <a:spcBef>
                <a:spcPct val="40000"/>
              </a:spcBef>
              <a:spcAft>
                <a:spcPct val="0"/>
              </a:spcAft>
              <a:buClr>
                <a:srgbClr val="1E7FB8"/>
              </a:buClr>
              <a:buFont typeface="Wingdings" charset="0"/>
              <a:buChar char="§"/>
              <a:defRPr sz="2400">
                <a:solidFill>
                  <a:schemeClr val="tx1"/>
                </a:solidFill>
                <a:latin typeface="+mn-lt"/>
                <a:ea typeface="Arial" charset="0"/>
              </a:defRPr>
            </a:lvl2pPr>
            <a:lvl3pPr marL="1081088" indent="-215900" algn="l" defTabSz="865188" rtl="0" eaLnBrk="0" fontAlgn="base" hangingPunct="0">
              <a:spcBef>
                <a:spcPct val="40000"/>
              </a:spcBef>
              <a:spcAft>
                <a:spcPct val="0"/>
              </a:spcAft>
              <a:buClr>
                <a:srgbClr val="1E7FB8"/>
              </a:buClr>
              <a:buFont typeface="Wingdings" charset="0"/>
              <a:buChar char="§"/>
              <a:defRPr sz="2000">
                <a:solidFill>
                  <a:schemeClr val="tx1"/>
                </a:solidFill>
                <a:latin typeface="+mn-lt"/>
                <a:ea typeface="Arial" charset="0"/>
              </a:defRPr>
            </a:lvl3pPr>
            <a:lvl4pPr marL="15144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4pPr>
            <a:lvl5pPr marL="19462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5pPr>
            <a:lvl6pPr marL="25146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6pPr>
            <a:lvl7pPr marL="29718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7pPr>
            <a:lvl8pPr marL="34290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8pPr>
            <a:lvl9pPr marL="38862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9pPr>
          </a:lstStyle>
          <a:p>
            <a:pPr marL="0" indent="0">
              <a:buNone/>
            </a:pPr>
            <a:r>
              <a:rPr lang="en-US" sz="2400" b="0" dirty="0"/>
              <a:t>	</a:t>
            </a:r>
            <a:r>
              <a:rPr lang="en-US" sz="2400" b="0" dirty="0">
                <a:solidFill>
                  <a:srgbClr val="7979FF"/>
                </a:solidFill>
              </a:rPr>
              <a:t>Positive seal check</a:t>
            </a:r>
          </a:p>
          <a:p>
            <a:pPr>
              <a:lnSpc>
                <a:spcPct val="90000"/>
              </a:lnSpc>
            </a:pPr>
            <a:r>
              <a:rPr lang="en-US" sz="2000" b="0" dirty="0"/>
              <a:t>Exhale sharply. A positive pressure inside the respirator = no leakage. If leakage, adjust position and/or tension straps.</a:t>
            </a:r>
          </a:p>
          <a:p>
            <a:pPr>
              <a:lnSpc>
                <a:spcPct val="90000"/>
              </a:lnSpc>
            </a:pPr>
            <a:r>
              <a:rPr lang="en-US" sz="2000" b="0" dirty="0"/>
              <a:t>Retest the seal and repeat the steps until respirator is sealed properly</a:t>
            </a:r>
            <a:endParaRPr lang="ru-RU" sz="2000" b="0" dirty="0"/>
          </a:p>
        </p:txBody>
      </p:sp>
      <p:sp>
        <p:nvSpPr>
          <p:cNvPr id="10" name="Содержимое 5"/>
          <p:cNvSpPr txBox="1">
            <a:spLocks/>
          </p:cNvSpPr>
          <p:nvPr/>
        </p:nvSpPr>
        <p:spPr bwMode="auto">
          <a:xfrm>
            <a:off x="5951984" y="3501008"/>
            <a:ext cx="4716016"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6530" tIns="43265" rIns="86530" bIns="43265" numCol="1" anchor="t" anchorCtr="0" compatLnSpc="1">
            <a:prstTxWarp prst="textNoShape">
              <a:avLst/>
            </a:prstTxWarp>
          </a:bodyPr>
          <a:lstStyle>
            <a:lvl1pPr marL="323850" indent="-323850" algn="l" defTabSz="865188" rtl="0" eaLnBrk="0" fontAlgn="base" hangingPunct="0">
              <a:spcBef>
                <a:spcPct val="50000"/>
              </a:spcBef>
              <a:spcAft>
                <a:spcPct val="0"/>
              </a:spcAft>
              <a:buClr>
                <a:srgbClr val="1E7FB8"/>
              </a:buClr>
              <a:buFont typeface="Wingdings" charset="0"/>
              <a:buChar char="§"/>
              <a:defRPr sz="2800" b="1">
                <a:solidFill>
                  <a:schemeClr val="tx1"/>
                </a:solidFill>
                <a:latin typeface="+mn-lt"/>
                <a:ea typeface="Arial" charset="0"/>
                <a:cs typeface="+mn-cs"/>
              </a:defRPr>
            </a:lvl1pPr>
            <a:lvl2pPr marL="703263" indent="-269875" algn="l" defTabSz="865188" rtl="0" eaLnBrk="0" fontAlgn="base" hangingPunct="0">
              <a:spcBef>
                <a:spcPct val="40000"/>
              </a:spcBef>
              <a:spcAft>
                <a:spcPct val="0"/>
              </a:spcAft>
              <a:buClr>
                <a:srgbClr val="1E7FB8"/>
              </a:buClr>
              <a:buFont typeface="Wingdings" charset="0"/>
              <a:buChar char="§"/>
              <a:defRPr sz="2400">
                <a:solidFill>
                  <a:schemeClr val="tx1"/>
                </a:solidFill>
                <a:latin typeface="+mn-lt"/>
                <a:ea typeface="Arial" charset="0"/>
              </a:defRPr>
            </a:lvl2pPr>
            <a:lvl3pPr marL="1081088" indent="-215900" algn="l" defTabSz="865188" rtl="0" eaLnBrk="0" fontAlgn="base" hangingPunct="0">
              <a:spcBef>
                <a:spcPct val="40000"/>
              </a:spcBef>
              <a:spcAft>
                <a:spcPct val="0"/>
              </a:spcAft>
              <a:buClr>
                <a:srgbClr val="1E7FB8"/>
              </a:buClr>
              <a:buFont typeface="Wingdings" charset="0"/>
              <a:buChar char="§"/>
              <a:defRPr sz="2000">
                <a:solidFill>
                  <a:schemeClr val="tx1"/>
                </a:solidFill>
                <a:latin typeface="+mn-lt"/>
                <a:ea typeface="Arial" charset="0"/>
              </a:defRPr>
            </a:lvl3pPr>
            <a:lvl4pPr marL="15144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4pPr>
            <a:lvl5pPr marL="1946275" indent="-215900" algn="l" defTabSz="865188" rtl="0" eaLnBrk="0" fontAlgn="base" hangingPunct="0">
              <a:spcBef>
                <a:spcPct val="40000"/>
              </a:spcBef>
              <a:spcAft>
                <a:spcPct val="0"/>
              </a:spcAft>
              <a:buClr>
                <a:srgbClr val="1E7FB8"/>
              </a:buClr>
              <a:buFont typeface="Wingdings" charset="0"/>
              <a:buChar char="§"/>
              <a:defRPr sz="1800">
                <a:solidFill>
                  <a:schemeClr val="tx1"/>
                </a:solidFill>
                <a:latin typeface="+mn-lt"/>
                <a:ea typeface="Arial" charset="0"/>
              </a:defRPr>
            </a:lvl5pPr>
            <a:lvl6pPr marL="25146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6pPr>
            <a:lvl7pPr marL="29718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7pPr>
            <a:lvl8pPr marL="34290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8pPr>
            <a:lvl9pPr marL="3886200" indent="-228600" algn="l" rtl="0" eaLnBrk="0" fontAlgn="base" hangingPunct="0">
              <a:spcBef>
                <a:spcPct val="40000"/>
              </a:spcBef>
              <a:spcAft>
                <a:spcPct val="0"/>
              </a:spcAft>
              <a:buClr>
                <a:srgbClr val="5E7CFE"/>
              </a:buClr>
              <a:buFont typeface="Wingdings" pitchFamily="2" charset="2"/>
              <a:buChar char="§"/>
              <a:defRPr sz="1800">
                <a:solidFill>
                  <a:srgbClr val="000066"/>
                </a:solidFill>
                <a:latin typeface="+mn-lt"/>
              </a:defRPr>
            </a:lvl9pPr>
          </a:lstStyle>
          <a:p>
            <a:pPr marL="0" indent="0">
              <a:buNone/>
            </a:pPr>
            <a:r>
              <a:rPr lang="en-US" sz="2400" b="0" dirty="0"/>
              <a:t>	</a:t>
            </a:r>
            <a:r>
              <a:rPr lang="en-US" sz="2400" b="0" dirty="0">
                <a:solidFill>
                  <a:srgbClr val="7979FF"/>
                </a:solidFill>
              </a:rPr>
              <a:t>Negative seal check</a:t>
            </a:r>
          </a:p>
          <a:p>
            <a:pPr>
              <a:lnSpc>
                <a:spcPct val="90000"/>
              </a:lnSpc>
            </a:pPr>
            <a:r>
              <a:rPr lang="en-US" sz="2000" b="0" dirty="0"/>
              <a:t>Inhale deeply. If no leakage, negative pressure will make respirator cling to your face</a:t>
            </a:r>
          </a:p>
          <a:p>
            <a:r>
              <a:rPr lang="en-US" sz="2000" b="0" dirty="0"/>
              <a:t>Leakage will result in loss of negative pressure in the respirator due to air entering through gaps in the seal</a:t>
            </a:r>
            <a:endParaRPr lang="ru-RU" sz="2000" b="0" dirty="0"/>
          </a:p>
        </p:txBody>
      </p:sp>
      <p:pic>
        <p:nvPicPr>
          <p:cNvPr id="4" name="Содержимое 3"/>
          <p:cNvPicPr>
            <a:picLocks noGrp="1" noChangeAspect="1"/>
          </p:cNvPicPr>
          <p:nvPr>
            <p:ph sz="half" idx="1"/>
          </p:nvPr>
        </p:nvPicPr>
        <p:blipFill>
          <a:blip r:embed="rId2"/>
          <a:srcRect l="-17453" r="-17453"/>
          <a:stretch>
            <a:fillRect/>
          </a:stretch>
        </p:blipFill>
        <p:spPr>
          <a:xfrm>
            <a:off x="1592640" y="952806"/>
            <a:ext cx="3672408" cy="2548202"/>
          </a:xfrm>
          <a:ln>
            <a:noFill/>
          </a:ln>
        </p:spPr>
      </p:pic>
    </p:spTree>
    <p:extLst>
      <p:ext uri="{BB962C8B-B14F-4D97-AF65-F5344CB8AC3E}">
        <p14:creationId xmlns:p14="http://schemas.microsoft.com/office/powerpoint/2010/main" val="98061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Taking off PPE</a:t>
            </a:r>
            <a:endParaRPr lang="ru-RU" dirty="0"/>
          </a:p>
        </p:txBody>
      </p:sp>
      <p:sp>
        <p:nvSpPr>
          <p:cNvPr id="6" name="Содержимое 5"/>
          <p:cNvSpPr>
            <a:spLocks noGrp="1"/>
          </p:cNvSpPr>
          <p:nvPr>
            <p:ph idx="1"/>
          </p:nvPr>
        </p:nvSpPr>
        <p:spPr>
          <a:xfrm>
            <a:off x="1338375" y="1449898"/>
            <a:ext cx="8569200" cy="5184576"/>
          </a:xfrm>
        </p:spPr>
        <p:txBody>
          <a:bodyPr>
            <a:normAutofit/>
          </a:bodyPr>
          <a:lstStyle/>
          <a:p>
            <a:r>
              <a:rPr lang="en-US" sz="3200" dirty="0"/>
              <a:t>Remove the most contaminated PPE items first.</a:t>
            </a:r>
          </a:p>
          <a:p>
            <a:r>
              <a:rPr lang="en-US" sz="3200" dirty="0"/>
              <a:t>Hand hygiene must be performed immediately after glove removal</a:t>
            </a:r>
          </a:p>
          <a:p>
            <a:r>
              <a:rPr lang="en-US" sz="2800" dirty="0"/>
              <a:t>Perform hand hygiene whenever ungloved hands touch contaminated PPE</a:t>
            </a:r>
            <a:r>
              <a:rPr lang="de-DE" sz="2800" dirty="0"/>
              <a:t> </a:t>
            </a:r>
            <a:r>
              <a:rPr lang="de-DE" sz="2800" dirty="0" err="1"/>
              <a:t>items</a:t>
            </a:r>
            <a:endParaRPr lang="en-US" sz="2800" dirty="0"/>
          </a:p>
          <a:p>
            <a:r>
              <a:rPr lang="en-US" sz="3200" dirty="0"/>
              <a:t>The last PPE item to be removed should be the mask or particulate respirator</a:t>
            </a:r>
          </a:p>
          <a:p>
            <a:r>
              <a:rPr lang="en-US" sz="3200" dirty="0"/>
              <a:t>Discard disposable items in a closed rubbish bin</a:t>
            </a:r>
            <a:endParaRPr lang="en-US" sz="4000" dirty="0"/>
          </a:p>
          <a:p>
            <a:r>
              <a:rPr lang="en-US" sz="3200" dirty="0"/>
              <a:t>Put reusable items in a dry closed container </a:t>
            </a:r>
          </a:p>
        </p:txBody>
      </p:sp>
    </p:spTree>
    <p:extLst>
      <p:ext uri="{BB962C8B-B14F-4D97-AF65-F5344CB8AC3E}">
        <p14:creationId xmlns:p14="http://schemas.microsoft.com/office/powerpoint/2010/main" val="96284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281"/>
          <a:stretch/>
        </p:blipFill>
        <p:spPr>
          <a:xfrm>
            <a:off x="1262781" y="585859"/>
            <a:ext cx="9148873" cy="6025956"/>
          </a:xfrm>
        </p:spPr>
      </p:pic>
    </p:spTree>
    <p:extLst>
      <p:ext uri="{BB962C8B-B14F-4D97-AF65-F5344CB8AC3E}">
        <p14:creationId xmlns:p14="http://schemas.microsoft.com/office/powerpoint/2010/main" val="374827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normAutofit/>
          </a:bodyPr>
          <a:lstStyle/>
          <a:p>
            <a:pPr algn="ctr"/>
            <a:r>
              <a:rPr lang="en-US" sz="5400" dirty="0"/>
              <a:t>None Surgical Gloves 	</a:t>
            </a:r>
          </a:p>
        </p:txBody>
      </p:sp>
      <p:sp>
        <p:nvSpPr>
          <p:cNvPr id="3" name="Content Placeholder 2"/>
          <p:cNvSpPr>
            <a:spLocks noGrp="1"/>
          </p:cNvSpPr>
          <p:nvPr>
            <p:ph idx="1"/>
          </p:nvPr>
        </p:nvSpPr>
        <p:spPr>
          <a:xfrm>
            <a:off x="419547" y="1237130"/>
            <a:ext cx="11144923" cy="5303520"/>
          </a:xfrm>
        </p:spPr>
        <p:txBody>
          <a:bodyPr>
            <a:normAutofit/>
          </a:bodyPr>
          <a:lstStyle/>
          <a:p>
            <a:pPr marL="0" indent="0">
              <a:buNone/>
            </a:pPr>
            <a:r>
              <a:rPr lang="en-US" sz="3200" dirty="0"/>
              <a:t>Examinations gloves and other </a:t>
            </a:r>
            <a:r>
              <a:rPr lang="en-US" sz="3200" dirty="0">
                <a:solidFill>
                  <a:srgbClr val="FF0000"/>
                </a:solidFill>
              </a:rPr>
              <a:t>nonsurgical</a:t>
            </a:r>
            <a:r>
              <a:rPr lang="en-US" sz="3200" dirty="0"/>
              <a:t> procedures involving contact with mucous membranes; laboratory procedures	</a:t>
            </a:r>
          </a:p>
          <a:p>
            <a:r>
              <a:rPr lang="en-US" sz="3200" dirty="0"/>
              <a:t> None sterile, Single-use disposable, Natural rubber latex (NRL), Nitrile or Polyvinyl chloride (vinyl), Polyethylene (plastic), Non powdered for PCR</a:t>
            </a:r>
          </a:p>
          <a:p>
            <a:r>
              <a:rPr lang="en-US" sz="3200" dirty="0"/>
              <a:t>Non-medical nitrile gloves give great comfort and sensitivity. These disposable gloves are exceptionally useful for when </a:t>
            </a:r>
            <a:r>
              <a:rPr lang="en-US" sz="3200" dirty="0">
                <a:solidFill>
                  <a:srgbClr val="FF0000"/>
                </a:solidFill>
              </a:rPr>
              <a:t>frequent glove changing </a:t>
            </a:r>
            <a:r>
              <a:rPr lang="en-US" sz="3200" dirty="0"/>
              <a:t>is required, especially for serving food and other sanitation</a:t>
            </a:r>
            <a:r>
              <a:rPr lang="en-US" sz="2000" dirty="0"/>
              <a:t> </a:t>
            </a:r>
            <a:r>
              <a:rPr lang="en-US" sz="3200" dirty="0"/>
              <a:t>applications</a:t>
            </a:r>
          </a:p>
          <a:p>
            <a:endParaRPr lang="en-US" sz="3200" dirty="0"/>
          </a:p>
          <a:p>
            <a:endParaRPr lang="en-US" sz="3200" dirty="0"/>
          </a:p>
        </p:txBody>
      </p:sp>
      <p:pic>
        <p:nvPicPr>
          <p:cNvPr id="4" name="Picture 3">
            <a:extLst>
              <a:ext uri="{FF2B5EF4-FFF2-40B4-BE49-F238E27FC236}">
                <a16:creationId xmlns:a16="http://schemas.microsoft.com/office/drawing/2014/main" id="{E4DC054D-152A-AFF8-53FE-395C1E4F659E}"/>
              </a:ext>
            </a:extLst>
          </p:cNvPr>
          <p:cNvPicPr>
            <a:picLocks noChangeAspect="1"/>
          </p:cNvPicPr>
          <p:nvPr/>
        </p:nvPicPr>
        <p:blipFill rotWithShape="1">
          <a:blip r:embed="rId2"/>
          <a:srcRect t="11436" b="11662"/>
          <a:stretch/>
        </p:blipFill>
        <p:spPr>
          <a:xfrm>
            <a:off x="9215437" y="5068713"/>
            <a:ext cx="2143125" cy="1471937"/>
          </a:xfrm>
          <a:prstGeom prst="rect">
            <a:avLst/>
          </a:prstGeom>
        </p:spPr>
      </p:pic>
      <p:pic>
        <p:nvPicPr>
          <p:cNvPr id="5" name="Picture 4">
            <a:extLst>
              <a:ext uri="{FF2B5EF4-FFF2-40B4-BE49-F238E27FC236}">
                <a16:creationId xmlns:a16="http://schemas.microsoft.com/office/drawing/2014/main" id="{BDECB656-2170-AC2E-D721-0999F92005D3}"/>
              </a:ext>
            </a:extLst>
          </p:cNvPr>
          <p:cNvPicPr>
            <a:picLocks noChangeAspect="1"/>
          </p:cNvPicPr>
          <p:nvPr/>
        </p:nvPicPr>
        <p:blipFill rotWithShape="1">
          <a:blip r:embed="rId3"/>
          <a:srcRect l="5145" t="15375" b="8482"/>
          <a:stretch/>
        </p:blipFill>
        <p:spPr>
          <a:xfrm>
            <a:off x="6569612" y="5068713"/>
            <a:ext cx="2032854" cy="1631853"/>
          </a:xfrm>
          <a:prstGeom prst="rect">
            <a:avLst/>
          </a:prstGeom>
        </p:spPr>
      </p:pic>
    </p:spTree>
    <p:extLst>
      <p:ext uri="{BB962C8B-B14F-4D97-AF65-F5344CB8AC3E}">
        <p14:creationId xmlns:p14="http://schemas.microsoft.com/office/powerpoint/2010/main" val="175979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F624-9B27-5AAD-EDEB-98BE933B58BE}"/>
              </a:ext>
            </a:extLst>
          </p:cNvPr>
          <p:cNvSpPr>
            <a:spLocks noGrp="1"/>
          </p:cNvSpPr>
          <p:nvPr>
            <p:ph type="title"/>
          </p:nvPr>
        </p:nvSpPr>
        <p:spPr>
          <a:xfrm>
            <a:off x="838200" y="365125"/>
            <a:ext cx="10515600" cy="1325563"/>
          </a:xfrm>
        </p:spPr>
        <p:txBody>
          <a:bodyPr>
            <a:normAutofit/>
          </a:bodyPr>
          <a:lstStyle/>
          <a:p>
            <a:r>
              <a:rPr lang="en-US" b="1" dirty="0"/>
              <a:t>How to put on Non-Surgical Nitrile Gloves:</a:t>
            </a:r>
            <a:endParaRPr lang="en-US" dirty="0"/>
          </a:p>
        </p:txBody>
      </p:sp>
      <p:sp>
        <p:nvSpPr>
          <p:cNvPr id="3" name="Content Placeholder 2">
            <a:extLst>
              <a:ext uri="{FF2B5EF4-FFF2-40B4-BE49-F238E27FC236}">
                <a16:creationId xmlns:a16="http://schemas.microsoft.com/office/drawing/2014/main" id="{9F983067-CFE8-2A6C-5E88-61DFF00CA58A}"/>
              </a:ext>
            </a:extLst>
          </p:cNvPr>
          <p:cNvSpPr>
            <a:spLocks noGrp="1"/>
          </p:cNvSpPr>
          <p:nvPr>
            <p:ph idx="1"/>
          </p:nvPr>
        </p:nvSpPr>
        <p:spPr/>
        <p:txBody>
          <a:bodyPr>
            <a:normAutofit/>
          </a:bodyPr>
          <a:lstStyle/>
          <a:p>
            <a:pPr marL="0" indent="0">
              <a:buNone/>
            </a:pPr>
            <a:r>
              <a:rPr lang="en-US" dirty="0"/>
              <a:t>Thoroughly wash hands, Select the sized of the glove.</a:t>
            </a:r>
          </a:p>
        </p:txBody>
      </p:sp>
      <p:pic>
        <p:nvPicPr>
          <p:cNvPr id="4" name="Picture 3">
            <a:extLst>
              <a:ext uri="{FF2B5EF4-FFF2-40B4-BE49-F238E27FC236}">
                <a16:creationId xmlns:a16="http://schemas.microsoft.com/office/drawing/2014/main" id="{76495069-E0D1-B9ED-5770-9C84F5E8DA2D}"/>
              </a:ext>
            </a:extLst>
          </p:cNvPr>
          <p:cNvPicPr>
            <a:picLocks noChangeAspect="1"/>
          </p:cNvPicPr>
          <p:nvPr/>
        </p:nvPicPr>
        <p:blipFill>
          <a:blip r:embed="rId2"/>
          <a:stretch>
            <a:fillRect/>
          </a:stretch>
        </p:blipFill>
        <p:spPr>
          <a:xfrm>
            <a:off x="838200" y="2420278"/>
            <a:ext cx="10515600" cy="4072597"/>
          </a:xfrm>
          <a:prstGeom prst="rect">
            <a:avLst/>
          </a:prstGeom>
        </p:spPr>
      </p:pic>
    </p:spTree>
    <p:extLst>
      <p:ext uri="{BB962C8B-B14F-4D97-AF65-F5344CB8AC3E}">
        <p14:creationId xmlns:p14="http://schemas.microsoft.com/office/powerpoint/2010/main" val="332064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5A1B-6E60-3149-A375-F2F35C567636}"/>
              </a:ext>
            </a:extLst>
          </p:cNvPr>
          <p:cNvSpPr>
            <a:spLocks noGrp="1"/>
          </p:cNvSpPr>
          <p:nvPr>
            <p:ph type="title"/>
          </p:nvPr>
        </p:nvSpPr>
        <p:spPr/>
        <p:txBody>
          <a:bodyPr>
            <a:normAutofit/>
          </a:bodyPr>
          <a:lstStyle/>
          <a:p>
            <a:r>
              <a:rPr lang="en-US" b="1" dirty="0"/>
              <a:t>How to remove Non-Surgical Nitrile Glove</a:t>
            </a:r>
            <a:endParaRPr lang="en-US" dirty="0"/>
          </a:p>
        </p:txBody>
      </p:sp>
      <p:sp>
        <p:nvSpPr>
          <p:cNvPr id="3" name="Content Placeholder 2">
            <a:extLst>
              <a:ext uri="{FF2B5EF4-FFF2-40B4-BE49-F238E27FC236}">
                <a16:creationId xmlns:a16="http://schemas.microsoft.com/office/drawing/2014/main" id="{246F4C40-B117-B7C6-7642-3EA5453A6FED}"/>
              </a:ext>
            </a:extLst>
          </p:cNvPr>
          <p:cNvSpPr>
            <a:spLocks noGrp="1"/>
          </p:cNvSpPr>
          <p:nvPr>
            <p:ph idx="1"/>
          </p:nvPr>
        </p:nvSpPr>
        <p:spPr>
          <a:xfrm>
            <a:off x="838200" y="1825625"/>
            <a:ext cx="5478194" cy="4351338"/>
          </a:xfrm>
        </p:spPr>
        <p:txBody>
          <a:bodyPr>
            <a:normAutofit fontScale="92500" lnSpcReduction="20000"/>
          </a:bodyPr>
          <a:lstStyle/>
          <a:p>
            <a:pPr>
              <a:buFont typeface="+mj-lt"/>
              <a:buAutoNum type="arabicPeriod"/>
            </a:pPr>
            <a:r>
              <a:rPr lang="en-US" dirty="0"/>
              <a:t>Grasp the outside of one glove at the wrist. </a:t>
            </a:r>
          </a:p>
          <a:p>
            <a:pPr>
              <a:buFont typeface="+mj-lt"/>
              <a:buAutoNum type="arabicPeriod"/>
            </a:pPr>
            <a:r>
              <a:rPr lang="en-US" dirty="0"/>
              <a:t>Do not touch your bare skin.</a:t>
            </a:r>
          </a:p>
          <a:p>
            <a:pPr>
              <a:buFont typeface="+mj-lt"/>
              <a:buAutoNum type="arabicPeriod"/>
            </a:pPr>
            <a:r>
              <a:rPr lang="en-US" dirty="0"/>
              <a:t>Peel the glove away from your body, pulling it inside out. </a:t>
            </a:r>
          </a:p>
          <a:p>
            <a:pPr>
              <a:buFont typeface="+mj-lt"/>
              <a:buAutoNum type="arabicPeriod"/>
            </a:pPr>
            <a:r>
              <a:rPr lang="en-US" dirty="0"/>
              <a:t>Hold the glove you just removed in your gloved hand.</a:t>
            </a:r>
          </a:p>
          <a:p>
            <a:pPr>
              <a:buFont typeface="+mj-lt"/>
              <a:buAutoNum type="arabicPeriod"/>
            </a:pPr>
            <a:r>
              <a:rPr lang="en-US" dirty="0"/>
              <a:t>Dispose of the gloves safely. Do not reuse the gloves.</a:t>
            </a:r>
          </a:p>
          <a:p>
            <a:pPr>
              <a:buFont typeface="+mj-lt"/>
              <a:buAutoNum type="arabicPeriod"/>
            </a:pPr>
            <a:r>
              <a:rPr lang="en-US" dirty="0"/>
              <a:t>Thoroughly wash your hands immediately after removing non-medical gloves.</a:t>
            </a:r>
          </a:p>
          <a:p>
            <a:endParaRPr lang="en-US" dirty="0"/>
          </a:p>
        </p:txBody>
      </p:sp>
      <p:pic>
        <p:nvPicPr>
          <p:cNvPr id="8" name="Picture 7">
            <a:extLst>
              <a:ext uri="{FF2B5EF4-FFF2-40B4-BE49-F238E27FC236}">
                <a16:creationId xmlns:a16="http://schemas.microsoft.com/office/drawing/2014/main" id="{BA7CD062-EE9A-23BB-998F-0387754767BF}"/>
              </a:ext>
            </a:extLst>
          </p:cNvPr>
          <p:cNvPicPr>
            <a:picLocks noChangeAspect="1"/>
          </p:cNvPicPr>
          <p:nvPr/>
        </p:nvPicPr>
        <p:blipFill>
          <a:blip r:embed="rId2"/>
          <a:stretch>
            <a:fillRect/>
          </a:stretch>
        </p:blipFill>
        <p:spPr>
          <a:xfrm>
            <a:off x="6316394" y="1825625"/>
            <a:ext cx="5494192" cy="4351338"/>
          </a:xfrm>
          <a:prstGeom prst="rect">
            <a:avLst/>
          </a:prstGeom>
        </p:spPr>
      </p:pic>
    </p:spTree>
    <p:extLst>
      <p:ext uri="{BB962C8B-B14F-4D97-AF65-F5344CB8AC3E}">
        <p14:creationId xmlns:p14="http://schemas.microsoft.com/office/powerpoint/2010/main" val="221125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CAN USE GLOVES</a:t>
            </a:r>
          </a:p>
        </p:txBody>
      </p:sp>
      <p:sp>
        <p:nvSpPr>
          <p:cNvPr id="3" name="Content Placeholder 2"/>
          <p:cNvSpPr>
            <a:spLocks noGrp="1"/>
          </p:cNvSpPr>
          <p:nvPr>
            <p:ph idx="1"/>
          </p:nvPr>
        </p:nvSpPr>
        <p:spPr/>
        <p:txBody>
          <a:bodyPr>
            <a:noAutofit/>
          </a:bodyPr>
          <a:lstStyle/>
          <a:p>
            <a:r>
              <a:rPr lang="en-US" sz="3200" dirty="0"/>
              <a:t>Work from “</a:t>
            </a:r>
            <a:r>
              <a:rPr lang="en-US" sz="3200" dirty="0">
                <a:solidFill>
                  <a:srgbClr val="FF0000"/>
                </a:solidFill>
              </a:rPr>
              <a:t>clean</a:t>
            </a:r>
            <a:r>
              <a:rPr lang="en-US" sz="3200" dirty="0"/>
              <a:t> to dirty” and  </a:t>
            </a:r>
            <a:r>
              <a:rPr lang="en-US" sz="3200" dirty="0">
                <a:solidFill>
                  <a:srgbClr val="FF0000"/>
                </a:solidFill>
              </a:rPr>
              <a:t>Limit</a:t>
            </a:r>
            <a:r>
              <a:rPr lang="en-US" sz="3200" dirty="0"/>
              <a:t>  “touch contamination” </a:t>
            </a:r>
          </a:p>
          <a:p>
            <a:r>
              <a:rPr lang="en-US" sz="3200" dirty="0"/>
              <a:t>Don’t touch your </a:t>
            </a:r>
            <a:r>
              <a:rPr lang="en-US" sz="3200" dirty="0">
                <a:solidFill>
                  <a:srgbClr val="FF0000"/>
                </a:solidFill>
              </a:rPr>
              <a:t>face</a:t>
            </a:r>
            <a:r>
              <a:rPr lang="en-US" sz="3200" dirty="0"/>
              <a:t> or adjust PPE with gloves</a:t>
            </a:r>
          </a:p>
          <a:p>
            <a:r>
              <a:rPr lang="en-US" sz="3200" dirty="0"/>
              <a:t>Don’t touch environmental </a:t>
            </a:r>
            <a:r>
              <a:rPr lang="en-US" sz="3200" dirty="0">
                <a:solidFill>
                  <a:srgbClr val="FF0000"/>
                </a:solidFill>
              </a:rPr>
              <a:t>surfaces</a:t>
            </a:r>
            <a:r>
              <a:rPr lang="en-US" sz="3200" dirty="0"/>
              <a:t> except as necessary .</a:t>
            </a:r>
          </a:p>
          <a:p>
            <a:r>
              <a:rPr lang="en-US" sz="3200" dirty="0"/>
              <a:t>Change gloves if </a:t>
            </a:r>
            <a:r>
              <a:rPr lang="en-US" sz="3200" dirty="0">
                <a:solidFill>
                  <a:srgbClr val="FF0000"/>
                </a:solidFill>
              </a:rPr>
              <a:t>torn</a:t>
            </a:r>
            <a:r>
              <a:rPr lang="en-US" sz="3200" dirty="0"/>
              <a:t> and when heavily soiled (even during use on the same patient and a</a:t>
            </a:r>
            <a:r>
              <a:rPr lang="en-US" sz="3200" dirty="0">
                <a:solidFill>
                  <a:srgbClr val="FF0000"/>
                </a:solidFill>
              </a:rPr>
              <a:t>fter</a:t>
            </a:r>
            <a:r>
              <a:rPr lang="en-US" sz="3200" dirty="0"/>
              <a:t> use on each patient.</a:t>
            </a:r>
          </a:p>
          <a:p>
            <a:r>
              <a:rPr lang="en-US" sz="3200" dirty="0"/>
              <a:t>Washing of latex gloves with plain soap, </a:t>
            </a:r>
            <a:r>
              <a:rPr lang="en-US" sz="3200" dirty="0" err="1"/>
              <a:t>chlorhexidine</a:t>
            </a:r>
            <a:r>
              <a:rPr lang="en-US" sz="3200" dirty="0"/>
              <a:t>, or alcohol can </a:t>
            </a:r>
            <a:r>
              <a:rPr lang="en-US" sz="3200" dirty="0">
                <a:solidFill>
                  <a:srgbClr val="FF0000"/>
                </a:solidFill>
              </a:rPr>
              <a:t>cause</a:t>
            </a:r>
            <a:r>
              <a:rPr lang="en-US" sz="3200" dirty="0"/>
              <a:t> </a:t>
            </a:r>
            <a:r>
              <a:rPr lang="en-US" sz="3200" dirty="0" err="1"/>
              <a:t>micropunctures</a:t>
            </a:r>
            <a:r>
              <a:rPr lang="en-US" sz="3200" dirty="0"/>
              <a:t>. </a:t>
            </a:r>
          </a:p>
          <a:p>
            <a:r>
              <a:rPr lang="en-US" sz="3200" dirty="0"/>
              <a:t>Wearing gloves does </a:t>
            </a:r>
            <a:r>
              <a:rPr lang="en-US" sz="3200" dirty="0">
                <a:solidFill>
                  <a:srgbClr val="FF0000"/>
                </a:solidFill>
              </a:rPr>
              <a:t>not</a:t>
            </a:r>
            <a:r>
              <a:rPr lang="en-US" sz="3200" dirty="0"/>
              <a:t> replace the need for </a:t>
            </a:r>
            <a:r>
              <a:rPr lang="en-US" sz="3200" dirty="0" err="1"/>
              <a:t>handwashing</a:t>
            </a:r>
            <a:r>
              <a:rPr lang="en-US" sz="3200" dirty="0"/>
              <a:t>.</a:t>
            </a:r>
          </a:p>
          <a:p>
            <a:endParaRPr lang="en-US" sz="3200" dirty="0"/>
          </a:p>
        </p:txBody>
      </p:sp>
    </p:spTree>
    <p:extLst>
      <p:ext uri="{BB962C8B-B14F-4D97-AF65-F5344CB8AC3E}">
        <p14:creationId xmlns:p14="http://schemas.microsoft.com/office/powerpoint/2010/main" val="17232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Gowns </a:t>
            </a:r>
          </a:p>
        </p:txBody>
      </p:sp>
      <p:sp>
        <p:nvSpPr>
          <p:cNvPr id="3" name="Content Placeholder 2"/>
          <p:cNvSpPr>
            <a:spLocks noGrp="1"/>
          </p:cNvSpPr>
          <p:nvPr>
            <p:ph idx="1"/>
          </p:nvPr>
        </p:nvSpPr>
        <p:spPr/>
        <p:txBody>
          <a:bodyPr>
            <a:normAutofit/>
          </a:bodyPr>
          <a:lstStyle/>
          <a:p>
            <a:r>
              <a:rPr lang="en-US" sz="3200" dirty="0"/>
              <a:t>Select appropriate type and size, </a:t>
            </a:r>
            <a:r>
              <a:rPr lang="en-US" sz="3200" dirty="0">
                <a:solidFill>
                  <a:srgbClr val="FF0000"/>
                </a:solidFill>
              </a:rPr>
              <a:t>Opening</a:t>
            </a:r>
            <a:r>
              <a:rPr lang="en-US" sz="3200" dirty="0"/>
              <a:t> is in the back,  </a:t>
            </a:r>
            <a:r>
              <a:rPr lang="en-US" sz="3200" dirty="0">
                <a:solidFill>
                  <a:srgbClr val="FF0000"/>
                </a:solidFill>
              </a:rPr>
              <a:t>Secure</a:t>
            </a:r>
            <a:r>
              <a:rPr lang="en-US" sz="3200" dirty="0"/>
              <a:t> at neck and waist, If gown is too small, use two gowns</a:t>
            </a:r>
          </a:p>
          <a:p>
            <a:pPr>
              <a:lnSpc>
                <a:spcPct val="100000"/>
              </a:lnSpc>
            </a:pPr>
            <a:r>
              <a:rPr lang="en-US" sz="3200" dirty="0"/>
              <a:t>It </a:t>
            </a:r>
            <a:r>
              <a:rPr lang="en-US" sz="3200" dirty="0">
                <a:solidFill>
                  <a:srgbClr val="FF0000"/>
                </a:solidFill>
              </a:rPr>
              <a:t>protect</a:t>
            </a:r>
            <a:r>
              <a:rPr lang="en-US" sz="3200" dirty="0"/>
              <a:t> skin and clothing from blood or body fluids .</a:t>
            </a:r>
          </a:p>
          <a:p>
            <a:pPr>
              <a:lnSpc>
                <a:spcPct val="100000"/>
              </a:lnSpc>
            </a:pPr>
            <a:r>
              <a:rPr lang="en-US" sz="3200" dirty="0"/>
              <a:t>Use a gown for the care of only </a:t>
            </a:r>
            <a:r>
              <a:rPr lang="en-US" sz="3200" dirty="0">
                <a:solidFill>
                  <a:srgbClr val="FF0000"/>
                </a:solidFill>
              </a:rPr>
              <a:t>one</a:t>
            </a:r>
            <a:r>
              <a:rPr lang="en-US" sz="3200" dirty="0"/>
              <a:t> patient</a:t>
            </a:r>
          </a:p>
          <a:p>
            <a:pPr>
              <a:lnSpc>
                <a:spcPct val="100000"/>
              </a:lnSpc>
            </a:pPr>
            <a:r>
              <a:rPr lang="en-US" sz="3200" dirty="0"/>
              <a:t>Remove gown and </a:t>
            </a:r>
            <a:r>
              <a:rPr lang="en-US" sz="3200" dirty="0">
                <a:solidFill>
                  <a:srgbClr val="FF0000"/>
                </a:solidFill>
              </a:rPr>
              <a:t>perform</a:t>
            </a:r>
            <a:r>
              <a:rPr lang="en-US" sz="3200" dirty="0"/>
              <a:t> hand hygiene before leaving .</a:t>
            </a:r>
          </a:p>
          <a:p>
            <a:pPr>
              <a:lnSpc>
                <a:spcPct val="100000"/>
              </a:lnSpc>
            </a:pPr>
            <a:r>
              <a:rPr lang="en-US" sz="3200" dirty="0">
                <a:solidFill>
                  <a:srgbClr val="FF0000"/>
                </a:solidFill>
              </a:rPr>
              <a:t>Visitors</a:t>
            </a:r>
            <a:r>
              <a:rPr lang="en-US" sz="3200" dirty="0"/>
              <a:t> wear gowns if they are visiting a patient who is in isolation due to an illness that can be easily </a:t>
            </a:r>
            <a:r>
              <a:rPr lang="en-US" sz="3200" dirty="0">
                <a:solidFill>
                  <a:srgbClr val="FF0000"/>
                </a:solidFill>
              </a:rPr>
              <a:t>spread</a:t>
            </a:r>
            <a:r>
              <a:rPr lang="en-US" sz="3200" dirty="0"/>
              <a:t>.</a:t>
            </a:r>
          </a:p>
          <a:p>
            <a:pPr>
              <a:lnSpc>
                <a:spcPct val="100000"/>
              </a:lnSpc>
            </a:pPr>
            <a:endParaRPr lang="en-US" sz="3200" dirty="0"/>
          </a:p>
        </p:txBody>
      </p:sp>
    </p:spTree>
    <p:extLst>
      <p:ext uri="{BB962C8B-B14F-4D97-AF65-F5344CB8AC3E}">
        <p14:creationId xmlns:p14="http://schemas.microsoft.com/office/powerpoint/2010/main" val="282466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9844-391F-B61A-1414-6519968AF56A}"/>
              </a:ext>
            </a:extLst>
          </p:cNvPr>
          <p:cNvSpPr>
            <a:spLocks noGrp="1"/>
          </p:cNvSpPr>
          <p:nvPr>
            <p:ph type="title"/>
          </p:nvPr>
        </p:nvSpPr>
        <p:spPr/>
        <p:txBody>
          <a:bodyPr/>
          <a:lstStyle/>
          <a:p>
            <a:pPr algn="ctr"/>
            <a:r>
              <a:rPr lang="en-US" dirty="0"/>
              <a:t>Wearing the gowns</a:t>
            </a:r>
          </a:p>
        </p:txBody>
      </p:sp>
      <p:pic>
        <p:nvPicPr>
          <p:cNvPr id="4" name="Content Placeholder 3">
            <a:extLst>
              <a:ext uri="{FF2B5EF4-FFF2-40B4-BE49-F238E27FC236}">
                <a16:creationId xmlns:a16="http://schemas.microsoft.com/office/drawing/2014/main" id="{F8447DC1-765C-1243-C2C1-53431330067B}"/>
              </a:ext>
            </a:extLst>
          </p:cNvPr>
          <p:cNvPicPr>
            <a:picLocks noGrp="1" noChangeAspect="1"/>
          </p:cNvPicPr>
          <p:nvPr>
            <p:ph idx="1"/>
          </p:nvPr>
        </p:nvPicPr>
        <p:blipFill>
          <a:blip r:embed="rId2"/>
          <a:stretch>
            <a:fillRect/>
          </a:stretch>
        </p:blipFill>
        <p:spPr>
          <a:xfrm>
            <a:off x="1645919" y="1669794"/>
            <a:ext cx="8918917" cy="4709366"/>
          </a:xfrm>
          <a:prstGeom prst="rect">
            <a:avLst/>
          </a:prstGeom>
        </p:spPr>
      </p:pic>
    </p:spTree>
    <p:extLst>
      <p:ext uri="{BB962C8B-B14F-4D97-AF65-F5344CB8AC3E}">
        <p14:creationId xmlns:p14="http://schemas.microsoft.com/office/powerpoint/2010/main" val="45308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pPr>
              <a:lnSpc>
                <a:spcPct val="95000"/>
              </a:lnSpc>
            </a:pPr>
            <a:r>
              <a:rPr lang="en-US" dirty="0"/>
              <a:t>Removing Isolation Gown</a:t>
            </a:r>
          </a:p>
        </p:txBody>
      </p:sp>
      <p:sp>
        <p:nvSpPr>
          <p:cNvPr id="2" name="Content Placeholder 1"/>
          <p:cNvSpPr>
            <a:spLocks noGrp="1"/>
          </p:cNvSpPr>
          <p:nvPr>
            <p:ph sz="half" idx="1"/>
          </p:nvPr>
        </p:nvSpPr>
        <p:spPr/>
        <p:txBody>
          <a:bodyPr>
            <a:normAutofit/>
          </a:bodyPr>
          <a:lstStyle/>
          <a:p>
            <a:pPr marL="342900" indent="-342900">
              <a:spcBef>
                <a:spcPct val="30000"/>
              </a:spcBef>
              <a:buClr>
                <a:srgbClr val="FFFF99"/>
              </a:buClr>
              <a:buFontTx/>
              <a:buChar char="•"/>
            </a:pPr>
            <a:r>
              <a:rPr lang="en-US" sz="3200" dirty="0"/>
              <a:t>Unfasten ties</a:t>
            </a:r>
          </a:p>
          <a:p>
            <a:pPr marL="342900" indent="-342900">
              <a:spcBef>
                <a:spcPct val="30000"/>
              </a:spcBef>
              <a:buClr>
                <a:srgbClr val="FFFF99"/>
              </a:buClr>
              <a:buFontTx/>
              <a:buChar char="•"/>
            </a:pPr>
            <a:r>
              <a:rPr lang="en-US" sz="3200" dirty="0"/>
              <a:t>Peel gown away from neck and shoulder</a:t>
            </a:r>
          </a:p>
          <a:p>
            <a:pPr marL="342900" indent="-342900">
              <a:spcBef>
                <a:spcPct val="30000"/>
              </a:spcBef>
              <a:buClr>
                <a:srgbClr val="FFFF99"/>
              </a:buClr>
              <a:buFontTx/>
              <a:buChar char="•"/>
            </a:pPr>
            <a:r>
              <a:rPr lang="en-US" sz="3200" dirty="0"/>
              <a:t>Turn contaminated outside toward the inside</a:t>
            </a:r>
          </a:p>
          <a:p>
            <a:pPr marL="342900" indent="-342900">
              <a:spcBef>
                <a:spcPct val="30000"/>
              </a:spcBef>
              <a:buClr>
                <a:srgbClr val="FFFF99"/>
              </a:buClr>
              <a:buFontTx/>
              <a:buChar char="•"/>
            </a:pPr>
            <a:r>
              <a:rPr lang="en-US" sz="3200" dirty="0"/>
              <a:t>Fold or roll into a bundle</a:t>
            </a:r>
          </a:p>
          <a:p>
            <a:pPr marL="342900" indent="-342900">
              <a:spcBef>
                <a:spcPct val="30000"/>
              </a:spcBef>
              <a:buClr>
                <a:srgbClr val="FFFF99"/>
              </a:buClr>
              <a:buFontTx/>
              <a:buChar char="•"/>
            </a:pPr>
            <a:r>
              <a:rPr lang="en-US" sz="3200" dirty="0"/>
              <a:t>Discard it with medical waste</a:t>
            </a:r>
          </a:p>
          <a:p>
            <a:endParaRPr lang="en-US" sz="3200" dirty="0"/>
          </a:p>
        </p:txBody>
      </p:sp>
      <p:sp>
        <p:nvSpPr>
          <p:cNvPr id="565251" name="Rectangle 3"/>
          <p:cNvSpPr>
            <a:spLocks noChangeArrowheads="1"/>
          </p:cNvSpPr>
          <p:nvPr/>
        </p:nvSpPr>
        <p:spPr bwMode="auto">
          <a:xfrm>
            <a:off x="2438400" y="2154527"/>
            <a:ext cx="7239000" cy="41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0000"/>
              </a:spcBef>
              <a:buClr>
                <a:srgbClr val="FFFF99"/>
              </a:buClr>
              <a:buFontTx/>
              <a:buChar char="•"/>
            </a:pPr>
            <a:endParaRPr lang="en-US" sz="3200" dirty="0"/>
          </a:p>
        </p:txBody>
      </p:sp>
      <p:grpSp>
        <p:nvGrpSpPr>
          <p:cNvPr id="6" name="Group 9"/>
          <p:cNvGrpSpPr>
            <a:grpSpLocks/>
          </p:cNvGrpSpPr>
          <p:nvPr/>
        </p:nvGrpSpPr>
        <p:grpSpPr bwMode="auto">
          <a:xfrm>
            <a:off x="6537945" y="2243917"/>
            <a:ext cx="3139455" cy="3514753"/>
            <a:chOff x="601" y="1084"/>
            <a:chExt cx="1577" cy="1554"/>
          </a:xfrm>
        </p:grpSpPr>
        <p:pic>
          <p:nvPicPr>
            <p:cNvPr id="7" name="Picture 6" descr="8A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1084"/>
              <a:ext cx="880" cy="15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8B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 y="1084"/>
              <a:ext cx="643" cy="1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Content Placeholder 8" descr="8C_colo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035790" y="2692474"/>
            <a:ext cx="1792623" cy="261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5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949</Words>
  <Application>Microsoft Office PowerPoint</Application>
  <PresentationFormat>Widescreen</PresentationFormat>
  <Paragraphs>103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 Biosafety and Biosecurity (Practical)  Personal Protective Equipment (PPEs)  Second lecture  Ms. Banaz A. Salih </vt:lpstr>
      <vt:lpstr>PowerPoint Presentation</vt:lpstr>
      <vt:lpstr>None Surgical Gloves  </vt:lpstr>
      <vt:lpstr>How to put on Non-Surgical Nitrile Gloves:</vt:lpstr>
      <vt:lpstr>How to remove Non-Surgical Nitrile Glove</vt:lpstr>
      <vt:lpstr>HOW WE CAN USE GLOVES</vt:lpstr>
      <vt:lpstr>Gowns </vt:lpstr>
      <vt:lpstr>Wearing the gowns</vt:lpstr>
      <vt:lpstr>Removing Isolation Gown</vt:lpstr>
      <vt:lpstr>Apron</vt:lpstr>
      <vt:lpstr>Face Masks (Face Protection) </vt:lpstr>
      <vt:lpstr>How to Don and doff a Mask</vt:lpstr>
      <vt:lpstr>Respiratory Protection</vt:lpstr>
      <vt:lpstr>Particulate Respirators</vt:lpstr>
      <vt:lpstr> Fit test ≠ Seal check </vt:lpstr>
      <vt:lpstr>Sequence of a particulate respirator seal check</vt:lpstr>
      <vt:lpstr>Sequence of a particulate respirator seal check</vt:lpstr>
      <vt:lpstr>Taking off PPE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Biosafety and Biosecurity (Practical)  Hand hygiene  1st lecture  Dr. Byram D. ahmed PhD</dc:title>
  <dc:creator>Nipeal1</dc:creator>
  <cp:lastModifiedBy>NIPEAL</cp:lastModifiedBy>
  <cp:revision>47</cp:revision>
  <dcterms:created xsi:type="dcterms:W3CDTF">2021-11-22T08:36:13Z</dcterms:created>
  <dcterms:modified xsi:type="dcterms:W3CDTF">2026-02-25T09:20:38Z</dcterms:modified>
</cp:coreProperties>
</file>