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3"/>
  </p:notesMasterIdLst>
  <p:sldIdLst>
    <p:sldId id="256" r:id="rId2"/>
    <p:sldId id="259" r:id="rId3"/>
    <p:sldId id="295" r:id="rId4"/>
    <p:sldId id="296" r:id="rId5"/>
    <p:sldId id="297" r:id="rId6"/>
    <p:sldId id="301" r:id="rId7"/>
    <p:sldId id="299" r:id="rId8"/>
    <p:sldId id="267" r:id="rId9"/>
    <p:sldId id="269" r:id="rId10"/>
    <p:sldId id="274"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EF39-73DD-4008-BAA1-20D445A5D556}" type="datetimeFigureOut">
              <a:rPr lang="en-US" smtClean="0"/>
              <a:pPr/>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47056-C5BA-4067-B9AC-82E193BB0C59}" type="slidenum">
              <a:rPr lang="en-US" smtClean="0"/>
              <a:pPr/>
              <a:t>‹#›</a:t>
            </a:fld>
            <a:endParaRPr lang="en-US"/>
          </a:p>
        </p:txBody>
      </p:sp>
    </p:spTree>
    <p:extLst>
      <p:ext uri="{BB962C8B-B14F-4D97-AF65-F5344CB8AC3E}">
        <p14:creationId xmlns:p14="http://schemas.microsoft.com/office/powerpoint/2010/main" val="81598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A8080-B38F-4BF7-9F09-08DE89AEAC7A}" type="slidenum">
              <a:rPr lang="en-GB"/>
              <a:pPr/>
              <a:t>8</a:t>
            </a:fld>
            <a:endParaRPr lang="en-GB"/>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97859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B54EA-3440-4100-AA99-E64F3C14848D}" type="slidenum">
              <a:rPr lang="en-GB"/>
              <a:pPr/>
              <a:t>9</a:t>
            </a:fld>
            <a:endParaRPr lang="en-GB"/>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1683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C6BF9-2B65-4061-A7BC-465B977419A1}" type="slidenum">
              <a:rPr lang="en-GB"/>
              <a:pPr/>
              <a:t>10</a:t>
            </a:fld>
            <a:endParaRPr lang="en-GB"/>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2524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F25F-FB59-4942-A684-70D07A307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F86B3E-CC01-4EA9-8101-EF95090C6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99C8D-1C31-49BA-B47C-8F84907D4100}"/>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74A41D6E-816E-4B4B-A3D4-DC6698ACE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78C0C-07C1-4857-B219-057E55C93632}"/>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68976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9D97-C104-45B6-88AB-6FFF03253D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E1A3FF-8815-4D88-A442-41E2AF42C4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AD900-473B-455D-9F27-AD63C2671BD1}"/>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8F24ACBC-C3C1-4239-84CC-4F4D5882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57A1B-B6B1-44B6-8EF0-C633ACF9F1EC}"/>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168224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5E10EC-F8F7-4924-9E54-D434122AF5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E69CE-5BF7-4298-BA13-9F5E8F646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4B002-9620-4B3C-A1CD-03D01BD29E5B}"/>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033B93E9-D497-49D6-8915-C21166AAF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F2F2D-12EB-401B-950B-44EFF8E1A58D}"/>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249502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8DF6-5711-4634-9819-A69223E49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63070-408A-4ABD-A8A4-72C7E8559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8178F-1FAF-4232-A114-11A814DED781}"/>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90FB01CC-D10C-455A-8790-94608F10C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57F04-6629-41B9-B079-FE08C5E5615A}"/>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65437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1CE2-1A08-4CEC-AC49-A4166C7DE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99D67-9AC1-4824-923D-7A21146BD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F8F56-90D8-4F61-A5B9-912EE85A99CE}"/>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CC896658-8C43-4B2B-8F23-91E096EB1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DF4F0-53B0-4CAF-910D-CBB179E6DF85}"/>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112887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1FB7-E3D5-47A3-BB7E-0998EB8DC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1E91-EBCE-4CF5-922D-90AA7B361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29B2C-22E6-454B-91C3-42A7BAE998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ADDDD1-DFF9-456D-B515-B82079388A30}"/>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6" name="Footer Placeholder 5">
            <a:extLst>
              <a:ext uri="{FF2B5EF4-FFF2-40B4-BE49-F238E27FC236}">
                <a16:creationId xmlns:a16="http://schemas.microsoft.com/office/drawing/2014/main" id="{32B3A651-94BF-45D0-BECC-AF4AC114A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9B8ED-28B5-4012-B346-52D874759D58}"/>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292370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2B4A-DDF3-4842-BF1C-A607C56BC0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44E6BF-860E-49E6-A073-2CAC6F6D7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AD4F7-B6A6-47C0-9726-50072B0C5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9399B-54F5-4378-AF11-704C105E5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3E0AB-7D55-440E-9C54-7E2B34CC0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E1A167-7202-4879-9910-3DEC6FB1556D}"/>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8" name="Footer Placeholder 7">
            <a:extLst>
              <a:ext uri="{FF2B5EF4-FFF2-40B4-BE49-F238E27FC236}">
                <a16:creationId xmlns:a16="http://schemas.microsoft.com/office/drawing/2014/main" id="{E13AD162-1583-453F-ADA9-9DF291AD22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B91E38-6358-42D6-BD54-45D828E8A835}"/>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126569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FE5C-1C34-4C6B-B8A4-39BD12F34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341758-7F19-4440-B5BF-55795354E244}"/>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4" name="Footer Placeholder 3">
            <a:extLst>
              <a:ext uri="{FF2B5EF4-FFF2-40B4-BE49-F238E27FC236}">
                <a16:creationId xmlns:a16="http://schemas.microsoft.com/office/drawing/2014/main" id="{59A14242-2027-4648-A470-3886366C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026C3-5458-4184-BBE5-19ED91632DB4}"/>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382432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24537-54A4-4237-84AF-14E5B18A8861}"/>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3" name="Footer Placeholder 2">
            <a:extLst>
              <a:ext uri="{FF2B5EF4-FFF2-40B4-BE49-F238E27FC236}">
                <a16:creationId xmlns:a16="http://schemas.microsoft.com/office/drawing/2014/main" id="{5D225485-C566-426F-96A3-7E2E0BC9D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37AC88-819C-4201-A0FB-A00209B4281E}"/>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428957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C108-2903-4454-A9F9-4707DED41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DF4C5-9C34-4FD5-AF66-68A6A29F73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2C199-CC1E-4132-BA62-1C8798A55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F317D-3216-42C2-B1F4-475C74BE956D}"/>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6" name="Footer Placeholder 5">
            <a:extLst>
              <a:ext uri="{FF2B5EF4-FFF2-40B4-BE49-F238E27FC236}">
                <a16:creationId xmlns:a16="http://schemas.microsoft.com/office/drawing/2014/main" id="{6301C8D7-566E-4C87-B5E8-88001231A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AC45B-20C7-4CCD-AF5D-82A409FE0033}"/>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133551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A161-6780-42E9-AE5B-EF7C7FAE7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BBEBAC-8853-4A14-AF31-AB8B5F5BC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64743-B1F7-4CF6-B84B-EAD436CCF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0F2E7-8C68-405B-9A69-0DD03F0861CC}"/>
              </a:ext>
            </a:extLst>
          </p:cNvPr>
          <p:cNvSpPr>
            <a:spLocks noGrp="1"/>
          </p:cNvSpPr>
          <p:nvPr>
            <p:ph type="dt" sz="half" idx="10"/>
          </p:nvPr>
        </p:nvSpPr>
        <p:spPr/>
        <p:txBody>
          <a:bodyPr/>
          <a:lstStyle/>
          <a:p>
            <a:fld id="{BCA73C28-8B52-4016-BDAB-380F4A9BDF57}" type="datetimeFigureOut">
              <a:rPr lang="en-US" smtClean="0"/>
              <a:pPr/>
              <a:t>2/11/2026</a:t>
            </a:fld>
            <a:endParaRPr lang="en-US"/>
          </a:p>
        </p:txBody>
      </p:sp>
      <p:sp>
        <p:nvSpPr>
          <p:cNvPr id="6" name="Footer Placeholder 5">
            <a:extLst>
              <a:ext uri="{FF2B5EF4-FFF2-40B4-BE49-F238E27FC236}">
                <a16:creationId xmlns:a16="http://schemas.microsoft.com/office/drawing/2014/main" id="{CE612451-FBE7-4BB8-80CB-87C503F4C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E4E65-4A55-4F1D-993C-B2A10CAD317D}"/>
              </a:ext>
            </a:extLst>
          </p:cNvPr>
          <p:cNvSpPr>
            <a:spLocks noGrp="1"/>
          </p:cNvSpPr>
          <p:nvPr>
            <p:ph type="sldNum" sz="quarter" idx="12"/>
          </p:nvPr>
        </p:nvSpPr>
        <p:spPr/>
        <p:txBody>
          <a:bodyPr/>
          <a:lstStyle/>
          <a:p>
            <a:fld id="{030583BF-093D-450C-9901-0BB83B179EE5}" type="slidenum">
              <a:rPr lang="en-US" smtClean="0"/>
              <a:pPr/>
              <a:t>‹#›</a:t>
            </a:fld>
            <a:endParaRPr lang="en-US"/>
          </a:p>
        </p:txBody>
      </p:sp>
    </p:spTree>
    <p:extLst>
      <p:ext uri="{BB962C8B-B14F-4D97-AF65-F5344CB8AC3E}">
        <p14:creationId xmlns:p14="http://schemas.microsoft.com/office/powerpoint/2010/main" val="323406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E3A91-D640-4042-8522-4C64E2D0A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4BE67B-0CB9-4A6F-B17E-F836662F1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E886E-963F-4BAA-B431-774C29C7E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73C28-8B52-4016-BDAB-380F4A9BDF57}" type="datetimeFigureOut">
              <a:rPr lang="en-US" smtClean="0"/>
              <a:pPr/>
              <a:t>2/11/2026</a:t>
            </a:fld>
            <a:endParaRPr lang="en-US"/>
          </a:p>
        </p:txBody>
      </p:sp>
      <p:sp>
        <p:nvSpPr>
          <p:cNvPr id="5" name="Footer Placeholder 4">
            <a:extLst>
              <a:ext uri="{FF2B5EF4-FFF2-40B4-BE49-F238E27FC236}">
                <a16:creationId xmlns:a16="http://schemas.microsoft.com/office/drawing/2014/main" id="{8243C949-DE02-4165-AF74-4BD1A3D52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1E68C-3062-43D2-953D-D17E82A07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583BF-093D-450C-9901-0BB83B179EE5}" type="slidenum">
              <a:rPr lang="en-US" smtClean="0"/>
              <a:pPr/>
              <a:t>‹#›</a:t>
            </a:fld>
            <a:endParaRPr lang="en-US"/>
          </a:p>
        </p:txBody>
      </p:sp>
    </p:spTree>
    <p:extLst>
      <p:ext uri="{BB962C8B-B14F-4D97-AF65-F5344CB8AC3E}">
        <p14:creationId xmlns:p14="http://schemas.microsoft.com/office/powerpoint/2010/main" val="208106818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healthywater/hygiene/diapering/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766734"/>
          </a:xfrm>
        </p:spPr>
        <p:txBody>
          <a:bodyPr>
            <a:normAutofit/>
          </a:bodyPr>
          <a:lstStyle/>
          <a:p>
            <a:pPr algn="ctr"/>
            <a:br>
              <a:rPr lang="en-US" dirty="0"/>
            </a:br>
            <a:r>
              <a:rPr lang="en-US" dirty="0"/>
              <a:t>Biosafety and Biosecurity (Practical)</a:t>
            </a:r>
            <a:br>
              <a:rPr lang="en-US" dirty="0"/>
            </a:br>
            <a:br>
              <a:rPr lang="en-US" dirty="0"/>
            </a:br>
            <a:r>
              <a:rPr lang="en-US" sz="5400" b="1" dirty="0"/>
              <a:t>Hand Hygiene and Care</a:t>
            </a:r>
            <a:br>
              <a:rPr lang="en-US" dirty="0"/>
            </a:br>
            <a:br>
              <a:rPr lang="en-US" dirty="0"/>
            </a:br>
            <a:r>
              <a:rPr lang="en-US" dirty="0"/>
              <a:t>1st lecture</a:t>
            </a:r>
            <a:br>
              <a:rPr lang="en-US" dirty="0"/>
            </a:br>
            <a:br>
              <a:rPr lang="en-US" dirty="0"/>
            </a:br>
            <a:r>
              <a:rPr lang="en-US" dirty="0"/>
              <a:t>Ms. </a:t>
            </a:r>
            <a:r>
              <a:rPr lang="en-US" dirty="0" err="1"/>
              <a:t>Banaz</a:t>
            </a:r>
            <a:r>
              <a:rPr lang="en-US" dirty="0"/>
              <a:t> A. Salih</a:t>
            </a:r>
            <a:br>
              <a:rPr lang="en-US" dirty="0"/>
            </a:br>
            <a:endParaRPr lang="en-US" dirty="0"/>
          </a:p>
        </p:txBody>
      </p:sp>
    </p:spTree>
    <p:extLst>
      <p:ext uri="{BB962C8B-B14F-4D97-AF65-F5344CB8AC3E}">
        <p14:creationId xmlns:p14="http://schemas.microsoft.com/office/powerpoint/2010/main" val="18840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4" name="Rectangle 4"/>
          <p:cNvSpPr>
            <a:spLocks noGrp="1" noChangeArrowheads="1"/>
          </p:cNvSpPr>
          <p:nvPr>
            <p:ph type="title"/>
          </p:nvPr>
        </p:nvSpPr>
        <p:spPr/>
        <p:txBody>
          <a:bodyPr>
            <a:normAutofit/>
          </a:bodyPr>
          <a:lstStyle/>
          <a:p>
            <a:r>
              <a:rPr lang="en-GB" dirty="0"/>
              <a:t>Time constraint = </a:t>
            </a:r>
            <a:br>
              <a:rPr lang="en-GB" dirty="0"/>
            </a:br>
            <a:r>
              <a:rPr lang="en-GB" dirty="0"/>
              <a:t>major obstacle for hand hygiene</a:t>
            </a:r>
          </a:p>
        </p:txBody>
      </p:sp>
      <p:sp>
        <p:nvSpPr>
          <p:cNvPr id="327682" name="Rectangle 2"/>
          <p:cNvSpPr>
            <a:spLocks noGrp="1" noChangeArrowheads="1"/>
          </p:cNvSpPr>
          <p:nvPr>
            <p:ph idx="1"/>
          </p:nvPr>
        </p:nvSpPr>
        <p:spPr>
          <a:xfrm>
            <a:off x="5495924" y="1846264"/>
            <a:ext cx="5487633" cy="4173537"/>
          </a:xfrm>
        </p:spPr>
        <p:txBody>
          <a:bodyPr>
            <a:noAutofit/>
          </a:bodyPr>
          <a:lstStyle/>
          <a:p>
            <a:pPr>
              <a:spcBef>
                <a:spcPct val="0"/>
              </a:spcBef>
            </a:pPr>
            <a:r>
              <a:rPr lang="en-GB" dirty="0">
                <a:solidFill>
                  <a:schemeClr val="folHlink"/>
                </a:solidFill>
              </a:rPr>
              <a:t>Adequate hand washing with water and soap requires </a:t>
            </a:r>
            <a:br>
              <a:rPr lang="en-GB" dirty="0">
                <a:solidFill>
                  <a:schemeClr val="folHlink"/>
                </a:solidFill>
              </a:rPr>
            </a:br>
            <a:r>
              <a:rPr lang="en-GB" b="1" dirty="0">
                <a:solidFill>
                  <a:schemeClr val="folHlink"/>
                </a:solidFill>
              </a:rPr>
              <a:t>40–60 seconds</a:t>
            </a:r>
          </a:p>
          <a:p>
            <a:pPr>
              <a:spcBef>
                <a:spcPct val="0"/>
              </a:spcBef>
            </a:pPr>
            <a:endParaRPr lang="en-GB" dirty="0">
              <a:solidFill>
                <a:schemeClr val="folHlink"/>
              </a:solidFill>
            </a:endParaRPr>
          </a:p>
          <a:p>
            <a:pPr>
              <a:spcBef>
                <a:spcPct val="0"/>
              </a:spcBef>
            </a:pPr>
            <a:r>
              <a:rPr lang="en-GB" dirty="0">
                <a:solidFill>
                  <a:schemeClr val="tx2"/>
                </a:solidFill>
              </a:rPr>
              <a:t>Average time usually adopted by health-care workers: </a:t>
            </a:r>
            <a:br>
              <a:rPr lang="en-GB" dirty="0">
                <a:solidFill>
                  <a:schemeClr val="tx2"/>
                </a:solidFill>
              </a:rPr>
            </a:br>
            <a:r>
              <a:rPr lang="en-GB" dirty="0">
                <a:solidFill>
                  <a:schemeClr val="tx2"/>
                </a:solidFill>
              </a:rPr>
              <a:t>&lt;10 seconds</a:t>
            </a:r>
          </a:p>
          <a:p>
            <a:pPr>
              <a:spcBef>
                <a:spcPct val="0"/>
              </a:spcBef>
            </a:pPr>
            <a:endParaRPr lang="en-GB" dirty="0">
              <a:solidFill>
                <a:schemeClr val="tx2"/>
              </a:solidFill>
            </a:endParaRPr>
          </a:p>
          <a:p>
            <a:pPr>
              <a:spcBef>
                <a:spcPct val="0"/>
              </a:spcBef>
            </a:pPr>
            <a:r>
              <a:rPr lang="en-GB" dirty="0">
                <a:solidFill>
                  <a:schemeClr val="accent1"/>
                </a:solidFill>
              </a:rPr>
              <a:t>Alcohol-based </a:t>
            </a:r>
          </a:p>
          <a:p>
            <a:pPr>
              <a:spcBef>
                <a:spcPct val="0"/>
              </a:spcBef>
            </a:pPr>
            <a:r>
              <a:rPr lang="en-GB" dirty="0">
                <a:solidFill>
                  <a:schemeClr val="accent1"/>
                </a:solidFill>
              </a:rPr>
              <a:t>Hand rubbing: </a:t>
            </a:r>
            <a:r>
              <a:rPr lang="en-GB" b="1" dirty="0">
                <a:solidFill>
                  <a:schemeClr val="accent1"/>
                </a:solidFill>
              </a:rPr>
              <a:t>20–30 seconds</a:t>
            </a:r>
          </a:p>
          <a:p>
            <a:pPr>
              <a:spcBef>
                <a:spcPct val="0"/>
              </a:spcBef>
            </a:pPr>
            <a:endParaRPr lang="en-GB" b="1" dirty="0">
              <a:solidFill>
                <a:schemeClr val="accent1"/>
              </a:solidFill>
            </a:endParaRPr>
          </a:p>
        </p:txBody>
      </p:sp>
      <p:pic>
        <p:nvPicPr>
          <p:cNvPr id="327689" name="Picture 9" descr="stopwatch"/>
          <p:cNvPicPr>
            <a:picLocks noChangeAspect="1" noChangeArrowheads="1"/>
          </p:cNvPicPr>
          <p:nvPr/>
        </p:nvPicPr>
        <p:blipFill>
          <a:blip r:embed="rId3" cstate="print"/>
          <a:srcRect/>
          <a:stretch>
            <a:fillRect/>
          </a:stretch>
        </p:blipFill>
        <p:spPr bwMode="auto">
          <a:xfrm>
            <a:off x="2057400" y="1828801"/>
            <a:ext cx="3236912" cy="4700587"/>
          </a:xfrm>
          <a:prstGeom prst="rect">
            <a:avLst/>
          </a:prstGeom>
          <a:noFill/>
        </p:spPr>
      </p:pic>
    </p:spTree>
    <p:extLst>
      <p:ext uri="{BB962C8B-B14F-4D97-AF65-F5344CB8AC3E}">
        <p14:creationId xmlns:p14="http://schemas.microsoft.com/office/powerpoint/2010/main" val="4164557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Effect transition="in" filter="fade">
                                      <p:cBhvr>
                                        <p:cTn id="7" dur="500"/>
                                        <p:tgtEl>
                                          <p:spTgt spid="327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682">
                                            <p:txEl>
                                              <p:pRg st="2" end="2"/>
                                            </p:txEl>
                                          </p:spTgt>
                                        </p:tgtEl>
                                        <p:attrNameLst>
                                          <p:attrName>style.visibility</p:attrName>
                                        </p:attrNameLst>
                                      </p:cBhvr>
                                      <p:to>
                                        <p:strVal val="visible"/>
                                      </p:to>
                                    </p:set>
                                    <p:animEffect transition="in" filter="fade">
                                      <p:cBhvr>
                                        <p:cTn id="12" dur="500"/>
                                        <p:tgtEl>
                                          <p:spTgt spid="3276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682">
                                            <p:txEl>
                                              <p:pRg st="4" end="4"/>
                                            </p:txEl>
                                          </p:spTgt>
                                        </p:tgtEl>
                                        <p:attrNameLst>
                                          <p:attrName>style.visibility</p:attrName>
                                        </p:attrNameLst>
                                      </p:cBhvr>
                                      <p:to>
                                        <p:strVal val="visible"/>
                                      </p:to>
                                    </p:set>
                                    <p:animEffect transition="in" filter="fade">
                                      <p:cBhvr>
                                        <p:cTn id="17" dur="500"/>
                                        <p:tgtEl>
                                          <p:spTgt spid="32768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7682">
                                            <p:txEl>
                                              <p:pRg st="5" end="5"/>
                                            </p:txEl>
                                          </p:spTgt>
                                        </p:tgtEl>
                                        <p:attrNameLst>
                                          <p:attrName>style.visibility</p:attrName>
                                        </p:attrNameLst>
                                      </p:cBhvr>
                                      <p:to>
                                        <p:strVal val="visible"/>
                                      </p:to>
                                    </p:set>
                                    <p:animEffect transition="in" filter="fade">
                                      <p:cBhvr>
                                        <p:cTn id="20" dur="500"/>
                                        <p:tgtEl>
                                          <p:spTgt spid="3276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1371600"/>
          </a:xfrm>
        </p:spPr>
        <p:txBody>
          <a:bodyPr>
            <a:normAutofit/>
          </a:bodyPr>
          <a:lstStyle/>
          <a:p>
            <a:pPr algn="ctr"/>
            <a:r>
              <a:rPr lang="en-US" dirty="0"/>
              <a:t>The effect of water, soap and alcohol</a:t>
            </a:r>
            <a:endParaRPr lang="ar-IQ" dirty="0"/>
          </a:p>
        </p:txBody>
      </p:sp>
      <p:pic>
        <p:nvPicPr>
          <p:cNvPr id="4" name="Content Placeholder 3"/>
          <p:cNvPicPr>
            <a:picLocks noGrp="1"/>
          </p:cNvPicPr>
          <p:nvPr>
            <p:ph idx="1"/>
          </p:nvPr>
        </p:nvPicPr>
        <p:blipFill>
          <a:blip r:embed="rId2" cstate="print"/>
          <a:srcRect/>
          <a:stretch>
            <a:fillRect/>
          </a:stretch>
        </p:blipFill>
        <p:spPr bwMode="auto">
          <a:xfrm>
            <a:off x="1828800" y="2514600"/>
            <a:ext cx="2133600" cy="25146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114801" y="2514600"/>
            <a:ext cx="2085975" cy="25146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248401" y="2514600"/>
            <a:ext cx="2013585" cy="25146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8382000" y="2514600"/>
            <a:ext cx="2057400" cy="2514600"/>
          </a:xfrm>
          <a:prstGeom prst="rect">
            <a:avLst/>
          </a:prstGeom>
          <a:noFill/>
          <a:ln w="9525">
            <a:noFill/>
            <a:miter lim="800000"/>
            <a:headEnd/>
            <a:tailEnd/>
          </a:ln>
        </p:spPr>
      </p:pic>
      <p:sp>
        <p:nvSpPr>
          <p:cNvPr id="8" name="Title 1"/>
          <p:cNvSpPr txBox="1">
            <a:spLocks/>
          </p:cNvSpPr>
          <p:nvPr/>
        </p:nvSpPr>
        <p:spPr>
          <a:xfrm>
            <a:off x="1981200" y="5257800"/>
            <a:ext cx="1905000" cy="762000"/>
          </a:xfrm>
          <a:prstGeom prst="rect">
            <a:avLst/>
          </a:prstGeom>
        </p:spPr>
        <p:txBody>
          <a:bodyPr vert="horz" lIns="91440" tIns="45720" rIns="91440" bIns="45720" rtlCol="0" anchor="ctr">
            <a:normAutofit fontScale="67500" lnSpcReduction="20000"/>
          </a:bodyPr>
          <a:lstStyle/>
          <a:p>
            <a:pPr algn="ctr">
              <a:spcBef>
                <a:spcPct val="0"/>
              </a:spcBef>
              <a:defRPr/>
            </a:pPr>
            <a:r>
              <a:rPr lang="en-US" sz="4400" dirty="0">
                <a:latin typeface="+mj-lt"/>
                <a:ea typeface="+mj-ea"/>
                <a:cs typeface="+mj-cs"/>
              </a:rPr>
              <a:t>U</a:t>
            </a:r>
            <a:r>
              <a:rPr lang="en-US" sz="4400" dirty="0" err="1">
                <a:latin typeface="+mj-lt"/>
                <a:ea typeface="+mj-ea"/>
                <a:cs typeface="+mj-cs"/>
              </a:rPr>
              <a:t>nwashed</a:t>
            </a:r>
            <a:endParaRPr lang="ar-IQ" sz="4400" dirty="0">
              <a:latin typeface="+mj-lt"/>
              <a:ea typeface="+mj-ea"/>
              <a:cs typeface="+mj-cs"/>
            </a:endParaRPr>
          </a:p>
        </p:txBody>
      </p:sp>
      <p:sp>
        <p:nvSpPr>
          <p:cNvPr id="9" name="Title 1"/>
          <p:cNvSpPr txBox="1">
            <a:spLocks/>
          </p:cNvSpPr>
          <p:nvPr/>
        </p:nvSpPr>
        <p:spPr>
          <a:xfrm>
            <a:off x="4114800" y="5181600"/>
            <a:ext cx="2057400" cy="838200"/>
          </a:xfrm>
          <a:prstGeom prst="rect">
            <a:avLst/>
          </a:prstGeom>
        </p:spPr>
        <p:txBody>
          <a:bodyPr vert="horz" lIns="91440" tIns="45720" rIns="91440" bIns="45720" rtlCol="0" anchor="ctr">
            <a:normAutofit fontScale="67500" lnSpcReduction="20000"/>
          </a:bodyPr>
          <a:lstStyle/>
          <a:p>
            <a:pPr algn="ctr">
              <a:spcBef>
                <a:spcPct val="0"/>
              </a:spcBef>
              <a:defRPr/>
            </a:pPr>
            <a:r>
              <a:rPr lang="en-US" sz="4400" dirty="0">
                <a:latin typeface="+mj-lt"/>
                <a:ea typeface="+mj-ea"/>
                <a:cs typeface="+mj-cs"/>
              </a:rPr>
              <a:t>R</a:t>
            </a:r>
            <a:r>
              <a:rPr lang="en-US" sz="4400" dirty="0" err="1">
                <a:latin typeface="+mj-lt"/>
                <a:ea typeface="+mj-ea"/>
                <a:cs typeface="+mj-cs"/>
              </a:rPr>
              <a:t>unning</a:t>
            </a:r>
            <a:r>
              <a:rPr lang="en-US" sz="4400" dirty="0">
                <a:latin typeface="+mj-lt"/>
                <a:ea typeface="+mj-ea"/>
                <a:cs typeface="+mj-cs"/>
              </a:rPr>
              <a:t> water</a:t>
            </a:r>
            <a:endParaRPr lang="ar-IQ" sz="4400" dirty="0">
              <a:latin typeface="+mj-lt"/>
              <a:ea typeface="+mj-ea"/>
              <a:cs typeface="+mj-cs"/>
            </a:endParaRPr>
          </a:p>
        </p:txBody>
      </p:sp>
      <p:sp>
        <p:nvSpPr>
          <p:cNvPr id="10" name="Title 1"/>
          <p:cNvSpPr txBox="1">
            <a:spLocks/>
          </p:cNvSpPr>
          <p:nvPr/>
        </p:nvSpPr>
        <p:spPr>
          <a:xfrm>
            <a:off x="6324600" y="5257800"/>
            <a:ext cx="1905000" cy="762000"/>
          </a:xfrm>
          <a:prstGeom prst="rect">
            <a:avLst/>
          </a:prstGeom>
        </p:spPr>
        <p:txBody>
          <a:bodyPr vert="horz" lIns="91440" tIns="45720" rIns="91440" bIns="45720" rtlCol="0" anchor="ctr">
            <a:normAutofit fontScale="60000" lnSpcReduction="20000"/>
          </a:bodyPr>
          <a:lstStyle/>
          <a:p>
            <a:pPr algn="ctr">
              <a:spcBef>
                <a:spcPct val="0"/>
              </a:spcBef>
              <a:defRPr/>
            </a:pPr>
            <a:r>
              <a:rPr lang="en-US" sz="4400" dirty="0">
                <a:latin typeface="+mj-lt"/>
                <a:ea typeface="+mj-ea"/>
                <a:cs typeface="+mj-cs"/>
              </a:rPr>
              <a:t>S</a:t>
            </a:r>
            <a:r>
              <a:rPr lang="en-US" sz="4400" dirty="0" err="1">
                <a:latin typeface="+mj-lt"/>
                <a:ea typeface="+mj-ea"/>
                <a:cs typeface="+mj-cs"/>
              </a:rPr>
              <a:t>oap</a:t>
            </a:r>
            <a:r>
              <a:rPr lang="en-US" sz="4400" dirty="0">
                <a:latin typeface="+mj-lt"/>
                <a:ea typeface="+mj-ea"/>
                <a:cs typeface="+mj-cs"/>
              </a:rPr>
              <a:t> and water</a:t>
            </a:r>
            <a:endParaRPr lang="ar-IQ" sz="4400" dirty="0">
              <a:latin typeface="+mj-lt"/>
              <a:ea typeface="+mj-ea"/>
              <a:cs typeface="+mj-cs"/>
            </a:endParaRPr>
          </a:p>
        </p:txBody>
      </p:sp>
      <p:sp>
        <p:nvSpPr>
          <p:cNvPr id="11" name="Title 1"/>
          <p:cNvSpPr txBox="1">
            <a:spLocks/>
          </p:cNvSpPr>
          <p:nvPr/>
        </p:nvSpPr>
        <p:spPr>
          <a:xfrm>
            <a:off x="8458200" y="5334000"/>
            <a:ext cx="1905000" cy="685800"/>
          </a:xfrm>
          <a:prstGeom prst="rect">
            <a:avLst/>
          </a:prstGeom>
        </p:spPr>
        <p:txBody>
          <a:bodyPr vert="horz" lIns="91440" tIns="45720" rIns="91440" bIns="45720" rtlCol="0" anchor="ctr">
            <a:noAutofit/>
          </a:bodyPr>
          <a:lstStyle/>
          <a:p>
            <a:pPr algn="ctr">
              <a:spcBef>
                <a:spcPct val="0"/>
              </a:spcBef>
              <a:defRPr/>
            </a:pPr>
            <a:r>
              <a:rPr lang="en-US" sz="2800" dirty="0">
                <a:latin typeface="+mj-lt"/>
                <a:ea typeface="+mj-ea"/>
                <a:cs typeface="+mj-cs"/>
              </a:rPr>
              <a:t> alcohol and soap</a:t>
            </a:r>
            <a:endParaRPr lang="ar-IQ" sz="2800" dirty="0">
              <a:latin typeface="+mj-lt"/>
              <a:ea typeface="+mj-ea"/>
              <a:cs typeface="+mj-cs"/>
            </a:endParaRPr>
          </a:p>
        </p:txBody>
      </p:sp>
    </p:spTree>
    <p:extLst>
      <p:ext uri="{BB962C8B-B14F-4D97-AF65-F5344CB8AC3E}">
        <p14:creationId xmlns:p14="http://schemas.microsoft.com/office/powerpoint/2010/main" val="202094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2" name="Rectangle 4"/>
          <p:cNvSpPr>
            <a:spLocks noGrp="1" noChangeArrowheads="1"/>
          </p:cNvSpPr>
          <p:nvPr>
            <p:ph type="title"/>
          </p:nvPr>
        </p:nvSpPr>
        <p:spPr/>
        <p:txBody>
          <a:bodyPr/>
          <a:lstStyle/>
          <a:p>
            <a:pPr algn="ctr" eaLnBrk="1" hangingPunct="1">
              <a:defRPr/>
            </a:pPr>
            <a:r>
              <a:rPr lang="en-GB" sz="4445" dirty="0"/>
              <a:t>Hand Hygiene</a:t>
            </a:r>
            <a:endParaRPr lang="en-US" sz="4445" dirty="0"/>
          </a:p>
        </p:txBody>
      </p:sp>
      <p:pic>
        <p:nvPicPr>
          <p:cNvPr id="11267" name="Picture 6" descr="pic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6" y="1556793"/>
            <a:ext cx="2873022" cy="211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IMGP11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736" y="1515870"/>
            <a:ext cx="2911122" cy="21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4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1725" y="1397336"/>
            <a:ext cx="2400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98285" y="4942507"/>
            <a:ext cx="10813143" cy="1384995"/>
          </a:xfrm>
          <a:prstGeom prst="rect">
            <a:avLst/>
          </a:prstGeom>
        </p:spPr>
        <p:txBody>
          <a:bodyPr wrap="square">
            <a:spAutoFit/>
          </a:bodyPr>
          <a:lstStyle/>
          <a:p>
            <a:r>
              <a:rPr lang="en-US" sz="2800" dirty="0"/>
              <a:t>- Clean hands reduce the burden of infection</a:t>
            </a:r>
          </a:p>
          <a:p>
            <a:r>
              <a:rPr lang="en-GB" sz="2800" dirty="0"/>
              <a:t>- Alcohol based hand rubs are the gold standard for hand hygiene in health care (unless hands are visibly soiled).</a:t>
            </a:r>
            <a:endParaRPr lang="ar-IQ" sz="2800" dirty="0"/>
          </a:p>
        </p:txBody>
      </p:sp>
    </p:spTree>
    <p:extLst>
      <p:ext uri="{BB962C8B-B14F-4D97-AF65-F5344CB8AC3E}">
        <p14:creationId xmlns:p14="http://schemas.microsoft.com/office/powerpoint/2010/main" val="2218776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AU">
                <a:solidFill>
                  <a:schemeClr val="bg1"/>
                </a:solidFill>
              </a:rPr>
              <a:t>Areas Most Frequently Missed</a:t>
            </a:r>
          </a:p>
        </p:txBody>
      </p:sp>
      <p:graphicFrame>
        <p:nvGraphicFramePr>
          <p:cNvPr id="648195" name="Object 3"/>
          <p:cNvGraphicFramePr>
            <a:graphicFrameLocks noChangeAspect="1"/>
          </p:cNvGraphicFramePr>
          <p:nvPr>
            <p:extLst>
              <p:ext uri="{D42A27DB-BD31-4B8C-83A1-F6EECF244321}">
                <p14:modId xmlns:p14="http://schemas.microsoft.com/office/powerpoint/2010/main" val="1475140008"/>
              </p:ext>
            </p:extLst>
          </p:nvPr>
        </p:nvGraphicFramePr>
        <p:xfrm>
          <a:off x="2683607" y="336097"/>
          <a:ext cx="9144000" cy="6172200"/>
        </p:xfrm>
        <a:graphic>
          <a:graphicData uri="http://schemas.openxmlformats.org/presentationml/2006/ole">
            <mc:AlternateContent xmlns:mc="http://schemas.openxmlformats.org/markup-compatibility/2006">
              <mc:Choice xmlns:v="urn:schemas-microsoft-com:vml" Requires="v">
                <p:oleObj spid="_x0000_s1029" name="Bitmap Image" r:id="rId3" imgW="4600000" imgH="2657846" progId="PBrush">
                  <p:embed/>
                </p:oleObj>
              </mc:Choice>
              <mc:Fallback>
                <p:oleObj name="Bitmap Image" r:id="rId3" imgW="4600000" imgH="2657846" progId="PBrush">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607" y="336097"/>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8196" name="Text Box 4"/>
          <p:cNvSpPr txBox="1">
            <a:spLocks noChangeArrowheads="1"/>
          </p:cNvSpPr>
          <p:nvPr/>
        </p:nvSpPr>
        <p:spPr bwMode="auto">
          <a:xfrm>
            <a:off x="5867400" y="6324601"/>
            <a:ext cx="1371600" cy="281383"/>
          </a:xfrm>
          <a:prstGeom prst="rect">
            <a:avLst/>
          </a:prstGeom>
          <a:noFill/>
          <a:ln w="9525">
            <a:noFill/>
            <a:miter lim="800000"/>
            <a:headEnd/>
            <a:tailEnd/>
          </a:ln>
          <a:effectLst/>
        </p:spPr>
        <p:txBody>
          <a:bodyPr lIns="95781" tIns="47891" rIns="95781" bIns="47891">
            <a:spAutoFit/>
          </a:bodyPr>
          <a:lstStyle/>
          <a:p>
            <a:pPr defTabSz="957263">
              <a:spcBef>
                <a:spcPct val="50000"/>
              </a:spcBef>
            </a:pPr>
            <a:r>
              <a:rPr lang="en-AU" sz="1200"/>
              <a:t>HAHS © 1999</a:t>
            </a:r>
          </a:p>
        </p:txBody>
      </p:sp>
      <p:sp>
        <p:nvSpPr>
          <p:cNvPr id="5" name="Rectangle 4"/>
          <p:cNvSpPr/>
          <p:nvPr/>
        </p:nvSpPr>
        <p:spPr>
          <a:xfrm>
            <a:off x="275770" y="2801035"/>
            <a:ext cx="2249715" cy="2062103"/>
          </a:xfrm>
          <a:prstGeom prst="rect">
            <a:avLst/>
          </a:prstGeom>
        </p:spPr>
        <p:txBody>
          <a:bodyPr wrap="square">
            <a:spAutoFit/>
          </a:bodyPr>
          <a:lstStyle/>
          <a:p>
            <a:pPr algn="ctr">
              <a:spcBef>
                <a:spcPct val="50000"/>
              </a:spcBef>
              <a:buClr>
                <a:srgbClr val="A50021"/>
              </a:buClr>
              <a:buSzPct val="80000"/>
            </a:pPr>
            <a:r>
              <a:rPr lang="en-GB" sz="3200" dirty="0"/>
              <a:t>Hand washing missed areas</a:t>
            </a:r>
            <a:endParaRPr lang="en-US" sz="3200" dirty="0"/>
          </a:p>
        </p:txBody>
      </p:sp>
    </p:spTree>
    <p:extLst>
      <p:ext uri="{BB962C8B-B14F-4D97-AF65-F5344CB8AC3E}">
        <p14:creationId xmlns:p14="http://schemas.microsoft.com/office/powerpoint/2010/main" val="212727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2209800" y="609600"/>
            <a:ext cx="7772400" cy="928688"/>
          </a:xfrm>
        </p:spPr>
        <p:txBody>
          <a:bodyPr>
            <a:normAutofit fontScale="90000"/>
          </a:bodyPr>
          <a:lstStyle/>
          <a:p>
            <a:pPr algn="ctr"/>
            <a:r>
              <a:rPr lang="en-AU" sz="6600" b="1" dirty="0"/>
              <a:t>Hand Care</a:t>
            </a:r>
          </a:p>
        </p:txBody>
      </p:sp>
      <p:sp>
        <p:nvSpPr>
          <p:cNvPr id="649219" name="Rectangle 3"/>
          <p:cNvSpPr>
            <a:spLocks noGrp="1" noChangeArrowheads="1"/>
          </p:cNvSpPr>
          <p:nvPr>
            <p:ph idx="1"/>
          </p:nvPr>
        </p:nvSpPr>
        <p:spPr>
          <a:xfrm>
            <a:off x="462579" y="1989213"/>
            <a:ext cx="11091134" cy="4583709"/>
          </a:xfrm>
        </p:spPr>
        <p:txBody>
          <a:bodyPr>
            <a:normAutofit/>
          </a:bodyPr>
          <a:lstStyle/>
          <a:p>
            <a:r>
              <a:rPr lang="en-AU" sz="3200" dirty="0"/>
              <a:t>Nails, should be cut and short, avoid artificial nails and staining.</a:t>
            </a:r>
          </a:p>
          <a:p>
            <a:r>
              <a:rPr lang="en-AU" sz="3200" dirty="0"/>
              <a:t>Rings should be removed  during hand washing</a:t>
            </a:r>
          </a:p>
          <a:p>
            <a:r>
              <a:rPr lang="en-AU" sz="3200" dirty="0"/>
              <a:t>Hand creams to save dryness could be used</a:t>
            </a:r>
          </a:p>
          <a:p>
            <a:r>
              <a:rPr lang="en-AU" sz="3200" dirty="0"/>
              <a:t>Cuts &amp; abrasions should be covered</a:t>
            </a:r>
          </a:p>
          <a:p>
            <a:r>
              <a:rPr lang="en-AU" sz="3200" dirty="0"/>
              <a:t>“Chapping” avoided</a:t>
            </a:r>
          </a:p>
          <a:p>
            <a:r>
              <a:rPr lang="en-AU" sz="3200" dirty="0"/>
              <a:t>Skin Problems should be treated but if large lesions exist avoid working.</a:t>
            </a:r>
          </a:p>
        </p:txBody>
      </p:sp>
      <p:pic>
        <p:nvPicPr>
          <p:cNvPr id="649220" name="Picture 4"/>
          <p:cNvPicPr>
            <a:picLocks noChangeAspect="1" noChangeArrowheads="1"/>
          </p:cNvPicPr>
          <p:nvPr/>
        </p:nvPicPr>
        <p:blipFill>
          <a:blip r:embed="rId2" cstate="print"/>
          <a:srcRect/>
          <a:stretch>
            <a:fillRect/>
          </a:stretch>
        </p:blipFill>
        <p:spPr bwMode="auto">
          <a:xfrm>
            <a:off x="8095129" y="2688290"/>
            <a:ext cx="3200400" cy="22558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51492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Times to Wash Hands</a:t>
            </a:r>
            <a:endParaRPr lang="en-US" dirty="0"/>
          </a:p>
        </p:txBody>
      </p:sp>
      <p:sp>
        <p:nvSpPr>
          <p:cNvPr id="3" name="Content Placeholder 2"/>
          <p:cNvSpPr>
            <a:spLocks noGrp="1"/>
          </p:cNvSpPr>
          <p:nvPr>
            <p:ph idx="1"/>
          </p:nvPr>
        </p:nvSpPr>
        <p:spPr>
          <a:xfrm>
            <a:off x="838200" y="1825625"/>
            <a:ext cx="10629452" cy="4779570"/>
          </a:xfrm>
        </p:spPr>
        <p:txBody>
          <a:bodyPr>
            <a:normAutofit/>
          </a:bodyPr>
          <a:lstStyle/>
          <a:p>
            <a:r>
              <a:rPr lang="en-US" b="1" dirty="0"/>
              <a:t>Before </a:t>
            </a:r>
            <a:r>
              <a:rPr lang="en-US" dirty="0"/>
              <a:t>and</a:t>
            </a:r>
            <a:r>
              <a:rPr lang="en-US" b="1" dirty="0"/>
              <a:t> after</a:t>
            </a:r>
            <a:r>
              <a:rPr lang="en-US" dirty="0"/>
              <a:t> preparing and eating food</a:t>
            </a:r>
          </a:p>
          <a:p>
            <a:r>
              <a:rPr lang="en-US" b="1" dirty="0"/>
              <a:t>Before </a:t>
            </a:r>
            <a:r>
              <a:rPr lang="en-US" dirty="0"/>
              <a:t>and</a:t>
            </a:r>
            <a:r>
              <a:rPr lang="en-US" b="1" dirty="0"/>
              <a:t> after </a:t>
            </a:r>
            <a:r>
              <a:rPr lang="en-US" dirty="0"/>
              <a:t>caring for someone at home who is sick with vomiting or diarrhea</a:t>
            </a:r>
          </a:p>
          <a:p>
            <a:r>
              <a:rPr lang="en-US" b="1" dirty="0"/>
              <a:t>Before </a:t>
            </a:r>
            <a:r>
              <a:rPr lang="en-US" dirty="0"/>
              <a:t>and</a:t>
            </a:r>
            <a:r>
              <a:rPr lang="en-US" b="1" dirty="0"/>
              <a:t> after</a:t>
            </a:r>
            <a:r>
              <a:rPr lang="en-US" dirty="0"/>
              <a:t> treating a cut or wound</a:t>
            </a:r>
          </a:p>
          <a:p>
            <a:r>
              <a:rPr lang="en-US" b="1" dirty="0"/>
              <a:t>After</a:t>
            </a:r>
            <a:r>
              <a:rPr lang="en-US" dirty="0"/>
              <a:t> using the toilet</a:t>
            </a:r>
          </a:p>
          <a:p>
            <a:r>
              <a:rPr lang="en-US" b="1" dirty="0"/>
              <a:t>After</a:t>
            </a:r>
            <a:r>
              <a:rPr lang="en-US" dirty="0"/>
              <a:t> </a:t>
            </a:r>
            <a:r>
              <a:rPr lang="en-US" dirty="0">
                <a:hlinkClick r:id="rId2"/>
              </a:rPr>
              <a:t>changing diapers or cleaning up a child who has used the toilet</a:t>
            </a:r>
            <a:endParaRPr lang="en-US" dirty="0"/>
          </a:p>
          <a:p>
            <a:r>
              <a:rPr lang="en-US" b="1" dirty="0"/>
              <a:t>After </a:t>
            </a:r>
            <a:r>
              <a:rPr lang="en-US" dirty="0"/>
              <a:t>blowing your nose, coughing, or sneezing</a:t>
            </a:r>
          </a:p>
          <a:p>
            <a:r>
              <a:rPr lang="en-US" b="1" dirty="0"/>
              <a:t>After</a:t>
            </a:r>
            <a:r>
              <a:rPr lang="en-US" dirty="0"/>
              <a:t> touching an animal, animal feed, or animal waste</a:t>
            </a:r>
          </a:p>
          <a:p>
            <a:r>
              <a:rPr lang="en-US" b="1" dirty="0"/>
              <a:t>After</a:t>
            </a:r>
            <a:r>
              <a:rPr lang="en-US" dirty="0"/>
              <a:t> touching garbage</a:t>
            </a:r>
          </a:p>
          <a:p>
            <a:endParaRPr lang="en-US" dirty="0"/>
          </a:p>
        </p:txBody>
      </p:sp>
    </p:spTree>
    <p:extLst>
      <p:ext uri="{BB962C8B-B14F-4D97-AF65-F5344CB8AC3E}">
        <p14:creationId xmlns:p14="http://schemas.microsoft.com/office/powerpoint/2010/main" val="37652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Follow these steps for at least 40-60 seconds</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3200" dirty="0"/>
              <a:t>Remove jewelry and watch then Wet your hands with running water (warm or cold), turn off the tap, and apply enough soap.</a:t>
            </a:r>
          </a:p>
          <a:p>
            <a:pPr marL="514350" indent="-514350">
              <a:buFont typeface="+mj-lt"/>
              <a:buAutoNum type="arabicPeriod"/>
            </a:pPr>
            <a:r>
              <a:rPr lang="en-US" sz="3200" dirty="0"/>
              <a:t>Lather your hands by rubbing them together with the soap, start from the palm and backs of your hands, between and back of your fingers, big finger and under your nails then wrist.</a:t>
            </a:r>
          </a:p>
          <a:p>
            <a:pPr marL="514350" indent="-514350">
              <a:buFont typeface="+mj-lt"/>
              <a:buAutoNum type="arabicPeriod"/>
            </a:pPr>
            <a:r>
              <a:rPr lang="en-US" sz="3200" dirty="0"/>
              <a:t>Scrub your hands for at least 20 seconds. </a:t>
            </a:r>
          </a:p>
          <a:p>
            <a:pPr marL="514350" indent="-514350">
              <a:buFont typeface="+mj-lt"/>
              <a:buAutoNum type="arabicPeriod"/>
            </a:pPr>
            <a:r>
              <a:rPr lang="en-US" sz="3200" dirty="0"/>
              <a:t>Rinse your hands well under clean, running water then turn off the tap with dry tissue or your elbow.</a:t>
            </a:r>
          </a:p>
          <a:p>
            <a:pPr marL="514350" indent="-514350">
              <a:buFont typeface="+mj-lt"/>
              <a:buAutoNum type="arabicPeriod"/>
            </a:pPr>
            <a:r>
              <a:rPr lang="en-US" sz="3200" dirty="0"/>
              <a:t>Dry your hands with clean towel, disposable tissue or air dry.</a:t>
            </a:r>
          </a:p>
          <a:p>
            <a:pPr marL="514350" indent="-514350">
              <a:buFont typeface="+mj-lt"/>
              <a:buAutoNum type="arabicPeriod"/>
            </a:pPr>
            <a:endParaRPr lang="en-US" sz="3200" dirty="0"/>
          </a:p>
        </p:txBody>
      </p:sp>
    </p:spTree>
    <p:extLst>
      <p:ext uri="{BB962C8B-B14F-4D97-AF65-F5344CB8AC3E}">
        <p14:creationId xmlns:p14="http://schemas.microsoft.com/office/powerpoint/2010/main" val="183043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Follow five steps of hand washing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11692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a:bodyPr>
          <a:lstStyle/>
          <a:p>
            <a:pPr algn="ctr"/>
            <a:r>
              <a:rPr lang="en-GB" dirty="0"/>
              <a:t>The “My 5 Moments for Hand Hygiene” approach</a:t>
            </a:r>
          </a:p>
        </p:txBody>
      </p:sp>
      <p:pic>
        <p:nvPicPr>
          <p:cNvPr id="374787" name="Picture 3" descr="FIVE MOMENTS-03"/>
          <p:cNvPicPr>
            <a:picLocks noChangeAspect="1" noChangeArrowheads="1"/>
          </p:cNvPicPr>
          <p:nvPr/>
        </p:nvPicPr>
        <p:blipFill>
          <a:blip r:embed="rId3" cstate="print"/>
          <a:srcRect/>
          <a:stretch>
            <a:fillRect/>
          </a:stretch>
        </p:blipFill>
        <p:spPr bwMode="auto">
          <a:xfrm>
            <a:off x="4152452" y="1524000"/>
            <a:ext cx="6688137" cy="5024437"/>
          </a:xfrm>
          <a:prstGeom prst="rect">
            <a:avLst/>
          </a:prstGeom>
          <a:noFill/>
        </p:spPr>
      </p:pic>
      <p:sp>
        <p:nvSpPr>
          <p:cNvPr id="4" name="Rectangle 3"/>
          <p:cNvSpPr>
            <a:spLocks noChangeArrowheads="1"/>
          </p:cNvSpPr>
          <p:nvPr/>
        </p:nvSpPr>
        <p:spPr bwMode="auto">
          <a:xfrm>
            <a:off x="419549" y="1690688"/>
            <a:ext cx="3219692" cy="4699354"/>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eaLnBrk="0" hangingPunct="0">
              <a:defRPr sz="3900" b="1">
                <a:solidFill>
                  <a:srgbClr val="000066"/>
                </a:solidFill>
                <a:latin typeface="Arial" panose="020B0604020202020204" pitchFamily="34" charset="0"/>
                <a:cs typeface="Arial" panose="020B0604020202020204" pitchFamily="34" charset="0"/>
              </a:defRPr>
            </a:lvl1pPr>
            <a:lvl2pPr marL="742950" indent="-285750" eaLnBrk="0" hangingPunct="0">
              <a:defRPr sz="3900" b="1">
                <a:solidFill>
                  <a:srgbClr val="000066"/>
                </a:solidFill>
                <a:latin typeface="Arial" panose="020B0604020202020204" pitchFamily="34" charset="0"/>
                <a:cs typeface="Arial" panose="020B0604020202020204" pitchFamily="34" charset="0"/>
              </a:defRPr>
            </a:lvl2pPr>
            <a:lvl3pPr marL="1143000" indent="-228600" eaLnBrk="0" hangingPunct="0">
              <a:defRPr sz="3900" b="1">
                <a:solidFill>
                  <a:srgbClr val="000066"/>
                </a:solidFill>
                <a:latin typeface="Arial" panose="020B0604020202020204" pitchFamily="34" charset="0"/>
                <a:cs typeface="Arial" panose="020B0604020202020204" pitchFamily="34" charset="0"/>
              </a:defRPr>
            </a:lvl3pPr>
            <a:lvl4pPr marL="1600200" indent="-228600" eaLnBrk="0" hangingPunct="0">
              <a:defRPr sz="3900" b="1">
                <a:solidFill>
                  <a:srgbClr val="000066"/>
                </a:solidFill>
                <a:latin typeface="Arial" panose="020B0604020202020204" pitchFamily="34" charset="0"/>
                <a:cs typeface="Arial" panose="020B0604020202020204" pitchFamily="34" charset="0"/>
              </a:defRPr>
            </a:lvl4pPr>
            <a:lvl5pPr marL="2057400" indent="-228600" eaLnBrk="0" hangingPunct="0">
              <a:defRPr sz="3900" b="1">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3900" b="1">
                <a:solidFill>
                  <a:srgbClr val="000066"/>
                </a:solidFill>
                <a:latin typeface="Arial" panose="020B0604020202020204" pitchFamily="34" charset="0"/>
                <a:cs typeface="Arial" panose="020B0604020202020204" pitchFamily="34" charset="0"/>
              </a:defRPr>
            </a:lvl9pPr>
          </a:lstStyle>
          <a:p>
            <a:pPr algn="l" rtl="0" eaLnBrk="1" hangingPunct="1">
              <a:buFontTx/>
              <a:buAutoNum type="arabicPeriod"/>
            </a:pPr>
            <a:r>
              <a:rPr lang="en-GB" sz="2400" dirty="0">
                <a:solidFill>
                  <a:schemeClr val="tx2"/>
                </a:solidFill>
              </a:rPr>
              <a:t>Before patient contact</a:t>
            </a:r>
          </a:p>
          <a:p>
            <a:pPr algn="l" rtl="0" eaLnBrk="1" hangingPunct="1">
              <a:buFontTx/>
              <a:buAutoNum type="arabicPeriod"/>
            </a:pPr>
            <a:r>
              <a:rPr lang="en-GB" sz="2400" dirty="0">
                <a:solidFill>
                  <a:schemeClr val="tx2"/>
                </a:solidFill>
              </a:rPr>
              <a:t>Before aseptic task</a:t>
            </a:r>
          </a:p>
          <a:p>
            <a:pPr algn="l" rtl="0" eaLnBrk="1" hangingPunct="1">
              <a:buFontTx/>
              <a:buAutoNum type="arabicPeriod"/>
            </a:pPr>
            <a:r>
              <a:rPr lang="en-GB" sz="2400" dirty="0">
                <a:solidFill>
                  <a:schemeClr val="tx2"/>
                </a:solidFill>
              </a:rPr>
              <a:t>After body fluid exposure task</a:t>
            </a:r>
          </a:p>
          <a:p>
            <a:pPr algn="l" rtl="0" eaLnBrk="1" hangingPunct="1">
              <a:buFontTx/>
              <a:buAutoNum type="arabicPeriod"/>
            </a:pPr>
            <a:r>
              <a:rPr lang="en-GB" sz="2400" dirty="0">
                <a:solidFill>
                  <a:schemeClr val="tx2"/>
                </a:solidFill>
              </a:rPr>
              <a:t>After patient contact</a:t>
            </a:r>
          </a:p>
          <a:p>
            <a:pPr algn="l" rtl="0" eaLnBrk="1" hangingPunct="1">
              <a:buFontTx/>
              <a:buAutoNum type="arabicPeriod"/>
            </a:pPr>
            <a:r>
              <a:rPr lang="en-GB" sz="2400" dirty="0">
                <a:solidFill>
                  <a:schemeClr val="tx2"/>
                </a:solidFill>
              </a:rPr>
              <a:t>After contact with patient surroundings</a:t>
            </a:r>
            <a:endParaRPr lang="en-US" sz="2400" b="0" dirty="0">
              <a:solidFill>
                <a:schemeClr val="tx2"/>
              </a:solidFill>
            </a:endParaRPr>
          </a:p>
        </p:txBody>
      </p:sp>
    </p:spTree>
    <p:extLst>
      <p:ext uri="{BB962C8B-B14F-4D97-AF65-F5344CB8AC3E}">
        <p14:creationId xmlns:p14="http://schemas.microsoft.com/office/powerpoint/2010/main" val="12572768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7620000" y="1398494"/>
            <a:ext cx="4084320" cy="4819781"/>
          </a:xfrm>
          <a:prstGeom prst="rect">
            <a:avLst/>
          </a:prstGeom>
          <a:noFill/>
          <a:ln w="9525">
            <a:noFill/>
            <a:miter lim="800000"/>
            <a:headEnd/>
            <a:tailEnd/>
          </a:ln>
          <a:effectLst/>
        </p:spPr>
        <p:txBody>
          <a:bodyPr wrap="square">
            <a:spAutoFit/>
          </a:bodyPr>
          <a:lstStyle/>
          <a:p>
            <a:pPr>
              <a:lnSpc>
                <a:spcPct val="120000"/>
              </a:lnSpc>
            </a:pPr>
            <a:r>
              <a:rPr lang="en-GB" sz="3200" dirty="0"/>
              <a:t>To effectively reduce the growth of germs on hands, </a:t>
            </a:r>
            <a:r>
              <a:rPr lang="en-GB" sz="3200" b="1" dirty="0" err="1">
                <a:solidFill>
                  <a:schemeClr val="accent1"/>
                </a:solidFill>
              </a:rPr>
              <a:t>handrubbing</a:t>
            </a:r>
            <a:r>
              <a:rPr lang="en-GB" sz="3200" b="1" dirty="0">
                <a:solidFill>
                  <a:schemeClr val="accent1"/>
                </a:solidFill>
              </a:rPr>
              <a:t> </a:t>
            </a:r>
            <a:r>
              <a:rPr lang="en-GB" sz="3200" dirty="0"/>
              <a:t>must be performed by following all of the illustrated steps.</a:t>
            </a:r>
          </a:p>
          <a:p>
            <a:pPr>
              <a:lnSpc>
                <a:spcPct val="120000"/>
              </a:lnSpc>
            </a:pPr>
            <a:r>
              <a:rPr lang="en-GB" sz="3200" b="1" dirty="0">
                <a:solidFill>
                  <a:schemeClr val="accent1"/>
                </a:solidFill>
              </a:rPr>
              <a:t>This takes only 20–30 seconds!</a:t>
            </a:r>
          </a:p>
        </p:txBody>
      </p:sp>
      <p:sp>
        <p:nvSpPr>
          <p:cNvPr id="375811" name="Rectangle 3"/>
          <p:cNvSpPr>
            <a:spLocks noGrp="1" noChangeArrowheads="1"/>
          </p:cNvSpPr>
          <p:nvPr>
            <p:ph type="title"/>
          </p:nvPr>
        </p:nvSpPr>
        <p:spPr>
          <a:xfrm>
            <a:off x="838200" y="365125"/>
            <a:ext cx="10515600" cy="833439"/>
          </a:xfrm>
        </p:spPr>
        <p:txBody>
          <a:bodyPr/>
          <a:lstStyle/>
          <a:p>
            <a:pPr algn="ctr"/>
            <a:r>
              <a:rPr lang="en-GB" dirty="0"/>
              <a:t>How to </a:t>
            </a:r>
            <a:r>
              <a:rPr lang="en-GB" dirty="0" err="1"/>
              <a:t>handrub</a:t>
            </a:r>
            <a:endParaRPr lang="en-GB" dirty="0"/>
          </a:p>
        </p:txBody>
      </p:sp>
      <p:pic>
        <p:nvPicPr>
          <p:cNvPr id="375812" name="Picture 4"/>
          <p:cNvPicPr>
            <a:picLocks noChangeAspect="1" noChangeArrowheads="1"/>
          </p:cNvPicPr>
          <p:nvPr/>
        </p:nvPicPr>
        <p:blipFill>
          <a:blip r:embed="rId4" cstate="print"/>
          <a:srcRect/>
          <a:stretch>
            <a:fillRect/>
          </a:stretch>
        </p:blipFill>
        <p:spPr bwMode="auto">
          <a:xfrm>
            <a:off x="1280160" y="1198564"/>
            <a:ext cx="5792285" cy="548099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8911184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GUID" val="0f7428db-6eee-45a6-879a-977f461344b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TotalTime>
  <Words>384</Words>
  <Application>Microsoft Office PowerPoint</Application>
  <PresentationFormat>Widescreen</PresentationFormat>
  <Paragraphs>54</Paragraphs>
  <Slides>11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Bitmap Image</vt:lpstr>
      <vt:lpstr> Biosafety and Biosecurity (Practical)  Hand Hygiene and Care  1st lecture  Ms. Banaz A. Salih </vt:lpstr>
      <vt:lpstr>Hand Hygiene</vt:lpstr>
      <vt:lpstr>Areas Most Frequently Missed</vt:lpstr>
      <vt:lpstr>Hand Care</vt:lpstr>
      <vt:lpstr>Key Times to Wash Hands</vt:lpstr>
      <vt:lpstr>Follow these steps for at least 40-60 seconds</vt:lpstr>
      <vt:lpstr>Follow five steps of hand washing</vt:lpstr>
      <vt:lpstr>The “My 5 Moments for Hand Hygiene” approach</vt:lpstr>
      <vt:lpstr>How to handrub</vt:lpstr>
      <vt:lpstr>Time constraint =  major obstacle for hand hygiene</vt:lpstr>
      <vt:lpstr>The effect of water, soap and alcohol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Biosafety and Biosecurity (Practical)  Hand hygiene  1st lecture  Dr. Byram D. ahmed PhD</dc:title>
  <dc:creator>Nipeal1</dc:creator>
  <cp:lastModifiedBy>NIPEAL</cp:lastModifiedBy>
  <cp:revision>29</cp:revision>
  <dcterms:created xsi:type="dcterms:W3CDTF">2021-11-22T08:36:13Z</dcterms:created>
  <dcterms:modified xsi:type="dcterms:W3CDTF">2026-02-11T19:11:27Z</dcterms:modified>
</cp:coreProperties>
</file>