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25" r:id="rId4"/>
    <p:sldId id="326" r:id="rId5"/>
    <p:sldId id="289" r:id="rId6"/>
    <p:sldId id="292" r:id="rId7"/>
    <p:sldId id="258" r:id="rId8"/>
    <p:sldId id="294" r:id="rId9"/>
    <p:sldId id="290" r:id="rId10"/>
    <p:sldId id="295" r:id="rId11"/>
    <p:sldId id="296" r:id="rId12"/>
    <p:sldId id="291" r:id="rId13"/>
    <p:sldId id="297" r:id="rId14"/>
    <p:sldId id="300" r:id="rId15"/>
    <p:sldId id="312" r:id="rId16"/>
    <p:sldId id="307" r:id="rId17"/>
    <p:sldId id="327" r:id="rId18"/>
    <p:sldId id="259" r:id="rId19"/>
    <p:sldId id="303" r:id="rId20"/>
    <p:sldId id="305" r:id="rId21"/>
    <p:sldId id="309" r:id="rId22"/>
    <p:sldId id="313" r:id="rId23"/>
    <p:sldId id="323" r:id="rId24"/>
    <p:sldId id="328" r:id="rId25"/>
    <p:sldId id="329" r:id="rId26"/>
    <p:sldId id="287" r:id="rId27"/>
    <p:sldId id="288" r:id="rId28"/>
    <p:sldId id="281" r:id="rId29"/>
    <p:sldId id="270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27C2FFD-EEF1-4D55-A784-6DDF46F5E81B}" type="datetimeFigureOut">
              <a:rPr lang="ar-IQ" smtClean="0"/>
              <a:pPr/>
              <a:t>10/10/1447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80B007-5498-4321-9356-FA5E8471DB0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440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fcyu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0B007-5498-4321-9356-FA5E8471DB0E}" type="slidenum">
              <a:rPr lang="ar-IQ" smtClean="0"/>
              <a:pPr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626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347B1-E4EF-4EDC-8855-D0C5F5D2674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(This slide transitions the presentation to collection)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Note small reusable shipping container  at top – great for pipettes and other “pseudo-sharps” but beware DOT shipping issues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Beware common practice of taping red bags to bench or BSC; use bag holders, preferably with cover (foot-operated great)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Photo of grey container at top by Paul Jennette</a:t>
            </a:r>
          </a:p>
          <a:p>
            <a:pPr eaLnBrk="1" hangingPunct="1"/>
            <a:r>
              <a:rPr lang="en-US"/>
              <a:t>PHOTO NEED - replace others with ABSA-owned photos </a:t>
            </a:r>
          </a:p>
          <a:p>
            <a:pPr eaLnBrk="1" hangingPunct="1"/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Infetion control and waste management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631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15265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Environmental Cleaning, sanitization and Disinfection in health facilities</a:t>
            </a:r>
            <a:endParaRPr lang="ar-IQ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86150"/>
            <a:ext cx="6400800" cy="2152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 Lecturer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Ms. </a:t>
            </a:r>
            <a:r>
              <a:rPr lang="en-US" dirty="0" err="1">
                <a:solidFill>
                  <a:schemeClr val="tx1"/>
                </a:solidFill>
              </a:rPr>
              <a:t>Banaz</a:t>
            </a:r>
            <a:r>
              <a:rPr lang="en-US" dirty="0">
                <a:solidFill>
                  <a:schemeClr val="tx1"/>
                </a:solidFill>
              </a:rPr>
              <a:t> A. Salih</a:t>
            </a:r>
            <a:endParaRPr lang="ar-IQ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basics of cleaning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Wet mopping </a:t>
            </a:r>
            <a:r>
              <a:rPr lang="en-US" dirty="0"/>
              <a:t>is preferred since dry cleaning produce dust  aerosols</a:t>
            </a:r>
          </a:p>
          <a:p>
            <a:pPr algn="l"/>
            <a:r>
              <a:rPr lang="en-US" dirty="0"/>
              <a:t>Dry cleaning should be able to </a:t>
            </a:r>
            <a:r>
              <a:rPr lang="en-US" dirty="0">
                <a:solidFill>
                  <a:srgbClr val="FF0000"/>
                </a:solidFill>
              </a:rPr>
              <a:t>absorb</a:t>
            </a:r>
            <a:r>
              <a:rPr lang="en-US" dirty="0"/>
              <a:t> the dust</a:t>
            </a:r>
            <a:endParaRPr lang="ar-IQ" dirty="0"/>
          </a:p>
          <a:p>
            <a:pPr algn="l"/>
            <a:r>
              <a:rPr lang="en-US" dirty="0"/>
              <a:t>Heavy duty </a:t>
            </a:r>
            <a:r>
              <a:rPr lang="en-US" dirty="0">
                <a:solidFill>
                  <a:srgbClr val="FF0000"/>
                </a:solidFill>
              </a:rPr>
              <a:t>gloves</a:t>
            </a:r>
            <a:r>
              <a:rPr lang="en-US" dirty="0"/>
              <a:t> should be used during work</a:t>
            </a:r>
          </a:p>
          <a:p>
            <a:pPr algn="l"/>
            <a:r>
              <a:rPr lang="en-US" dirty="0"/>
              <a:t>The cleaning should be aggressive to remove </a:t>
            </a:r>
            <a:r>
              <a:rPr lang="en-US" dirty="0">
                <a:solidFill>
                  <a:srgbClr val="FF0000"/>
                </a:solidFill>
              </a:rPr>
              <a:t>dirt spots </a:t>
            </a:r>
            <a:r>
              <a:rPr lang="en-US" dirty="0"/>
              <a:t>and spots should be removed first</a:t>
            </a:r>
          </a:p>
          <a:p>
            <a:r>
              <a:rPr lang="en-US" b="1" dirty="0"/>
              <a:t>Immediately Attend to Body Fluid Spills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3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basics of cleaning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cleaning should be as </a:t>
            </a:r>
            <a:r>
              <a:rPr lang="en-US" dirty="0">
                <a:solidFill>
                  <a:srgbClr val="FF0000"/>
                </a:solidFill>
              </a:rPr>
              <a:t>S shape </a:t>
            </a:r>
            <a:r>
              <a:rPr lang="en-US" dirty="0"/>
              <a:t>and not forward backward</a:t>
            </a:r>
          </a:p>
          <a:p>
            <a:pPr algn="l"/>
            <a:r>
              <a:rPr lang="en-US" dirty="0"/>
              <a:t>Start cleaning process from </a:t>
            </a:r>
            <a:r>
              <a:rPr lang="en-US" dirty="0">
                <a:solidFill>
                  <a:srgbClr val="FF0000"/>
                </a:solidFill>
              </a:rPr>
              <a:t>up to down </a:t>
            </a:r>
            <a:r>
              <a:rPr lang="en-US" dirty="0"/>
              <a:t>and from </a:t>
            </a:r>
            <a:r>
              <a:rPr lang="en-US" dirty="0">
                <a:solidFill>
                  <a:srgbClr val="FF0000"/>
                </a:solidFill>
              </a:rPr>
              <a:t>rear to front </a:t>
            </a:r>
            <a:r>
              <a:rPr lang="en-US" dirty="0"/>
              <a:t>and from </a:t>
            </a:r>
            <a:r>
              <a:rPr lang="en-US" dirty="0">
                <a:solidFill>
                  <a:srgbClr val="FF0000"/>
                </a:solidFill>
              </a:rPr>
              <a:t>clean to dirty </a:t>
            </a:r>
            <a:r>
              <a:rPr lang="en-US" dirty="0"/>
              <a:t>area.</a:t>
            </a:r>
          </a:p>
          <a:p>
            <a:r>
              <a:rPr lang="en-US" dirty="0"/>
              <a:t>Proceed in a </a:t>
            </a:r>
            <a:r>
              <a:rPr lang="en-US" b="1" dirty="0">
                <a:solidFill>
                  <a:srgbClr val="FF0000"/>
                </a:solidFill>
              </a:rPr>
              <a:t>systematic manner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avoid </a:t>
            </a:r>
            <a:r>
              <a:rPr lang="en-US" dirty="0">
                <a:solidFill>
                  <a:srgbClr val="FF0000"/>
                </a:solidFill>
              </a:rPr>
              <a:t>missing</a:t>
            </a:r>
            <a:r>
              <a:rPr lang="en-US" dirty="0"/>
              <a:t> areas—for example, left to right or clockwise.</a:t>
            </a:r>
          </a:p>
          <a:p>
            <a:pPr algn="l"/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334000"/>
            <a:ext cx="18954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37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basics of cleaning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Waste of each room should be collected on site </a:t>
            </a:r>
            <a:r>
              <a:rPr lang="en-US" dirty="0">
                <a:solidFill>
                  <a:srgbClr val="FF0000"/>
                </a:solidFill>
              </a:rPr>
              <a:t>separately</a:t>
            </a:r>
            <a:r>
              <a:rPr lang="en-US" dirty="0"/>
              <a:t>. </a:t>
            </a:r>
            <a:endParaRPr lang="ar-IQ" dirty="0"/>
          </a:p>
          <a:p>
            <a:pPr algn="l"/>
            <a:r>
              <a:rPr lang="en-US" dirty="0"/>
              <a:t>Waste should not be left for more than one </a:t>
            </a:r>
            <a:r>
              <a:rPr lang="en-US" dirty="0">
                <a:solidFill>
                  <a:srgbClr val="FF0000"/>
                </a:solidFill>
              </a:rPr>
              <a:t>hour</a:t>
            </a:r>
            <a:r>
              <a:rPr lang="en-US" dirty="0"/>
              <a:t> on site </a:t>
            </a:r>
            <a:endParaRPr lang="ar-IQ" dirty="0"/>
          </a:p>
          <a:p>
            <a:pPr algn="l"/>
            <a:r>
              <a:rPr lang="en-US" dirty="0"/>
              <a:t>All waste bin should be </a:t>
            </a:r>
            <a:r>
              <a:rPr lang="en-US" dirty="0">
                <a:solidFill>
                  <a:srgbClr val="FF0000"/>
                </a:solidFill>
              </a:rPr>
              <a:t>closed</a:t>
            </a:r>
            <a:r>
              <a:rPr lang="en-US" dirty="0"/>
              <a:t> to avoid insect attraction. </a:t>
            </a:r>
            <a:endParaRPr lang="ar-IQ" dirty="0"/>
          </a:p>
          <a:p>
            <a:pPr algn="l"/>
            <a:r>
              <a:rPr lang="en-US" dirty="0"/>
              <a:t>Waste bins should be away from </a:t>
            </a:r>
            <a:r>
              <a:rPr lang="en-US" dirty="0">
                <a:solidFill>
                  <a:srgbClr val="FF0000"/>
                </a:solidFill>
              </a:rPr>
              <a:t>traffic</a:t>
            </a:r>
            <a:r>
              <a:rPr lang="en-US" dirty="0"/>
              <a:t> areas</a:t>
            </a:r>
          </a:p>
          <a:p>
            <a:r>
              <a:rPr lang="en-US" dirty="0">
                <a:solidFill>
                  <a:srgbClr val="FF0000"/>
                </a:solidFill>
              </a:rPr>
              <a:t>Avoid inserting </a:t>
            </a:r>
            <a:r>
              <a:rPr lang="en-US" dirty="0"/>
              <a:t>hands or legs and compressing segregation of waste within waste bins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The best practices tips for cleaning of surfaces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>Avoid using </a:t>
            </a:r>
            <a:r>
              <a:rPr lang="en-US" sz="2800" dirty="0">
                <a:solidFill>
                  <a:srgbClr val="FF0000"/>
                </a:solidFill>
              </a:rPr>
              <a:t>same cleaning pads </a:t>
            </a:r>
            <a:r>
              <a:rPr lang="en-US" sz="2800" dirty="0"/>
              <a:t>for different areas .</a:t>
            </a:r>
          </a:p>
          <a:p>
            <a:pPr algn="l"/>
            <a:r>
              <a:rPr lang="en-US" sz="2800" dirty="0"/>
              <a:t>Use </a:t>
            </a:r>
            <a:r>
              <a:rPr lang="en-US" sz="2800" dirty="0">
                <a:solidFill>
                  <a:srgbClr val="FF0000"/>
                </a:solidFill>
              </a:rPr>
              <a:t>color codes </a:t>
            </a:r>
            <a:r>
              <a:rPr lang="en-US" sz="2800" dirty="0"/>
              <a:t>pads (Yellow, Green and Blue) .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</a:rPr>
              <a:t>Don’t leave </a:t>
            </a:r>
            <a:r>
              <a:rPr lang="en-US" sz="2800" dirty="0"/>
              <a:t>mops and brooms wet in cleaning solution bins, keep them dry and store separately</a:t>
            </a:r>
          </a:p>
          <a:p>
            <a:pPr algn="l"/>
            <a:r>
              <a:rPr lang="en-US" sz="2800" dirty="0"/>
              <a:t>Change supplies when are </a:t>
            </a:r>
            <a:r>
              <a:rPr lang="en-US" sz="2800" dirty="0">
                <a:solidFill>
                  <a:srgbClr val="FF0000"/>
                </a:solidFill>
              </a:rPr>
              <a:t>no more </a:t>
            </a:r>
            <a:r>
              <a:rPr lang="en-US" sz="2800" dirty="0"/>
              <a:t>absorbing.</a:t>
            </a:r>
          </a:p>
          <a:p>
            <a:r>
              <a:rPr lang="en-US" sz="2800" dirty="0"/>
              <a:t>Use </a:t>
            </a:r>
            <a:r>
              <a:rPr lang="en-US" sz="2800" dirty="0">
                <a:solidFill>
                  <a:srgbClr val="FF0000"/>
                </a:solidFill>
              </a:rPr>
              <a:t>fresh cleaning </a:t>
            </a:r>
            <a:r>
              <a:rPr lang="en-US" sz="2800" dirty="0"/>
              <a:t>cloths at the start 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Never double-dip </a:t>
            </a:r>
            <a:r>
              <a:rPr lang="en-US" sz="2800" dirty="0"/>
              <a:t>cleaning cloths into portable containers 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Never shake </a:t>
            </a:r>
            <a:r>
              <a:rPr lang="en-US" sz="2800" dirty="0"/>
              <a:t>mop heads and cleaning .</a:t>
            </a:r>
          </a:p>
          <a:p>
            <a:pPr algn="l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73279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general surface cleaning process: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Thoroughly </a:t>
            </a:r>
            <a:r>
              <a:rPr lang="en-US" dirty="0">
                <a:solidFill>
                  <a:srgbClr val="FF0000"/>
                </a:solidFill>
              </a:rPr>
              <a:t>wet</a:t>
            </a:r>
            <a:r>
              <a:rPr lang="en-US" dirty="0"/>
              <a:t> (soak) a fresh cleaning cloth in the environmental cleaning solution.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Fold</a:t>
            </a:r>
            <a:r>
              <a:rPr lang="en-US" dirty="0"/>
              <a:t> the cleaning cloth in half twice until it is about the size of your hand (8 sides).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Wipe surfaces </a:t>
            </a:r>
            <a:r>
              <a:rPr lang="en-US" dirty="0"/>
              <a:t>using the general strategies and making sure the surface is thoroughly wetted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Regularly </a:t>
            </a:r>
            <a:r>
              <a:rPr lang="en-US" dirty="0">
                <a:solidFill>
                  <a:srgbClr val="FF0000"/>
                </a:solidFill>
              </a:rPr>
              <a:t>rotate and unfold </a:t>
            </a:r>
            <a:r>
              <a:rPr lang="en-US" dirty="0"/>
              <a:t>the cleaning cloth to use all of the sides, dispose it or reprocess it.</a:t>
            </a:r>
          </a:p>
        </p:txBody>
      </p:sp>
    </p:spTree>
    <p:extLst>
      <p:ext uri="{BB962C8B-B14F-4D97-AF65-F5344CB8AC3E}">
        <p14:creationId xmlns:p14="http://schemas.microsoft.com/office/powerpoint/2010/main" val="69707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General mopping process: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715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Immerse</a:t>
            </a:r>
            <a:r>
              <a:rPr lang="en-US" dirty="0"/>
              <a:t> the mop or cloth in the bucket with environmental cleaning solution and wring out.</a:t>
            </a:r>
          </a:p>
          <a:p>
            <a:r>
              <a:rPr lang="en-US" dirty="0"/>
              <a:t>Mop in a </a:t>
            </a:r>
            <a:r>
              <a:rPr lang="en-US" dirty="0">
                <a:solidFill>
                  <a:srgbClr val="FF0000"/>
                </a:solidFill>
              </a:rPr>
              <a:t>figure-8 pattern </a:t>
            </a:r>
            <a:r>
              <a:rPr lang="en-US" dirty="0"/>
              <a:t>with overlapping strokes, turning the mop head regularly (e.g., every 5-6 strokes).</a:t>
            </a:r>
          </a:p>
          <a:p>
            <a:r>
              <a:rPr lang="en-US" dirty="0"/>
              <a:t>After cleaning a small area (e.g., </a:t>
            </a:r>
            <a:r>
              <a:rPr lang="en-US" dirty="0">
                <a:solidFill>
                  <a:srgbClr val="FF0000"/>
                </a:solidFill>
              </a:rPr>
              <a:t>3m x 3m</a:t>
            </a:r>
            <a:r>
              <a:rPr lang="en-US" dirty="0"/>
              <a:t>), immerse the mop or floor cloth in the bucket with </a:t>
            </a:r>
            <a:r>
              <a:rPr lang="en-US" dirty="0">
                <a:solidFill>
                  <a:srgbClr val="FF0000"/>
                </a:solidFill>
              </a:rPr>
              <a:t>rinse water </a:t>
            </a:r>
            <a:r>
              <a:rPr lang="en-US" dirty="0"/>
              <a:t>and wring out.</a:t>
            </a:r>
          </a:p>
          <a:p>
            <a:r>
              <a:rPr lang="en-US" dirty="0"/>
              <a:t>Repeat process from step 1.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00440"/>
            <a:ext cx="1895740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4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General terminal cleaning process</a:t>
            </a:r>
            <a:r>
              <a:rPr lang="en-US" sz="32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Remove soiled/used personal care items (e.g., cups, </a:t>
            </a:r>
            <a:r>
              <a:rPr lang="en-US" dirty="0">
                <a:solidFill>
                  <a:srgbClr val="FF0000"/>
                </a:solidFill>
              </a:rPr>
              <a:t>dishes</a:t>
            </a:r>
            <a:r>
              <a:rPr lang="en-US" dirty="0"/>
              <a:t>) for reprocessing or disposal.</a:t>
            </a:r>
          </a:p>
          <a:p>
            <a:r>
              <a:rPr lang="en-US" dirty="0"/>
              <a:t>Remove facility-provided </a:t>
            </a:r>
            <a:r>
              <a:rPr lang="en-US" dirty="0">
                <a:solidFill>
                  <a:srgbClr val="FF0000"/>
                </a:solidFill>
              </a:rPr>
              <a:t>linens</a:t>
            </a:r>
            <a:r>
              <a:rPr lang="en-US" dirty="0"/>
              <a:t> for reprocessing.</a:t>
            </a:r>
          </a:p>
          <a:p>
            <a:r>
              <a:rPr lang="en-US" dirty="0"/>
              <a:t>Inspect </a:t>
            </a:r>
            <a:r>
              <a:rPr lang="en-US" dirty="0">
                <a:solidFill>
                  <a:srgbClr val="FF0000"/>
                </a:solidFill>
              </a:rPr>
              <a:t>window</a:t>
            </a:r>
            <a:r>
              <a:rPr lang="en-US" dirty="0"/>
              <a:t> treatments. If soiled, clean blinds on-site, and remove </a:t>
            </a:r>
            <a:r>
              <a:rPr lang="en-US" dirty="0">
                <a:solidFill>
                  <a:srgbClr val="FF0000"/>
                </a:solidFill>
              </a:rPr>
              <a:t>curtains</a:t>
            </a:r>
            <a:r>
              <a:rPr lang="en-US" dirty="0"/>
              <a:t> for laundering.</a:t>
            </a:r>
          </a:p>
          <a:p>
            <a:r>
              <a:rPr lang="en-US" dirty="0"/>
              <a:t>Reprocess all reusable care equipment; </a:t>
            </a:r>
          </a:p>
          <a:p>
            <a:r>
              <a:rPr lang="en-US" dirty="0"/>
              <a:t>Clean and </a:t>
            </a:r>
            <a:r>
              <a:rPr lang="en-US" dirty="0">
                <a:solidFill>
                  <a:srgbClr val="FF0000"/>
                </a:solidFill>
              </a:rPr>
              <a:t>disinfect</a:t>
            </a:r>
            <a:r>
              <a:rPr lang="en-US" dirty="0"/>
              <a:t> all low- and high-touch surfaces, </a:t>
            </a:r>
          </a:p>
          <a:p>
            <a:r>
              <a:rPr lang="en-US" dirty="0"/>
              <a:t>Clean (scrub) and disinfect </a:t>
            </a:r>
            <a:r>
              <a:rPr lang="en-US" dirty="0">
                <a:solidFill>
                  <a:srgbClr val="FF0000"/>
                </a:solidFill>
              </a:rPr>
              <a:t>hand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washing sinks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84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General mopping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334000"/>
          </a:xfrm>
        </p:spPr>
        <p:txBody>
          <a:bodyPr>
            <a:normAutofit/>
          </a:bodyPr>
          <a:lstStyle/>
          <a:p>
            <a:r>
              <a:rPr lang="en-US" dirty="0"/>
              <a:t>Use wet floor or caution </a:t>
            </a:r>
            <a:r>
              <a:rPr lang="en-US" dirty="0">
                <a:solidFill>
                  <a:srgbClr val="FF0000"/>
                </a:solidFill>
              </a:rPr>
              <a:t>signs</a:t>
            </a:r>
            <a:r>
              <a:rPr lang="en-US" dirty="0"/>
              <a:t>.</a:t>
            </a:r>
          </a:p>
          <a:p>
            <a:r>
              <a:rPr lang="en-US" dirty="0"/>
              <a:t>Mop from </a:t>
            </a:r>
            <a:r>
              <a:rPr lang="en-US" dirty="0">
                <a:solidFill>
                  <a:srgbClr val="FF0000"/>
                </a:solidFill>
              </a:rPr>
              <a:t>cleaner</a:t>
            </a:r>
            <a:r>
              <a:rPr lang="en-US" dirty="0"/>
              <a:t> to dirtier areas.</a:t>
            </a:r>
          </a:p>
          <a:p>
            <a:r>
              <a:rPr lang="en-US" dirty="0"/>
              <a:t>Mop in a </a:t>
            </a:r>
            <a:r>
              <a:rPr lang="en-US" dirty="0">
                <a:solidFill>
                  <a:srgbClr val="FF0000"/>
                </a:solidFill>
              </a:rPr>
              <a:t>systematic</a:t>
            </a:r>
            <a:r>
              <a:rPr lang="en-US" dirty="0"/>
              <a:t> manner, proceeding from area </a:t>
            </a:r>
            <a:r>
              <a:rPr lang="en-US" dirty="0">
                <a:solidFill>
                  <a:srgbClr val="FF0000"/>
                </a:solidFill>
              </a:rPr>
              <a:t>farthest</a:t>
            </a:r>
            <a:r>
              <a:rPr lang="en-US" dirty="0"/>
              <a:t> from the exit and working towards the exit.</a:t>
            </a:r>
          </a:p>
          <a:p>
            <a:r>
              <a:rPr lang="en-US" dirty="0"/>
              <a:t>Change mop heads/floor cloths and buckets of cleaning and disinfectant solutions as often as needed (e.g., when </a:t>
            </a:r>
            <a:r>
              <a:rPr lang="en-US" dirty="0">
                <a:solidFill>
                  <a:srgbClr val="FF0000"/>
                </a:solidFill>
              </a:rPr>
              <a:t>visibly soiled, after every isolation room, every 1-2 hours</a:t>
            </a:r>
            <a:r>
              <a:rPr lang="en-US" dirty="0"/>
              <a:t>) and at the end of each cleaning session.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06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solutions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/>
              <a:t>Usually </a:t>
            </a:r>
            <a:r>
              <a:rPr lang="en-US" dirty="0">
                <a:solidFill>
                  <a:srgbClr val="FF0000"/>
                </a:solidFill>
              </a:rPr>
              <a:t>water</a:t>
            </a:r>
            <a:r>
              <a:rPr lang="en-US" dirty="0"/>
              <a:t> or water and cleaning </a:t>
            </a:r>
            <a:r>
              <a:rPr lang="en-US" dirty="0">
                <a:solidFill>
                  <a:srgbClr val="FF0000"/>
                </a:solidFill>
              </a:rPr>
              <a:t>soap</a:t>
            </a:r>
            <a:r>
              <a:rPr lang="en-US" dirty="0"/>
              <a:t> are adequate for surface cleaning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Detergents</a:t>
            </a:r>
            <a:r>
              <a:rPr lang="en-US" dirty="0"/>
              <a:t> such as quaternary ammonium chlorides (QTA) or sodium hypochlorite (chlorine) and aldehydes are used for infectious  </a:t>
            </a:r>
            <a:r>
              <a:rPr lang="en-US" dirty="0">
                <a:solidFill>
                  <a:srgbClr val="FF0000"/>
                </a:solidFill>
              </a:rPr>
              <a:t>isolation</a:t>
            </a:r>
            <a:r>
              <a:rPr lang="en-US" dirty="0"/>
              <a:t> rooms</a:t>
            </a:r>
          </a:p>
          <a:p>
            <a:pPr algn="l"/>
            <a:r>
              <a:rPr lang="en-US" dirty="0"/>
              <a:t>During </a:t>
            </a:r>
            <a:r>
              <a:rPr lang="en-US" dirty="0">
                <a:solidFill>
                  <a:srgbClr val="FF0000"/>
                </a:solidFill>
              </a:rPr>
              <a:t>spraying</a:t>
            </a:r>
            <a:r>
              <a:rPr lang="en-US" dirty="0"/>
              <a:t> high areas avoid leaving spots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Freshly prepared </a:t>
            </a:r>
            <a:r>
              <a:rPr lang="en-US" dirty="0"/>
              <a:t>cleaning solution should be daily changed and when spoiled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Common high-touch surfaces which require frequent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Bedrails</a:t>
            </a:r>
          </a:p>
          <a:p>
            <a:r>
              <a:rPr lang="en-US" dirty="0"/>
              <a:t>IV poles</a:t>
            </a:r>
          </a:p>
          <a:p>
            <a:r>
              <a:rPr lang="en-US" dirty="0"/>
              <a:t>Sink handles</a:t>
            </a:r>
          </a:p>
          <a:p>
            <a:r>
              <a:rPr lang="en-US" dirty="0"/>
              <a:t>Bedside tables</a:t>
            </a:r>
          </a:p>
          <a:p>
            <a:r>
              <a:rPr lang="en-US" dirty="0"/>
              <a:t>Counters where medications and supplies are prepared</a:t>
            </a:r>
          </a:p>
          <a:p>
            <a:r>
              <a:rPr lang="en-US" dirty="0"/>
              <a:t>Edges of privacy curtains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Patient monitoring equipment (e.g., keyboards, control panels)</a:t>
            </a:r>
          </a:p>
          <a:p>
            <a:r>
              <a:rPr lang="en-US" dirty="0"/>
              <a:t>Transport equipment (e.g., wheelchair handles)</a:t>
            </a:r>
          </a:p>
          <a:p>
            <a:r>
              <a:rPr lang="en-US" dirty="0"/>
              <a:t>Call bells</a:t>
            </a:r>
          </a:p>
          <a:p>
            <a:r>
              <a:rPr lang="en-US" dirty="0"/>
              <a:t>Doorknobs</a:t>
            </a:r>
          </a:p>
          <a:p>
            <a:r>
              <a:rPr lang="en-US" dirty="0"/>
              <a:t>Light switches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5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Definitions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56" y="1600200"/>
            <a:ext cx="8229600" cy="43735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b="1" dirty="0"/>
              <a:t>Environmental Cleaning</a:t>
            </a:r>
            <a:r>
              <a:rPr lang="en-US" sz="2800" dirty="0"/>
              <a:t>:</a:t>
            </a:r>
          </a:p>
          <a:p>
            <a:r>
              <a:rPr lang="en-US" sz="2800" dirty="0"/>
              <a:t>It is the process of mechanical removal (manual or electrical) of surface contaminants such as (dirt, dust, oils, spills ,food particles …etc.) from surfaces by washing, brushing, or wiping the area. </a:t>
            </a:r>
          </a:p>
          <a:p>
            <a:pPr algn="l"/>
            <a:r>
              <a:rPr lang="en-US" sz="2800" dirty="0"/>
              <a:t>The cleaning mechanically removes </a:t>
            </a:r>
            <a:r>
              <a:rPr lang="en-US" sz="2800" dirty="0">
                <a:solidFill>
                  <a:srgbClr val="FF0000"/>
                </a:solidFill>
              </a:rPr>
              <a:t>80</a:t>
            </a:r>
            <a:r>
              <a:rPr lang="en-US" sz="2800" dirty="0"/>
              <a:t>% of microorganism while doesn’t include killing of them.</a:t>
            </a:r>
          </a:p>
          <a:p>
            <a:r>
              <a:rPr lang="en-US" sz="2800" dirty="0"/>
              <a:t>Common cleaning products include: </a:t>
            </a:r>
            <a:r>
              <a:rPr lang="en-US" sz="2800" dirty="0">
                <a:solidFill>
                  <a:srgbClr val="FF0000"/>
                </a:solidFill>
              </a:rPr>
              <a:t>Soaps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Detergents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Vacuums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Dusters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Degreasers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Glass</a:t>
            </a:r>
            <a:r>
              <a:rPr lang="en-US" sz="2800" dirty="0"/>
              <a:t> Cleaners</a:t>
            </a:r>
          </a:p>
          <a:p>
            <a:pPr marL="0" indent="0" algn="l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types of cleaning program are required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Routine</a:t>
            </a:r>
            <a:r>
              <a:rPr lang="en-US" dirty="0"/>
              <a:t> cleaning of inpatient areas occurs while the patient is admitted.</a:t>
            </a:r>
          </a:p>
          <a:p>
            <a:r>
              <a:rPr lang="en-US" dirty="0">
                <a:solidFill>
                  <a:srgbClr val="FF0000"/>
                </a:solidFill>
              </a:rPr>
              <a:t>Terminal</a:t>
            </a:r>
            <a:r>
              <a:rPr lang="en-US" dirty="0"/>
              <a:t> cleaning to disposable personal care items are discarded, patient care equipment is removed for reprocessing.</a:t>
            </a:r>
          </a:p>
          <a:p>
            <a:r>
              <a:rPr lang="en-US" dirty="0">
                <a:solidFill>
                  <a:srgbClr val="FF0000"/>
                </a:solidFill>
              </a:rPr>
              <a:t>Scheduled</a:t>
            </a:r>
            <a:r>
              <a:rPr lang="en-US" dirty="0"/>
              <a:t> cleaning occurs concurrently with routine or terminal cleaning and aims to reduce dust and soiling on </a:t>
            </a:r>
            <a:r>
              <a:rPr lang="en-US" dirty="0">
                <a:solidFill>
                  <a:srgbClr val="FF0000"/>
                </a:solidFill>
              </a:rPr>
              <a:t>low touch items or surfaces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13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Patient area toilets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Toilets in patient care areas can be private or shared. They have </a:t>
            </a:r>
            <a:r>
              <a:rPr lang="en-US" dirty="0">
                <a:solidFill>
                  <a:srgbClr val="FF0000"/>
                </a:solidFill>
              </a:rPr>
              <a:t>high patient exposure </a:t>
            </a:r>
            <a:r>
              <a:rPr lang="en-US" dirty="0"/>
              <a:t>and are frequently contaminated, therefore, they pose a </a:t>
            </a:r>
            <a:r>
              <a:rPr lang="en-US" dirty="0">
                <a:solidFill>
                  <a:srgbClr val="FF0000"/>
                </a:solidFill>
              </a:rPr>
              <a:t>higher risk </a:t>
            </a:r>
            <a:r>
              <a:rPr lang="en-US" dirty="0"/>
              <a:t>of pathogen transmission than in general patient areas.</a:t>
            </a:r>
          </a:p>
          <a:p>
            <a:r>
              <a:rPr lang="en-US" dirty="0"/>
              <a:t>Toileting practices vary, (e.g., squat or sit, wet or dry). Therefore, needs for </a:t>
            </a:r>
            <a:r>
              <a:rPr lang="en-US" dirty="0">
                <a:solidFill>
                  <a:srgbClr val="FF0000"/>
                </a:solidFill>
              </a:rPr>
              <a:t>cleaning more than twice daily </a:t>
            </a:r>
            <a:r>
              <a:rPr lang="en-US" dirty="0"/>
              <a:t>cleaning and </a:t>
            </a:r>
            <a:r>
              <a:rPr lang="en-US" dirty="0">
                <a:solidFill>
                  <a:srgbClr val="FF0000"/>
                </a:solidFill>
              </a:rPr>
              <a:t>disinfection</a:t>
            </a:r>
            <a:r>
              <a:rPr lang="en-US" dirty="0"/>
              <a:t> may be warranted.</a:t>
            </a:r>
          </a:p>
        </p:txBody>
      </p:sp>
    </p:spTree>
    <p:extLst>
      <p:ext uri="{BB962C8B-B14F-4D97-AF65-F5344CB8AC3E}">
        <p14:creationId xmlns:p14="http://schemas.microsoft.com/office/powerpoint/2010/main" val="15110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Specialized patient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Specialized patient areas include those wards or units that provide service to:</a:t>
            </a:r>
          </a:p>
          <a:p>
            <a:r>
              <a:rPr lang="en-US" dirty="0"/>
              <a:t>High-dependency patients, (e.g., </a:t>
            </a:r>
            <a:r>
              <a:rPr lang="en-US" dirty="0">
                <a:solidFill>
                  <a:srgbClr val="FF0000"/>
                </a:solidFill>
              </a:rPr>
              <a:t>ICUs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Immunosuppressed</a:t>
            </a:r>
            <a:r>
              <a:rPr lang="en-US" dirty="0"/>
              <a:t> patients (e.g., bone marrow transplant, chemotherapy)</a:t>
            </a:r>
          </a:p>
          <a:p>
            <a:r>
              <a:rPr lang="en-US" dirty="0"/>
              <a:t>Patients undergoing invasive procedures (e.g., </a:t>
            </a:r>
            <a:r>
              <a:rPr lang="en-US" dirty="0">
                <a:solidFill>
                  <a:srgbClr val="FF0000"/>
                </a:solidFill>
              </a:rPr>
              <a:t>operating</a:t>
            </a:r>
            <a:r>
              <a:rPr lang="en-US" dirty="0"/>
              <a:t> theatres rooms)</a:t>
            </a:r>
          </a:p>
          <a:p>
            <a:r>
              <a:rPr lang="en-US" dirty="0"/>
              <a:t>Patients who are regularly exposed to blood or body fluids (e.g., </a:t>
            </a:r>
            <a:r>
              <a:rPr lang="en-US" dirty="0">
                <a:solidFill>
                  <a:srgbClr val="FF0000"/>
                </a:solidFill>
              </a:rPr>
              <a:t>labor</a:t>
            </a:r>
            <a:r>
              <a:rPr lang="en-US" dirty="0"/>
              <a:t> and delivery ward, </a:t>
            </a:r>
            <a:r>
              <a:rPr lang="en-US" dirty="0">
                <a:solidFill>
                  <a:srgbClr val="FF0000"/>
                </a:solidFill>
              </a:rPr>
              <a:t>burn</a:t>
            </a:r>
            <a:r>
              <a:rPr lang="en-US" dirty="0"/>
              <a:t> units)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06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39648"/>
            <a:ext cx="2573338" cy="3344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39648"/>
            <a:ext cx="4778375" cy="3179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66707"/>
            <a:ext cx="5105400" cy="28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16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7" y="655283"/>
            <a:ext cx="4021276" cy="5827758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607524"/>
              </p:ext>
            </p:extLst>
          </p:nvPr>
        </p:nvGraphicFramePr>
        <p:xfrm>
          <a:off x="98425" y="98425"/>
          <a:ext cx="16462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4" imgW="1646280" imgH="398520" progId="Package">
                  <p:embed/>
                </p:oleObj>
              </mc:Choice>
              <mc:Fallback>
                <p:oleObj name="Packager Shell Object" showAsIcon="1" r:id="rId4" imgW="1646280" imgH="39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646238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199" y="3569162"/>
            <a:ext cx="4534495" cy="2550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1219200"/>
            <a:ext cx="2143125" cy="214312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05" y="11812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09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bin cleaning trolley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37" y="1828800"/>
            <a:ext cx="452596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50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cleaners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Doesn’t leave residues.</a:t>
            </a:r>
          </a:p>
          <a:p>
            <a:r>
              <a:rPr lang="en-US" dirty="0"/>
              <a:t>Never release color.</a:t>
            </a:r>
          </a:p>
          <a:p>
            <a:r>
              <a:rPr lang="en-US" dirty="0"/>
              <a:t>Quick removing dirt  ability.</a:t>
            </a:r>
          </a:p>
          <a:p>
            <a:r>
              <a:rPr lang="en-US" dirty="0"/>
              <a:t>Prevent dust collection.</a:t>
            </a:r>
          </a:p>
          <a:p>
            <a:r>
              <a:rPr lang="en-US" dirty="0"/>
              <a:t>Didn’t leave drops or finger print</a:t>
            </a:r>
          </a:p>
          <a:p>
            <a:r>
              <a:rPr lang="en-US" dirty="0"/>
              <a:t>None sticky</a:t>
            </a:r>
          </a:p>
          <a:p>
            <a:r>
              <a:rPr lang="en-US" dirty="0"/>
              <a:t>Foam free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pads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Microfiber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Multi-face  foldable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Different sizes and thickness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Three colors (blue, white and green)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Reusable and tear resist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Color stable during washing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Strong absorbing ability</a:t>
            </a:r>
          </a:p>
          <a:p>
            <a:pPr marL="514350" indent="-514350">
              <a:buFont typeface="+mj-lt"/>
              <a:buAutoNum type="arabicPeriod"/>
            </a:pPr>
            <a:endParaRPr lang="ar-IQ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913" y="1265238"/>
            <a:ext cx="243363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0413" y="4264025"/>
            <a:ext cx="12065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613" y="1219200"/>
            <a:ext cx="33877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5200" y="3708400"/>
            <a:ext cx="17208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7319963" y="3649663"/>
            <a:ext cx="19002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90888" y="3332163"/>
            <a:ext cx="21701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reusable gr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25925" y="1239838"/>
            <a:ext cx="206851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1F497D"/>
                </a:solidFill>
              </a:rPr>
              <a:t>Non-Sharps Waste Management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" y="6569075"/>
            <a:ext cx="2133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Slide </a:t>
            </a:r>
            <a:fld id="{43D2EC11-8A9D-4AE6-96AD-543AE6033C24}" type="slidenum">
              <a:rPr lang="en-US" b="1" smtClean="0">
                <a:solidFill>
                  <a:schemeClr val="bg1"/>
                </a:solidFill>
              </a:rPr>
              <a:pPr algn="l"/>
              <a:t>28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027805" cy="3586212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Bags &amp; Containers types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755576" y="522920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For non hazardous waste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4329"/>
            <a:ext cx="2232248" cy="243538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43515"/>
            <a:ext cx="1758182" cy="244399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234604" y="522920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For not sharp, hazardous waste</a:t>
            </a:r>
          </a:p>
        </p:txBody>
      </p:sp>
    </p:spTree>
    <p:extLst>
      <p:ext uri="{BB962C8B-B14F-4D97-AF65-F5344CB8AC3E}">
        <p14:creationId xmlns:p14="http://schemas.microsoft.com/office/powerpoint/2010/main" val="29711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Sanitizing </a:t>
            </a:r>
          </a:p>
          <a:p>
            <a:pPr marL="0" indent="0">
              <a:buNone/>
            </a:pPr>
            <a:r>
              <a:rPr lang="en-US" dirty="0"/>
              <a:t>Sanitizing means to reduce the number of microorganisms </a:t>
            </a:r>
            <a:r>
              <a:rPr lang="en-US" dirty="0">
                <a:solidFill>
                  <a:srgbClr val="FF0000"/>
                </a:solidFill>
              </a:rPr>
              <a:t>99.999%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30</a:t>
            </a:r>
            <a:r>
              <a:rPr lang="en-US" dirty="0"/>
              <a:t> seconds on a surface after it has been cleaned to the level that is </a:t>
            </a:r>
            <a:r>
              <a:rPr lang="en-US" dirty="0">
                <a:solidFill>
                  <a:srgbClr val="FF0000"/>
                </a:solidFill>
              </a:rPr>
              <a:t>deemed safe </a:t>
            </a:r>
            <a:r>
              <a:rPr lang="en-US" dirty="0"/>
              <a:t>by the public health standards. </a:t>
            </a:r>
          </a:p>
          <a:p>
            <a:pPr marL="0" indent="0">
              <a:buNone/>
            </a:pPr>
            <a:r>
              <a:rPr lang="en-US" dirty="0"/>
              <a:t>It is an extremely important practice in </a:t>
            </a:r>
            <a:r>
              <a:rPr lang="en-US" dirty="0">
                <a:solidFill>
                  <a:srgbClr val="FF0000"/>
                </a:solidFill>
              </a:rPr>
              <a:t>restaurants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schools, corporate offices, and hospitals </a:t>
            </a:r>
            <a:r>
              <a:rPr lang="en-US" dirty="0"/>
              <a:t>often several times a day such as for Cutting Boards, Worktables, Pots and Pans, Serving Utensils, Countertops, Cooking Equipment.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65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of good waste disposal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4400" dirty="0"/>
              <a:t>Good appearance.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4400" dirty="0"/>
              <a:t>Safe process.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4400" dirty="0"/>
              <a:t>Pest control.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4400" dirty="0"/>
              <a:t>Odor control.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4400" dirty="0"/>
              <a:t>Public health safety.</a:t>
            </a:r>
          </a:p>
          <a:p>
            <a:pPr marL="514350" indent="-514350" algn="l" rtl="0">
              <a:buFont typeface="+mj-lt"/>
              <a:buAutoNum type="arabicPeriod"/>
            </a:pPr>
            <a:endParaRPr lang="ar-IQ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/>
              <a:t>Slide </a:t>
            </a:r>
            <a:fld id="{43D2EC11-8A9D-4AE6-96AD-543AE6033C2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Disinfection</a:t>
            </a:r>
          </a:p>
          <a:p>
            <a:pPr marL="0" indent="0">
              <a:buNone/>
            </a:pPr>
            <a:r>
              <a:rPr lang="en-US" dirty="0"/>
              <a:t>*Killing of </a:t>
            </a:r>
            <a:r>
              <a:rPr lang="en-US" dirty="0">
                <a:solidFill>
                  <a:srgbClr val="FF0000"/>
                </a:solidFill>
              </a:rPr>
              <a:t>99.999% of infectious </a:t>
            </a:r>
            <a:r>
              <a:rPr lang="en-US" dirty="0"/>
              <a:t>bacteria, viruses, and fungi within a 5-10 minutes period. </a:t>
            </a:r>
          </a:p>
          <a:p>
            <a:pPr marL="0" indent="0">
              <a:buNone/>
            </a:pPr>
            <a:r>
              <a:rPr lang="en-US" dirty="0"/>
              <a:t>*It is recommended to disinfect </a:t>
            </a:r>
            <a:r>
              <a:rPr lang="en-US" dirty="0">
                <a:solidFill>
                  <a:srgbClr val="FF0000"/>
                </a:solidFill>
              </a:rPr>
              <a:t>frequently touched </a:t>
            </a:r>
            <a:r>
              <a:rPr lang="en-US" dirty="0"/>
              <a:t>surfaces by Bleach, Alcohol, Chlorine. </a:t>
            </a:r>
          </a:p>
          <a:p>
            <a:pPr marL="0" indent="0">
              <a:buNone/>
            </a:pPr>
            <a:r>
              <a:rPr lang="en-US" dirty="0"/>
              <a:t>*Light Switches, Door Handles, Elevator Buttons, Handrails, Bathroom Surfaces, Faucet Handles, Computer Keyboards and Mice Phones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6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/>
              <a:t>Aims of environmental cleaning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remove the pathogen growth </a:t>
            </a:r>
            <a:r>
              <a:rPr lang="en-US" dirty="0">
                <a:solidFill>
                  <a:srgbClr val="FF0000"/>
                </a:solidFill>
              </a:rPr>
              <a:t>sources</a:t>
            </a:r>
            <a:r>
              <a:rPr lang="en-US" dirty="0"/>
              <a:t> because they live on dirt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get rid of bad </a:t>
            </a:r>
            <a:r>
              <a:rPr lang="en-US" dirty="0">
                <a:solidFill>
                  <a:srgbClr val="FF0000"/>
                </a:solidFill>
              </a:rPr>
              <a:t>smell</a:t>
            </a:r>
            <a:r>
              <a:rPr lang="en-US" dirty="0"/>
              <a:t> from pathogen growth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remove environment </a:t>
            </a:r>
            <a:r>
              <a:rPr lang="en-US" dirty="0">
                <a:solidFill>
                  <a:srgbClr val="FF0000"/>
                </a:solidFill>
              </a:rPr>
              <a:t>pollutant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provide clean </a:t>
            </a:r>
            <a:r>
              <a:rPr lang="en-US" dirty="0">
                <a:solidFill>
                  <a:srgbClr val="FF0000"/>
                </a:solidFill>
              </a:rPr>
              <a:t>healthy environment </a:t>
            </a:r>
            <a:r>
              <a:rPr lang="en-US" dirty="0"/>
              <a:t>in health facilities without insects</a:t>
            </a:r>
            <a:endParaRPr lang="ar-IQ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ensure provision of </a:t>
            </a:r>
            <a:r>
              <a:rPr lang="en-US" dirty="0">
                <a:solidFill>
                  <a:srgbClr val="FF0000"/>
                </a:solidFill>
              </a:rPr>
              <a:t>healthy services</a:t>
            </a:r>
            <a:endParaRPr lang="ar-IQ" dirty="0">
              <a:solidFill>
                <a:srgbClr val="FF0000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Cleaning Procedures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/>
              <a:t>The cleaning process is performed through </a:t>
            </a:r>
            <a:r>
              <a:rPr lang="en-US" dirty="0">
                <a:solidFill>
                  <a:srgbClr val="FF0000"/>
                </a:solidFill>
              </a:rPr>
              <a:t>dry</a:t>
            </a:r>
            <a:r>
              <a:rPr lang="en-US" dirty="0"/>
              <a:t> vacuuming or </a:t>
            </a:r>
            <a:r>
              <a:rPr lang="en-US" dirty="0">
                <a:solidFill>
                  <a:srgbClr val="FF0000"/>
                </a:solidFill>
              </a:rPr>
              <a:t>wet</a:t>
            </a:r>
            <a:r>
              <a:rPr lang="en-US" dirty="0"/>
              <a:t> mopping with *water alone or *with water and liquid soap and or shampoo.</a:t>
            </a:r>
          </a:p>
          <a:p>
            <a:pPr algn="l"/>
            <a:r>
              <a:rPr lang="en-US" dirty="0"/>
              <a:t>It is essential for cleaning </a:t>
            </a:r>
            <a:r>
              <a:rPr lang="en-US" dirty="0">
                <a:solidFill>
                  <a:srgbClr val="FF0000"/>
                </a:solidFill>
              </a:rPr>
              <a:t>surfaces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walls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floor</a:t>
            </a:r>
            <a:r>
              <a:rPr lang="en-US" dirty="0"/>
              <a:t> of health facilities.</a:t>
            </a:r>
          </a:p>
          <a:p>
            <a:pPr algn="l"/>
            <a:r>
              <a:rPr lang="en-US" dirty="0"/>
              <a:t>and it should be performed in </a:t>
            </a:r>
            <a:r>
              <a:rPr lang="en-US" dirty="0">
                <a:solidFill>
                  <a:srgbClr val="FF0000"/>
                </a:solidFill>
              </a:rPr>
              <a:t>scheduled</a:t>
            </a:r>
            <a:r>
              <a:rPr lang="en-US" dirty="0"/>
              <a:t> running.</a:t>
            </a:r>
          </a:p>
        </p:txBody>
      </p:sp>
    </p:spTree>
    <p:extLst>
      <p:ext uri="{BB962C8B-B14F-4D97-AF65-F5344CB8AC3E}">
        <p14:creationId xmlns:p14="http://schemas.microsoft.com/office/powerpoint/2010/main" val="204251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Components of cleaning program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Cleaning services </a:t>
            </a:r>
            <a:r>
              <a:rPr lang="en-US" dirty="0">
                <a:solidFill>
                  <a:srgbClr val="FF0000"/>
                </a:solidFill>
              </a:rPr>
              <a:t>unit</a:t>
            </a:r>
            <a:r>
              <a:rPr lang="en-US" dirty="0"/>
              <a:t> and cleaning officer</a:t>
            </a:r>
          </a:p>
          <a:p>
            <a:pPr algn="l"/>
            <a:r>
              <a:rPr lang="en-US" dirty="0"/>
              <a:t>Written </a:t>
            </a:r>
            <a:r>
              <a:rPr lang="en-US" dirty="0">
                <a:solidFill>
                  <a:srgbClr val="FF0000"/>
                </a:solidFill>
              </a:rPr>
              <a:t>protocol</a:t>
            </a:r>
            <a:r>
              <a:rPr lang="en-US" dirty="0"/>
              <a:t> with annual </a:t>
            </a:r>
            <a:r>
              <a:rPr lang="en-US" dirty="0">
                <a:solidFill>
                  <a:srgbClr val="FF0000"/>
                </a:solidFill>
              </a:rPr>
              <a:t>budget</a:t>
            </a:r>
          </a:p>
          <a:p>
            <a:pPr algn="l"/>
            <a:r>
              <a:rPr lang="en-US" dirty="0"/>
              <a:t>Written </a:t>
            </a:r>
            <a:r>
              <a:rPr lang="en-US" dirty="0">
                <a:solidFill>
                  <a:srgbClr val="FF0000"/>
                </a:solidFill>
              </a:rPr>
              <a:t>cleaning schedule</a:t>
            </a:r>
          </a:p>
          <a:p>
            <a:pPr algn="l"/>
            <a:r>
              <a:rPr lang="en-US" dirty="0"/>
              <a:t>Cleaning </a:t>
            </a:r>
            <a:r>
              <a:rPr lang="en-US" dirty="0">
                <a:solidFill>
                  <a:srgbClr val="FF0000"/>
                </a:solidFill>
              </a:rPr>
              <a:t>Supervisors.</a:t>
            </a:r>
          </a:p>
          <a:p>
            <a:pPr algn="l"/>
            <a:r>
              <a:rPr lang="en-US" dirty="0"/>
              <a:t>Cleaning </a:t>
            </a:r>
            <a:r>
              <a:rPr lang="en-US" dirty="0">
                <a:solidFill>
                  <a:srgbClr val="FF0000"/>
                </a:solidFill>
              </a:rPr>
              <a:t>audits</a:t>
            </a:r>
          </a:p>
          <a:p>
            <a:pPr algn="l"/>
            <a:r>
              <a:rPr lang="en-US" dirty="0"/>
              <a:t>Well dedicated trained cleaning </a:t>
            </a:r>
            <a:r>
              <a:rPr lang="en-US" dirty="0">
                <a:solidFill>
                  <a:srgbClr val="FF0000"/>
                </a:solidFill>
              </a:rPr>
              <a:t>personnel</a:t>
            </a:r>
            <a:endParaRPr lang="ar-IQ" dirty="0">
              <a:solidFill>
                <a:srgbClr val="FF0000"/>
              </a:solidFill>
            </a:endParaRPr>
          </a:p>
          <a:p>
            <a:pPr algn="l"/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cleaning process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Availability of (</a:t>
            </a:r>
            <a:r>
              <a:rPr lang="en-US" dirty="0">
                <a:solidFill>
                  <a:srgbClr val="FF0000"/>
                </a:solidFill>
              </a:rPr>
              <a:t>PPEs</a:t>
            </a:r>
            <a:r>
              <a:rPr lang="en-US" dirty="0"/>
              <a:t>) such as special shoes, gloves masks and uniforms</a:t>
            </a:r>
            <a:endParaRPr lang="ar-IQ" dirty="0"/>
          </a:p>
          <a:p>
            <a:pPr algn="l"/>
            <a:r>
              <a:rPr lang="en-US" dirty="0"/>
              <a:t>Cleaning </a:t>
            </a:r>
            <a:r>
              <a:rPr lang="en-US" dirty="0">
                <a:solidFill>
                  <a:srgbClr val="FF0000"/>
                </a:solidFill>
              </a:rPr>
              <a:t>supplies</a:t>
            </a:r>
            <a:r>
              <a:rPr lang="en-US" dirty="0"/>
              <a:t> such as brooms, brushes, mops, cloth pads</a:t>
            </a:r>
          </a:p>
          <a:p>
            <a:pPr algn="l"/>
            <a:r>
              <a:rPr lang="en-US" dirty="0"/>
              <a:t>Collecting </a:t>
            </a:r>
            <a:r>
              <a:rPr lang="en-US" dirty="0">
                <a:solidFill>
                  <a:srgbClr val="FF0000"/>
                </a:solidFill>
              </a:rPr>
              <a:t>waste</a:t>
            </a:r>
            <a:r>
              <a:rPr lang="en-US" dirty="0"/>
              <a:t> containers such as bins.</a:t>
            </a:r>
            <a:endParaRPr lang="ar-IQ" dirty="0"/>
          </a:p>
          <a:p>
            <a:pPr algn="l"/>
            <a:r>
              <a:rPr lang="en-US" dirty="0"/>
              <a:t>Cleaning </a:t>
            </a:r>
            <a:r>
              <a:rPr lang="en-US" dirty="0">
                <a:solidFill>
                  <a:srgbClr val="FF0000"/>
                </a:solidFill>
              </a:rPr>
              <a:t>solutions</a:t>
            </a:r>
            <a:r>
              <a:rPr lang="en-US" dirty="0"/>
              <a:t> (liquid soap and shampoo).</a:t>
            </a:r>
          </a:p>
          <a:p>
            <a:pPr algn="l"/>
            <a:r>
              <a:rPr lang="en-US" dirty="0"/>
              <a:t>Colored waste collections </a:t>
            </a:r>
            <a:r>
              <a:rPr lang="en-US" dirty="0">
                <a:solidFill>
                  <a:srgbClr val="FF0000"/>
                </a:solidFill>
              </a:rPr>
              <a:t>bags</a:t>
            </a:r>
            <a:r>
              <a:rPr lang="en-US" dirty="0"/>
              <a:t> .</a:t>
            </a:r>
            <a:endParaRPr lang="ar-IQ" dirty="0"/>
          </a:p>
          <a:p>
            <a:pPr algn="l"/>
            <a:r>
              <a:rPr lang="en-US" dirty="0"/>
              <a:t>Monthly </a:t>
            </a:r>
            <a:r>
              <a:rPr lang="en-US" dirty="0">
                <a:solidFill>
                  <a:srgbClr val="FF0000"/>
                </a:solidFill>
              </a:rPr>
              <a:t>reporting</a:t>
            </a:r>
            <a:endParaRPr lang="ar-IQ" dirty="0">
              <a:solidFill>
                <a:srgbClr val="FF0000"/>
              </a:solidFill>
            </a:endParaRPr>
          </a:p>
          <a:p>
            <a:pPr algn="l"/>
            <a:endParaRPr lang="ar-IQ" dirty="0"/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6372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basics of cleaning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more important </a:t>
            </a:r>
            <a:r>
              <a:rPr lang="en-US" dirty="0"/>
              <a:t>than sterilization process because it simplify the sterilization process</a:t>
            </a:r>
          </a:p>
          <a:p>
            <a:r>
              <a:rPr lang="en-US" dirty="0"/>
              <a:t>Floors and </a:t>
            </a:r>
            <a:r>
              <a:rPr lang="en-US" dirty="0">
                <a:solidFill>
                  <a:srgbClr val="FF0000"/>
                </a:solidFill>
              </a:rPr>
              <a:t>surfaces</a:t>
            </a:r>
            <a:r>
              <a:rPr lang="en-US" dirty="0"/>
              <a:t> should be cleaned </a:t>
            </a:r>
            <a:r>
              <a:rPr lang="en-US" dirty="0">
                <a:solidFill>
                  <a:srgbClr val="FF0000"/>
                </a:solidFill>
              </a:rPr>
              <a:t>daily</a:t>
            </a:r>
            <a:r>
              <a:rPr lang="en-US" dirty="0"/>
              <a:t> before and after </a:t>
            </a:r>
            <a:r>
              <a:rPr lang="en-US" dirty="0">
                <a:solidFill>
                  <a:srgbClr val="FF0000"/>
                </a:solidFill>
              </a:rPr>
              <a:t>work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on need </a:t>
            </a:r>
            <a:r>
              <a:rPr lang="en-US" dirty="0"/>
              <a:t>to avoid </a:t>
            </a:r>
            <a:r>
              <a:rPr lang="en-US" dirty="0">
                <a:solidFill>
                  <a:srgbClr val="FF0000"/>
                </a:solidFill>
              </a:rPr>
              <a:t>sticking</a:t>
            </a:r>
            <a:r>
              <a:rPr lang="en-US" dirty="0"/>
              <a:t> of dirt spots.</a:t>
            </a:r>
          </a:p>
          <a:p>
            <a:r>
              <a:rPr lang="en-US" dirty="0"/>
              <a:t>Cleaning of </a:t>
            </a:r>
            <a:r>
              <a:rPr lang="en-US" dirty="0">
                <a:solidFill>
                  <a:srgbClr val="FF0000"/>
                </a:solidFill>
              </a:rPr>
              <a:t>walls</a:t>
            </a:r>
            <a:r>
              <a:rPr lang="en-US" dirty="0"/>
              <a:t> and roofs should be performed </a:t>
            </a:r>
            <a:r>
              <a:rPr lang="en-US" dirty="0">
                <a:solidFill>
                  <a:srgbClr val="FF0000"/>
                </a:solidFill>
              </a:rPr>
              <a:t>according</a:t>
            </a:r>
            <a:r>
              <a:rPr lang="en-US" dirty="0"/>
              <a:t> to soiling degree or it should be performed </a:t>
            </a:r>
            <a:r>
              <a:rPr lang="en-US" dirty="0">
                <a:solidFill>
                  <a:srgbClr val="FF0000"/>
                </a:solidFill>
              </a:rPr>
              <a:t>weekly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1512</Words>
  <Application>Microsoft Office PowerPoint</Application>
  <PresentationFormat>On-screen Show (4:3)</PresentationFormat>
  <Paragraphs>163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Office Theme</vt:lpstr>
      <vt:lpstr>Packager Shell Object</vt:lpstr>
      <vt:lpstr>Environmental Cleaning, sanitization and Disinfection in health facilities</vt:lpstr>
      <vt:lpstr>Definitions</vt:lpstr>
      <vt:lpstr>Definitions </vt:lpstr>
      <vt:lpstr>Definition </vt:lpstr>
      <vt:lpstr>Aims of environmental cleaning</vt:lpstr>
      <vt:lpstr>Cleaning Procedures</vt:lpstr>
      <vt:lpstr>Components of cleaning program</vt:lpstr>
      <vt:lpstr>Components of cleaning process</vt:lpstr>
      <vt:lpstr>General basics of cleaning</vt:lpstr>
      <vt:lpstr>General basics of cleaning</vt:lpstr>
      <vt:lpstr>General basics of cleaning</vt:lpstr>
      <vt:lpstr>General basics of cleaning</vt:lpstr>
      <vt:lpstr>The best practices tips for cleaning of surfaces</vt:lpstr>
      <vt:lpstr>The general surface cleaning process: </vt:lpstr>
      <vt:lpstr>General mopping process: </vt:lpstr>
      <vt:lpstr>General terminal cleaning process:</vt:lpstr>
      <vt:lpstr>General mopping process</vt:lpstr>
      <vt:lpstr>Cleaning solutions</vt:lpstr>
      <vt:lpstr>Common high-touch surfaces which require frequent cleaning</vt:lpstr>
      <vt:lpstr>Three types of cleaning program are required </vt:lpstr>
      <vt:lpstr>Patient area toilets</vt:lpstr>
      <vt:lpstr>Specialized patient areas</vt:lpstr>
      <vt:lpstr>PowerPoint Presentation</vt:lpstr>
      <vt:lpstr>PowerPoint Presentation</vt:lpstr>
      <vt:lpstr>Double bin cleaning trolley</vt:lpstr>
      <vt:lpstr>Glass cleaners</vt:lpstr>
      <vt:lpstr>Cleaning pads</vt:lpstr>
      <vt:lpstr>Non-Sharps Waste Management</vt:lpstr>
      <vt:lpstr>Bags &amp; Containers types</vt:lpstr>
      <vt:lpstr>Construction of good waste disposal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Dr.Bairam</dc:creator>
  <cp:lastModifiedBy>NIPEAL</cp:lastModifiedBy>
  <cp:revision>91</cp:revision>
  <dcterms:created xsi:type="dcterms:W3CDTF">2006-08-16T00:00:00Z</dcterms:created>
  <dcterms:modified xsi:type="dcterms:W3CDTF">2026-03-28T08:03:12Z</dcterms:modified>
</cp:coreProperties>
</file>