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269" r:id="rId4"/>
    <p:sldId id="270" r:id="rId5"/>
    <p:sldId id="308" r:id="rId6"/>
    <p:sldId id="267" r:id="rId7"/>
    <p:sldId id="258" r:id="rId8"/>
    <p:sldId id="309" r:id="rId9"/>
    <p:sldId id="310" r:id="rId10"/>
    <p:sldId id="290" r:id="rId11"/>
    <p:sldId id="281" r:id="rId12"/>
    <p:sldId id="301" r:id="rId13"/>
    <p:sldId id="283" r:id="rId14"/>
    <p:sldId id="305" r:id="rId15"/>
    <p:sldId id="284" r:id="rId16"/>
    <p:sldId id="304" r:id="rId17"/>
    <p:sldId id="285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D9-21EE-480C-9A45-002A39514A3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C01-1DFA-48BD-9CB3-E840708CC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6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D9-21EE-480C-9A45-002A39514A3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C01-1DFA-48BD-9CB3-E840708CC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7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D9-21EE-480C-9A45-002A39514A3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C01-1DFA-48BD-9CB3-E840708CC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8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D9-21EE-480C-9A45-002A39514A3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C01-1DFA-48BD-9CB3-E840708CC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1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D9-21EE-480C-9A45-002A39514A3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C01-1DFA-48BD-9CB3-E840708CC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4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D9-21EE-480C-9A45-002A39514A3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C01-1DFA-48BD-9CB3-E840708CC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0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D9-21EE-480C-9A45-002A39514A3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C01-1DFA-48BD-9CB3-E840708CC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6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D9-21EE-480C-9A45-002A39514A3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C01-1DFA-48BD-9CB3-E840708CC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D9-21EE-480C-9A45-002A39514A3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C01-1DFA-48BD-9CB3-E840708CC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D9-21EE-480C-9A45-002A39514A3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C01-1DFA-48BD-9CB3-E840708CC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4CD9-21EE-480C-9A45-002A39514A3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C01-1DFA-48BD-9CB3-E840708CC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0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F4CD9-21EE-480C-9A45-002A39514A3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2DC01-1DFA-48BD-9CB3-E840708CC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6734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Biosafety and Biosecurity </a:t>
            </a:r>
            <a:r>
              <a:rPr lang="ar-IQ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5400" b="1" dirty="0"/>
              <a:t>Hazardous Spillage Management</a:t>
            </a:r>
            <a:br>
              <a:rPr lang="en-US" sz="5400" b="1" dirty="0"/>
            </a:br>
            <a:br>
              <a:rPr lang="en-US" dirty="0"/>
            </a:b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 lecture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Ms. </a:t>
            </a:r>
            <a:r>
              <a:rPr lang="en-US" dirty="0" err="1"/>
              <a:t>Banaz</a:t>
            </a:r>
            <a:r>
              <a:rPr lang="en-US" dirty="0"/>
              <a:t> A. Salih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A picture containing text, sign, sky, outdoor&#10;&#10;Description automatically generated">
            <a:extLst>
              <a:ext uri="{FF2B5EF4-FFF2-40B4-BE49-F238E27FC236}">
                <a16:creationId xmlns:a16="http://schemas.microsoft.com/office/drawing/2014/main" id="{14857C08-5D30-42E0-921C-970EF15F4D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721" y="0"/>
            <a:ext cx="1867079" cy="2159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03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25" y="177501"/>
            <a:ext cx="9487418" cy="650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9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Chemical Spill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Neutralizing Acid Spills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Acid spills can be </a:t>
            </a:r>
            <a:r>
              <a:rPr lang="en-US" sz="3200" dirty="0">
                <a:solidFill>
                  <a:srgbClr val="FF0000"/>
                </a:solidFill>
              </a:rPr>
              <a:t>neutralized</a:t>
            </a:r>
            <a:r>
              <a:rPr lang="en-US" sz="3200" dirty="0"/>
              <a:t> with sodium bicarbonate, sodium carbonate, or calcium carbonate.</a:t>
            </a:r>
          </a:p>
          <a:p>
            <a:r>
              <a:rPr lang="en-US" sz="3200" dirty="0"/>
              <a:t>Sprinkle </a:t>
            </a:r>
            <a:r>
              <a:rPr lang="en-US" sz="3200" dirty="0">
                <a:solidFill>
                  <a:srgbClr val="FF0000"/>
                </a:solidFill>
              </a:rPr>
              <a:t>powder</a:t>
            </a:r>
            <a:r>
              <a:rPr lang="en-US" sz="3200" dirty="0"/>
              <a:t> over the spill slowly, starting from the outside to limit the extent of spreading and liquid migration. </a:t>
            </a:r>
          </a:p>
          <a:p>
            <a:r>
              <a:rPr lang="en-US" sz="3200" dirty="0"/>
              <a:t>Avoid breathing in the fine powder and the gas evolved (carbon dioxide), the neutralization should occur 1-5 minutes after application.</a:t>
            </a:r>
          </a:p>
        </p:txBody>
      </p:sp>
    </p:spTree>
    <p:extLst>
      <p:ext uri="{BB962C8B-B14F-4D97-AF65-F5344CB8AC3E}">
        <p14:creationId xmlns:p14="http://schemas.microsoft.com/office/powerpoint/2010/main" val="98696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Chemical Spill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55" y="1592132"/>
            <a:ext cx="10783645" cy="4584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Neutralizing Alkali Spills 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Alkali spills can be neutralised with sodium </a:t>
            </a:r>
            <a:r>
              <a:rPr lang="en-US" sz="3200" dirty="0" err="1">
                <a:solidFill>
                  <a:srgbClr val="FF0000"/>
                </a:solidFill>
              </a:rPr>
              <a:t>bisulphite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0000"/>
                </a:solidFill>
              </a:rPr>
              <a:t>boric</a:t>
            </a:r>
            <a:r>
              <a:rPr lang="en-US" sz="3200" dirty="0"/>
              <a:t> acid or </a:t>
            </a:r>
            <a:r>
              <a:rPr lang="en-US" sz="3200" dirty="0">
                <a:solidFill>
                  <a:srgbClr val="FF0000"/>
                </a:solidFill>
              </a:rPr>
              <a:t>oxalic</a:t>
            </a:r>
            <a:r>
              <a:rPr lang="en-US" sz="3200" dirty="0"/>
              <a:t> acid. Many alkalis can causes burns to skin and eyes.</a:t>
            </a:r>
          </a:p>
          <a:p>
            <a:r>
              <a:rPr lang="en-US" sz="3200" dirty="0"/>
              <a:t>Ensure that there is adequate </a:t>
            </a:r>
            <a:r>
              <a:rPr lang="en-US" sz="3200" dirty="0">
                <a:solidFill>
                  <a:srgbClr val="FF0000"/>
                </a:solidFill>
              </a:rPr>
              <a:t>ventilation</a:t>
            </a:r>
          </a:p>
          <a:p>
            <a:r>
              <a:rPr lang="en-US" sz="3200" dirty="0"/>
              <a:t>Eliminate all sources of </a:t>
            </a:r>
            <a:r>
              <a:rPr lang="en-US" sz="3200" dirty="0">
                <a:solidFill>
                  <a:srgbClr val="FF0000"/>
                </a:solidFill>
              </a:rPr>
              <a:t>ignition</a:t>
            </a:r>
            <a:r>
              <a:rPr lang="en-US" sz="3200" dirty="0"/>
              <a:t> as neutralization of alkali can produce heat. 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Wait until mixtures have cooled before sweeping up spill.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Avoid handling spilled material until </a:t>
            </a:r>
            <a:r>
              <a:rPr lang="en-US" sz="3200" dirty="0">
                <a:solidFill>
                  <a:srgbClr val="FF0000"/>
                </a:solidFill>
              </a:rPr>
              <a:t>absorption</a:t>
            </a:r>
            <a:r>
              <a:rPr lang="en-US" sz="3200" dirty="0"/>
              <a:t> is complete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9834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Solid Spills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Sweep solid </a:t>
            </a:r>
            <a:r>
              <a:rPr lang="en-US" sz="3200" dirty="0"/>
              <a:t>material into a plastic dust pan and place in a sealed container. Care should be taken so as to minimize dust or the contaminated powder becoming airborne</a:t>
            </a:r>
          </a:p>
          <a:p>
            <a:r>
              <a:rPr lang="en-US" sz="3200" dirty="0"/>
              <a:t>Use of a </a:t>
            </a:r>
            <a:r>
              <a:rPr lang="en-US" sz="3200" dirty="0">
                <a:solidFill>
                  <a:srgbClr val="FF0000"/>
                </a:solidFill>
              </a:rPr>
              <a:t>dust mask </a:t>
            </a:r>
            <a:r>
              <a:rPr lang="en-US" sz="3200" dirty="0"/>
              <a:t>is advisable</a:t>
            </a:r>
          </a:p>
          <a:p>
            <a:r>
              <a:rPr lang="en-US" sz="3200" dirty="0"/>
              <a:t>Wipe the area down with a </a:t>
            </a:r>
            <a:r>
              <a:rPr lang="en-US" sz="3200" dirty="0">
                <a:solidFill>
                  <a:srgbClr val="FF0000"/>
                </a:solidFill>
              </a:rPr>
              <a:t>wet paper towel </a:t>
            </a:r>
            <a:r>
              <a:rPr lang="en-US" sz="3200" dirty="0"/>
              <a:t>and dispose off the used paper towel in a strong </a:t>
            </a:r>
            <a:r>
              <a:rPr lang="en-US" sz="3200" dirty="0">
                <a:solidFill>
                  <a:srgbClr val="FF0000"/>
                </a:solidFill>
              </a:rPr>
              <a:t>polyethylene</a:t>
            </a:r>
            <a:r>
              <a:rPr lang="en-US" sz="3200" dirty="0"/>
              <a:t> bag. </a:t>
            </a:r>
          </a:p>
          <a:p>
            <a:r>
              <a:rPr lang="en-US" sz="3200" dirty="0"/>
              <a:t>Seal the bag for disposal</a:t>
            </a:r>
          </a:p>
          <a:p>
            <a:endParaRPr lang="en-US" sz="3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788" y="4871658"/>
            <a:ext cx="3693805" cy="17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1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Clean-up Instructions – Mercury Spill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1679"/>
            <a:ext cx="10515600" cy="416528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Evacuate</a:t>
            </a:r>
            <a:r>
              <a:rPr lang="en-US" sz="3200" b="1" dirty="0"/>
              <a:t> area : </a:t>
            </a:r>
            <a:r>
              <a:rPr lang="en-US" sz="3200" dirty="0"/>
              <a:t>As far as possible, keep people who are not involved in the clean-up away from spill area to limit exposures .</a:t>
            </a:r>
          </a:p>
          <a:p>
            <a:r>
              <a:rPr lang="en-US" sz="3200" b="1" dirty="0"/>
              <a:t>Put on face </a:t>
            </a:r>
            <a:r>
              <a:rPr lang="en-US" sz="3200" b="1" dirty="0">
                <a:solidFill>
                  <a:srgbClr val="FF0000"/>
                </a:solidFill>
              </a:rPr>
              <a:t>mask</a:t>
            </a:r>
            <a:r>
              <a:rPr lang="en-US" sz="3200" b="1" dirty="0"/>
              <a:t> : </a:t>
            </a:r>
            <a:r>
              <a:rPr lang="en-US" sz="3200" dirty="0"/>
              <a:t>In order to prevent breathing of mercury vapor, wear a protective face mask</a:t>
            </a:r>
          </a:p>
          <a:p>
            <a:r>
              <a:rPr lang="en-US" sz="3200" b="1" dirty="0"/>
              <a:t>Remove </a:t>
            </a:r>
            <a:r>
              <a:rPr lang="en-US" sz="3200" b="1" dirty="0">
                <a:solidFill>
                  <a:srgbClr val="FF0000"/>
                </a:solidFill>
              </a:rPr>
              <a:t>Jewelry </a:t>
            </a:r>
            <a:r>
              <a:rPr lang="en-US" sz="3200" b="1" dirty="0"/>
              <a:t>: </a:t>
            </a:r>
            <a:r>
              <a:rPr lang="en-US" sz="3200" dirty="0"/>
              <a:t>Remove all jewelry from hands and wrists so that the mercury cannot combine (amalgamate) with the precious metals.</a:t>
            </a:r>
          </a:p>
        </p:txBody>
      </p:sp>
    </p:spTree>
    <p:extLst>
      <p:ext uri="{BB962C8B-B14F-4D97-AF65-F5344CB8AC3E}">
        <p14:creationId xmlns:p14="http://schemas.microsoft.com/office/powerpoint/2010/main" val="249156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Clean-up Instructions – Mercury Spill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9863"/>
            <a:ext cx="10515600" cy="39070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Wear gloves : </a:t>
            </a:r>
            <a:r>
              <a:rPr lang="en-US" sz="3200" dirty="0"/>
              <a:t>Put on </a:t>
            </a:r>
            <a:r>
              <a:rPr lang="en-US" sz="3200" dirty="0">
                <a:solidFill>
                  <a:srgbClr val="FF0000"/>
                </a:solidFill>
              </a:rPr>
              <a:t>rubber or latex </a:t>
            </a:r>
            <a:r>
              <a:rPr lang="en-US" sz="3200" dirty="0"/>
              <a:t>gloves.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If there are any </a:t>
            </a:r>
            <a:r>
              <a:rPr lang="en-US" sz="3200" dirty="0">
                <a:solidFill>
                  <a:srgbClr val="FF0000"/>
                </a:solidFill>
              </a:rPr>
              <a:t>broken pieces </a:t>
            </a:r>
            <a:r>
              <a:rPr lang="en-US" sz="3200" dirty="0"/>
              <a:t>of glass, pick them up on a </a:t>
            </a:r>
            <a:r>
              <a:rPr lang="en-US" sz="3200" dirty="0">
                <a:solidFill>
                  <a:srgbClr val="FF0000"/>
                </a:solidFill>
              </a:rPr>
              <a:t>paper towel</a:t>
            </a:r>
            <a:r>
              <a:rPr lang="en-US" sz="3200" dirty="0"/>
              <a:t>, in a puncture proof </a:t>
            </a:r>
            <a:r>
              <a:rPr lang="en-US" sz="3200" dirty="0">
                <a:solidFill>
                  <a:srgbClr val="FF0000"/>
                </a:solidFill>
              </a:rPr>
              <a:t>plastic bag </a:t>
            </a:r>
            <a:r>
              <a:rPr lang="en-US" sz="3200" dirty="0"/>
              <a:t>or container .</a:t>
            </a:r>
          </a:p>
          <a:p>
            <a:pPr>
              <a:lnSpc>
                <a:spcPct val="120000"/>
              </a:lnSpc>
            </a:pPr>
            <a:r>
              <a:rPr lang="en-US" sz="3200" b="1" dirty="0"/>
              <a:t>Locate mercury beads : </a:t>
            </a:r>
            <a:r>
              <a:rPr lang="en-US" sz="3200" dirty="0">
                <a:solidFill>
                  <a:srgbClr val="FF0000"/>
                </a:solidFill>
              </a:rPr>
              <a:t>Locate</a:t>
            </a:r>
            <a:r>
              <a:rPr lang="en-US" sz="3200" dirty="0"/>
              <a:t> all mercury beads and look for mercury in any surface cracks of the floor. Use a flashlight to see </a:t>
            </a:r>
            <a:r>
              <a:rPr lang="en-US" sz="3200" dirty="0">
                <a:solidFill>
                  <a:srgbClr val="FF0000"/>
                </a:solidFill>
              </a:rPr>
              <a:t>glistening beads </a:t>
            </a: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</a:rPr>
              <a:t>Cardboard sheets </a:t>
            </a:r>
            <a:r>
              <a:rPr lang="en-US" sz="3200" dirty="0"/>
              <a:t>should be ‘used to push the spilled beads of mercury.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Use </a:t>
            </a:r>
            <a:r>
              <a:rPr lang="en-US" sz="3200" dirty="0">
                <a:solidFill>
                  <a:srgbClr val="FF0000"/>
                </a:solidFill>
              </a:rPr>
              <a:t>syringe</a:t>
            </a:r>
            <a:r>
              <a:rPr lang="en-US" sz="3200" dirty="0"/>
              <a:t> without a needle/eyedropper and sticky tap to suck beads an airtight lid half filled with water. .</a:t>
            </a:r>
          </a:p>
        </p:txBody>
      </p:sp>
    </p:spTree>
    <p:extLst>
      <p:ext uri="{BB962C8B-B14F-4D97-AF65-F5344CB8AC3E}">
        <p14:creationId xmlns:p14="http://schemas.microsoft.com/office/powerpoint/2010/main" val="3778669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/>
              <a:t>Clean-up Instructions – Mercury Spill Management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powdered </a:t>
            </a:r>
            <a:r>
              <a:rPr lang="en-US" sz="3200" dirty="0">
                <a:solidFill>
                  <a:srgbClr val="FF0000"/>
                </a:solidFill>
              </a:rPr>
              <a:t>sulphur or zinc </a:t>
            </a:r>
            <a:r>
              <a:rPr lang="en-US" sz="3200" dirty="0"/>
              <a:t>stains make mercury a darker color which makes smaller beads easier to see and easily removed .</a:t>
            </a:r>
          </a:p>
          <a:p>
            <a:r>
              <a:rPr lang="en-US" sz="3200" b="1" dirty="0"/>
              <a:t>Collection in leak-proof bag or container,  </a:t>
            </a:r>
            <a:r>
              <a:rPr lang="en-US" sz="3200" b="1" dirty="0">
                <a:solidFill>
                  <a:srgbClr val="FF0000"/>
                </a:solidFill>
              </a:rPr>
              <a:t>Labelled</a:t>
            </a:r>
            <a:r>
              <a:rPr lang="en-US" sz="3200" b="1" dirty="0"/>
              <a:t> </a:t>
            </a:r>
            <a:r>
              <a:rPr lang="en-US" sz="3200" dirty="0"/>
              <a:t>Hazardous Waste, Handle with Care”, date of storage/generation.</a:t>
            </a:r>
          </a:p>
          <a:p>
            <a:r>
              <a:rPr lang="en-US" sz="3200" b="1" dirty="0"/>
              <a:t>Store </a:t>
            </a:r>
            <a:r>
              <a:rPr lang="en-US" sz="3200" dirty="0"/>
              <a:t>should be </a:t>
            </a:r>
            <a:r>
              <a:rPr lang="en-US" sz="3200" dirty="0">
                <a:solidFill>
                  <a:srgbClr val="FF0000"/>
                </a:solidFill>
              </a:rPr>
              <a:t>away</a:t>
            </a:r>
            <a:r>
              <a:rPr lang="en-US" sz="3200" dirty="0"/>
              <a:t> from </a:t>
            </a:r>
            <a:r>
              <a:rPr lang="en-US" sz="3200" dirty="0">
                <a:solidFill>
                  <a:srgbClr val="FF0000"/>
                </a:solidFill>
              </a:rPr>
              <a:t>heat generating </a:t>
            </a:r>
            <a:r>
              <a:rPr lang="en-US" sz="3200" dirty="0"/>
              <a:t>equipment, with Mercury Spill Kit provision, proper ventilation.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8246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Cleaning of the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Moisten</a:t>
            </a:r>
            <a:r>
              <a:rPr lang="en-US" sz="3200" dirty="0"/>
              <a:t> the zinc powder with water after it is sprinkled and use a paper towel to rub it into cracks in the flooring. </a:t>
            </a:r>
          </a:p>
          <a:p>
            <a:r>
              <a:rPr lang="en-US" sz="3200" dirty="0"/>
              <a:t>All the mercury spill surfaces should be decontaminated with </a:t>
            </a:r>
            <a:r>
              <a:rPr lang="en-US" sz="3200" dirty="0">
                <a:solidFill>
                  <a:srgbClr val="FF0000"/>
                </a:solidFill>
              </a:rPr>
              <a:t>10% sodium thiosulfate </a:t>
            </a:r>
            <a:r>
              <a:rPr lang="en-US" sz="3200" dirty="0"/>
              <a:t>solution.</a:t>
            </a:r>
          </a:p>
          <a:p>
            <a:r>
              <a:rPr lang="en-US" sz="3200" dirty="0"/>
              <a:t>Keep a </a:t>
            </a:r>
            <a:r>
              <a:rPr lang="en-US" sz="3200" dirty="0">
                <a:solidFill>
                  <a:srgbClr val="FF0000"/>
                </a:solidFill>
              </a:rPr>
              <a:t>window open </a:t>
            </a:r>
            <a:r>
              <a:rPr lang="en-US" sz="3200" dirty="0"/>
              <a:t>to ventilate after the clean-up. </a:t>
            </a:r>
          </a:p>
          <a:p>
            <a:r>
              <a:rPr lang="en-US" sz="3200" dirty="0"/>
              <a:t>After ensuring all the mercury has been removed, resume </a:t>
            </a:r>
            <a:r>
              <a:rPr lang="en-US" sz="3200" dirty="0">
                <a:solidFill>
                  <a:srgbClr val="FF0000"/>
                </a:solidFill>
              </a:rPr>
              <a:t>normal vacuuming </a:t>
            </a:r>
            <a:r>
              <a:rPr lang="en-US" sz="3200" dirty="0"/>
              <a:t>and utilize the cleaned area for routine operation.</a:t>
            </a:r>
          </a:p>
        </p:txBody>
      </p:sp>
    </p:spTree>
    <p:extLst>
      <p:ext uri="{BB962C8B-B14F-4D97-AF65-F5344CB8AC3E}">
        <p14:creationId xmlns:p14="http://schemas.microsoft.com/office/powerpoint/2010/main" val="2515674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822" y="196328"/>
            <a:ext cx="10585524" cy="64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0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Hazardous spillages in hospitals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Introduction</a:t>
            </a:r>
            <a:r>
              <a:rPr lang="en-US" sz="3200" dirty="0"/>
              <a:t>:</a:t>
            </a:r>
          </a:p>
          <a:p>
            <a:r>
              <a:rPr lang="en-US" sz="3200" dirty="0"/>
              <a:t>The hazardous spills </a:t>
            </a:r>
            <a:r>
              <a:rPr lang="en-US" sz="3200" dirty="0">
                <a:effectLst/>
              </a:rPr>
              <a:t>In a hospital could be (</a:t>
            </a:r>
            <a:r>
              <a:rPr lang="en-US" sz="3200" b="1" dirty="0">
                <a:solidFill>
                  <a:srgbClr val="FF0000"/>
                </a:solidFill>
              </a:rPr>
              <a:t>biological</a:t>
            </a:r>
            <a:r>
              <a:rPr lang="en-US" sz="3200" dirty="0"/>
              <a:t> solution) such as</a:t>
            </a:r>
            <a:r>
              <a:rPr lang="en-US" sz="3200" dirty="0">
                <a:effectLst/>
              </a:rPr>
              <a:t> </a:t>
            </a:r>
            <a:r>
              <a:rPr lang="en-US" sz="3200" dirty="0">
                <a:solidFill>
                  <a:srgbClr val="FF0000"/>
                </a:solidFill>
                <a:effectLst/>
              </a:rPr>
              <a:t>Body fluids </a:t>
            </a:r>
            <a:r>
              <a:rPr lang="en-US" sz="3200" dirty="0">
                <a:effectLst/>
              </a:rPr>
              <a:t>(blood and body secretions and excretions) or 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chemical</a:t>
            </a:r>
            <a:r>
              <a:rPr lang="en-US" sz="3200" dirty="0">
                <a:effectLst/>
              </a:rPr>
              <a:t> spills such as </a:t>
            </a:r>
            <a:r>
              <a:rPr lang="en-US" sz="3200" dirty="0">
                <a:solidFill>
                  <a:srgbClr val="FF0000"/>
                </a:solidFill>
                <a:effectLst/>
              </a:rPr>
              <a:t>Drugs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>
                <a:solidFill>
                  <a:srgbClr val="FF0000"/>
                </a:solidFill>
                <a:effectLst/>
              </a:rPr>
              <a:t>Cleaning fluids </a:t>
            </a:r>
            <a:r>
              <a:rPr lang="en-US" sz="3200" dirty="0">
                <a:effectLst/>
              </a:rPr>
              <a:t>and other </a:t>
            </a:r>
            <a:r>
              <a:rPr lang="en-US" sz="3200" dirty="0">
                <a:solidFill>
                  <a:srgbClr val="FF0000"/>
                </a:solidFill>
                <a:effectLst/>
              </a:rPr>
              <a:t>chemicals</a:t>
            </a:r>
            <a:r>
              <a:rPr lang="en-US" sz="3200" dirty="0">
                <a:effectLst/>
              </a:rPr>
              <a:t> which are in very close proximity to people. </a:t>
            </a:r>
          </a:p>
          <a:p>
            <a:r>
              <a:rPr lang="en-US" sz="3200" dirty="0"/>
              <a:t>In hospitals, spillage of blood, body fluids or chemicals can occur at any time due to </a:t>
            </a:r>
            <a:r>
              <a:rPr lang="en-US" sz="3200" dirty="0">
                <a:solidFill>
                  <a:srgbClr val="FF0000"/>
                </a:solidFill>
              </a:rPr>
              <a:t>broken</a:t>
            </a:r>
            <a:r>
              <a:rPr lang="en-US" sz="3200" dirty="0"/>
              <a:t> or </a:t>
            </a:r>
            <a:r>
              <a:rPr lang="en-US" sz="3200" dirty="0">
                <a:solidFill>
                  <a:srgbClr val="FF0000"/>
                </a:solidFill>
              </a:rPr>
              <a:t>faulty</a:t>
            </a:r>
            <a:r>
              <a:rPr lang="en-US" sz="3200" dirty="0"/>
              <a:t> equipment or </a:t>
            </a:r>
            <a:r>
              <a:rPr lang="en-US" sz="3200" dirty="0">
                <a:solidFill>
                  <a:srgbClr val="FF0000"/>
                </a:solidFill>
              </a:rPr>
              <a:t>human error</a:t>
            </a:r>
            <a:r>
              <a:rPr lang="en-US" sz="3200" dirty="0"/>
              <a:t>.</a:t>
            </a:r>
          </a:p>
          <a:p>
            <a:endParaRPr lang="en-US" sz="3200" dirty="0">
              <a:effectLst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818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Spills Emergency Preparations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Place different Emergency</a:t>
            </a:r>
            <a:r>
              <a:rPr lang="en-US" sz="3200" dirty="0">
                <a:solidFill>
                  <a:srgbClr val="FF0000"/>
                </a:solidFill>
              </a:rPr>
              <a:t> Guides</a:t>
            </a:r>
            <a:r>
              <a:rPr lang="en-US" sz="3200" dirty="0"/>
              <a:t> flipchart in near. </a:t>
            </a:r>
          </a:p>
          <a:p>
            <a:r>
              <a:rPr lang="en-US" sz="3200" dirty="0"/>
              <a:t>Assemble a </a:t>
            </a:r>
            <a:r>
              <a:rPr lang="en-US" sz="3200" dirty="0">
                <a:solidFill>
                  <a:srgbClr val="FF0000"/>
                </a:solidFill>
              </a:rPr>
              <a:t>spill kit</a:t>
            </a:r>
            <a:r>
              <a:rPr lang="en-US" sz="3200" dirty="0"/>
              <a:t> tailored to clean up small spills fully stocked and easily </a:t>
            </a:r>
            <a:r>
              <a:rPr lang="en-US" sz="3200" dirty="0">
                <a:solidFill>
                  <a:srgbClr val="FF0000"/>
                </a:solidFill>
              </a:rPr>
              <a:t>accessible</a:t>
            </a:r>
            <a:r>
              <a:rPr lang="en-US" sz="3200" dirty="0"/>
              <a:t>.</a:t>
            </a:r>
          </a:p>
          <a:p>
            <a:r>
              <a:rPr lang="en-US" sz="3200" dirty="0"/>
              <a:t>Make sure everyone working in the health care facility knows </a:t>
            </a:r>
            <a:r>
              <a:rPr lang="en-US" sz="3200" dirty="0">
                <a:solidFill>
                  <a:srgbClr val="FF0000"/>
                </a:solidFill>
              </a:rPr>
              <a:t>Locations</a:t>
            </a:r>
            <a:r>
              <a:rPr lang="en-US" sz="3200" dirty="0"/>
              <a:t>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Fire extinguishers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Eye</a:t>
            </a:r>
            <a:r>
              <a:rPr lang="en-US" sz="3200" dirty="0"/>
              <a:t> washes and Emergency </a:t>
            </a:r>
            <a:r>
              <a:rPr lang="en-US" sz="3200" dirty="0">
                <a:solidFill>
                  <a:srgbClr val="FF0000"/>
                </a:solidFill>
              </a:rPr>
              <a:t>showers.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Spillage management kit</a:t>
            </a:r>
            <a:r>
              <a:rPr lang="en-US" sz="3200" dirty="0"/>
              <a:t> and telephones</a:t>
            </a:r>
          </a:p>
        </p:txBody>
      </p:sp>
    </p:spTree>
    <p:extLst>
      <p:ext uri="{BB962C8B-B14F-4D97-AF65-F5344CB8AC3E}">
        <p14:creationId xmlns:p14="http://schemas.microsoft.com/office/powerpoint/2010/main" val="382484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Risk evaluation of the spills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1- Large or </a:t>
            </a:r>
            <a:r>
              <a:rPr lang="en-US" sz="3200" b="1" dirty="0">
                <a:solidFill>
                  <a:srgbClr val="FF0000"/>
                </a:solidFill>
              </a:rPr>
              <a:t>extremely dangerous </a:t>
            </a:r>
            <a:r>
              <a:rPr lang="en-US" sz="3200" b="1" dirty="0"/>
              <a:t>spills:</a:t>
            </a:r>
            <a:endParaRPr lang="en-US" sz="3200" dirty="0"/>
          </a:p>
          <a:p>
            <a:r>
              <a:rPr lang="en-US" sz="3200" dirty="0"/>
              <a:t>Spills has an immediate hazard (fire, explosion, chemical).</a:t>
            </a:r>
          </a:p>
          <a:p>
            <a:r>
              <a:rPr lang="en-US" sz="3200" dirty="0"/>
              <a:t>Any spill of highly dangerous chemicals</a:t>
            </a:r>
          </a:p>
          <a:p>
            <a:r>
              <a:rPr lang="en-US" sz="3200" dirty="0"/>
              <a:t>Moderate or large-scale chemical spills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2- Small, </a:t>
            </a:r>
            <a:r>
              <a:rPr lang="en-US" sz="3200" b="1" dirty="0">
                <a:solidFill>
                  <a:srgbClr val="FF0000"/>
                </a:solidFill>
              </a:rPr>
              <a:t>incidental</a:t>
            </a:r>
            <a:r>
              <a:rPr lang="en-US" sz="3200" b="1" dirty="0"/>
              <a:t> spills:</a:t>
            </a:r>
            <a:endParaRPr lang="en-US" sz="3200" dirty="0"/>
          </a:p>
          <a:p>
            <a:r>
              <a:rPr lang="en-US" sz="3200" dirty="0"/>
              <a:t>Spills that can be cleaned up without danger.</a:t>
            </a:r>
          </a:p>
          <a:p>
            <a:r>
              <a:rPr lang="en-US" sz="3200" dirty="0"/>
              <a:t>If you're confident lab staff can handle the spill safely.</a:t>
            </a:r>
          </a:p>
        </p:txBody>
      </p:sp>
    </p:spTree>
    <p:extLst>
      <p:ext uri="{BB962C8B-B14F-4D97-AF65-F5344CB8AC3E}">
        <p14:creationId xmlns:p14="http://schemas.microsoft.com/office/powerpoint/2010/main" val="50031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410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Spills management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854" y="2033195"/>
            <a:ext cx="10503946" cy="4323155"/>
          </a:xfrm>
        </p:spPr>
        <p:txBody>
          <a:bodyPr>
            <a:noAutofit/>
          </a:bodyPr>
          <a:lstStyle/>
          <a:p>
            <a:r>
              <a:rPr lang="en-GB" sz="3200" dirty="0"/>
              <a:t>For a spill management we need a method to quickly remember the immediate spill recovery actions.  </a:t>
            </a:r>
          </a:p>
          <a:p>
            <a:r>
              <a:rPr lang="en-GB" sz="3200" dirty="0"/>
              <a:t>Remember the acronym </a:t>
            </a:r>
            <a:r>
              <a:rPr lang="en-GB" sz="4000" dirty="0"/>
              <a:t>‘</a:t>
            </a:r>
            <a:r>
              <a:rPr lang="en-GB" sz="4000" dirty="0">
                <a:solidFill>
                  <a:srgbClr val="FF0000"/>
                </a:solidFill>
              </a:rPr>
              <a:t>SWIM’</a:t>
            </a:r>
            <a:endParaRPr lang="en-GB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S   </a:t>
            </a:r>
            <a:r>
              <a:rPr lang="en-GB" sz="3200" dirty="0"/>
              <a:t>Stop the spill 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W</a:t>
            </a:r>
            <a:r>
              <a:rPr lang="en-GB" sz="3200" dirty="0"/>
              <a:t> Warn others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I   </a:t>
            </a:r>
            <a:r>
              <a:rPr lang="en-GB" sz="3200" dirty="0"/>
              <a:t>Isolate the area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M</a:t>
            </a:r>
            <a:r>
              <a:rPr lang="en-GB" sz="3200" dirty="0"/>
              <a:t> Minimize exposure to radiation and contamination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3043" y="2950575"/>
            <a:ext cx="4539175" cy="24883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16C9-ED0B-4898-B725-2D3A7AB612C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Basic Biosafety Spill Kit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Disinfectant</a:t>
            </a:r>
            <a:r>
              <a:rPr lang="en-US" sz="3200" dirty="0"/>
              <a:t> (bleach 1:10 dilution, prepared fresh daily)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Absorbent</a:t>
            </a:r>
            <a:r>
              <a:rPr lang="en-US" sz="3200" dirty="0"/>
              <a:t> pads, pillows &amp; material (paper towels)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Waste </a:t>
            </a:r>
            <a:r>
              <a:rPr lang="en-US" sz="3200" dirty="0">
                <a:solidFill>
                  <a:srgbClr val="FF0000"/>
                </a:solidFill>
              </a:rPr>
              <a:t>Containers</a:t>
            </a:r>
            <a:r>
              <a:rPr lang="en-US" sz="3200" dirty="0"/>
              <a:t> (biohazard bag, Sharps containers)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Personal </a:t>
            </a:r>
            <a:r>
              <a:rPr lang="en-US" sz="3200" dirty="0">
                <a:solidFill>
                  <a:srgbClr val="FF0000"/>
                </a:solidFill>
              </a:rPr>
              <a:t>Protective</a:t>
            </a:r>
            <a:r>
              <a:rPr lang="en-US" sz="3200" dirty="0"/>
              <a:t> Equipment (lab coat, gloves, eye and face protection, shoe)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Mechanical </a:t>
            </a:r>
            <a:r>
              <a:rPr lang="en-US" sz="3200" dirty="0">
                <a:solidFill>
                  <a:srgbClr val="FF0000"/>
                </a:solidFill>
              </a:rPr>
              <a:t>Tools</a:t>
            </a:r>
            <a:r>
              <a:rPr lang="en-US" sz="3200" dirty="0"/>
              <a:t> (forceps, disposable dustpan and broom).</a:t>
            </a:r>
          </a:p>
          <a:p>
            <a:pPr marL="0" indent="0">
              <a:buNone/>
            </a:pPr>
            <a:r>
              <a:rPr lang="en-US" sz="3200" dirty="0"/>
              <a:t>6.  </a:t>
            </a:r>
            <a:r>
              <a:rPr lang="en-US" sz="3200" dirty="0">
                <a:solidFill>
                  <a:srgbClr val="FF0000"/>
                </a:solidFill>
              </a:rPr>
              <a:t>Cleanup</a:t>
            </a:r>
            <a:r>
              <a:rPr lang="en-US" sz="3200" dirty="0"/>
              <a:t> supplies such as Brush,  Roll of clear tape, Flashlight, Anti-microbial wipes.</a:t>
            </a:r>
          </a:p>
        </p:txBody>
      </p:sp>
    </p:spTree>
    <p:extLst>
      <p:ext uri="{BB962C8B-B14F-4D97-AF65-F5344CB8AC3E}">
        <p14:creationId xmlns:p14="http://schemas.microsoft.com/office/powerpoint/2010/main" val="77224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Steps in spillage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  <a:effectLst/>
              </a:rPr>
              <a:t>Assess</a:t>
            </a:r>
            <a:r>
              <a:rPr lang="en-US" sz="3200" dirty="0">
                <a:effectLst/>
              </a:rPr>
              <a:t> the </a:t>
            </a:r>
            <a:r>
              <a:rPr lang="en-US" sz="3200" dirty="0"/>
              <a:t>risk and identify the substance.</a:t>
            </a:r>
            <a:endParaRPr lang="en-US" sz="32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effectLst/>
              </a:rPr>
              <a:t>Protect your self and use the </a:t>
            </a:r>
            <a:r>
              <a:rPr lang="en-US" sz="3200" dirty="0">
                <a:solidFill>
                  <a:srgbClr val="FF0000"/>
                </a:solidFill>
                <a:effectLst/>
              </a:rPr>
              <a:t>PPE and call the team.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  <a:effectLst/>
              </a:rPr>
              <a:t>Confine</a:t>
            </a:r>
            <a:r>
              <a:rPr lang="en-US" sz="3200" dirty="0">
                <a:effectLst/>
              </a:rPr>
              <a:t> the spill by tape or marker or caution board.</a:t>
            </a: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  <a:effectLst/>
              </a:rPr>
              <a:t>Stop</a:t>
            </a:r>
            <a:r>
              <a:rPr lang="en-US" sz="3200" dirty="0">
                <a:effectLst/>
              </a:rPr>
              <a:t> the source </a:t>
            </a:r>
            <a:r>
              <a:rPr lang="en-US" sz="3200" dirty="0"/>
              <a:t>by </a:t>
            </a:r>
            <a:r>
              <a:rPr lang="en-US" sz="3200" dirty="0">
                <a:solidFill>
                  <a:srgbClr val="FF0000"/>
                </a:solidFill>
              </a:rPr>
              <a:t>turning</a:t>
            </a:r>
            <a:r>
              <a:rPr lang="en-US" sz="3200" dirty="0"/>
              <a:t> a valve, rolling a drum over or using a leak stopper product like .</a:t>
            </a:r>
            <a:endParaRPr lang="en-US" sz="32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Contain the spill </a:t>
            </a:r>
            <a:r>
              <a:rPr lang="en-US" sz="3200" dirty="0"/>
              <a:t>by spill management kits cleanup.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  <a:effectLst/>
              </a:rPr>
              <a:t>Decontaminate</a:t>
            </a:r>
            <a:r>
              <a:rPr lang="en-US" sz="3200" dirty="0">
                <a:effectLst/>
              </a:rPr>
              <a:t> the site</a:t>
            </a:r>
            <a:r>
              <a:rPr lang="en-US" sz="3200" b="1" dirty="0"/>
              <a:t> by</a:t>
            </a:r>
            <a:r>
              <a:rPr lang="en-US" sz="3200" dirty="0"/>
              <a:t> properly cleaning both the clean up crew and their equipment afterwards</a:t>
            </a:r>
            <a:r>
              <a:rPr lang="en-US" sz="3200" dirty="0">
                <a:effectLst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effectLst/>
              </a:rPr>
              <a:t>Complete required </a:t>
            </a:r>
            <a:r>
              <a:rPr lang="en-US" sz="3200" dirty="0">
                <a:solidFill>
                  <a:srgbClr val="FF0000"/>
                </a:solidFill>
                <a:effectLst/>
              </a:rPr>
              <a:t>report</a:t>
            </a:r>
            <a:r>
              <a:rPr lang="en-US" sz="3200" dirty="0">
                <a:effectLst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461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Handling Small Spills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429" y="1142999"/>
            <a:ext cx="10962042" cy="54621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Wear</a:t>
            </a:r>
            <a:r>
              <a:rPr lang="en-US" dirty="0"/>
              <a:t> gloves and other PPE appropriate to the task.</a:t>
            </a:r>
          </a:p>
          <a:p>
            <a:r>
              <a:rPr lang="en-US" dirty="0"/>
              <a:t>When sharps are involved use </a:t>
            </a:r>
            <a:r>
              <a:rPr lang="en-US" dirty="0">
                <a:solidFill>
                  <a:srgbClr val="FF0000"/>
                </a:solidFill>
              </a:rPr>
              <a:t>forceps</a:t>
            </a:r>
            <a:r>
              <a:rPr lang="en-US" dirty="0"/>
              <a:t> to pick up sharps.</a:t>
            </a:r>
          </a:p>
          <a:p>
            <a:r>
              <a:rPr lang="en-US" dirty="0"/>
              <a:t>Cover the spill with a </a:t>
            </a:r>
            <a:r>
              <a:rPr lang="en-US" dirty="0">
                <a:solidFill>
                  <a:srgbClr val="FF0000"/>
                </a:solidFill>
              </a:rPr>
              <a:t>newspaper</a:t>
            </a:r>
            <a:r>
              <a:rPr lang="en-US" dirty="0"/>
              <a:t>, paper towel or dry mud and repeat it.</a:t>
            </a:r>
          </a:p>
          <a:p>
            <a:r>
              <a:rPr lang="en-US" dirty="0"/>
              <a:t>Wipe the spill with a wet wipes moistened with hypochlorite solution (</a:t>
            </a:r>
            <a:r>
              <a:rPr lang="en-US" dirty="0">
                <a:solidFill>
                  <a:srgbClr val="FF0000"/>
                </a:solidFill>
              </a:rPr>
              <a:t>1%</a:t>
            </a:r>
            <a:r>
              <a:rPr lang="en-US" dirty="0"/>
              <a:t>) Repeat until all visible soiling is removed. </a:t>
            </a:r>
          </a:p>
          <a:p>
            <a:r>
              <a:rPr lang="en-US" dirty="0"/>
              <a:t>Wipe the area with a </a:t>
            </a:r>
            <a:r>
              <a:rPr lang="en-US" dirty="0">
                <a:solidFill>
                  <a:srgbClr val="FF0000"/>
                </a:solidFill>
              </a:rPr>
              <a:t>cloth mop </a:t>
            </a:r>
            <a:r>
              <a:rPr lang="en-US" dirty="0"/>
              <a:t>moistened with 1% hypochlorite solution and allow drying naturally.</a:t>
            </a:r>
            <a:endParaRPr lang="en-US" sz="1600" dirty="0"/>
          </a:p>
          <a:p>
            <a:pPr marL="736092" lvl="1" indent="-342900">
              <a:buNone/>
            </a:pPr>
            <a:endParaRPr lang="en-US" sz="1800" dirty="0"/>
          </a:p>
          <a:p>
            <a:pPr lvl="1">
              <a:buNone/>
            </a:pPr>
            <a:endParaRPr lang="en-US" sz="1800" dirty="0"/>
          </a:p>
          <a:p>
            <a:pPr lvl="2">
              <a:buNone/>
            </a:pPr>
            <a:endParaRPr lang="en-US" sz="24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4876800"/>
            <a:ext cx="1676400" cy="1447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4800600"/>
            <a:ext cx="16764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239000" y="4724400"/>
            <a:ext cx="1657144" cy="16764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257800" y="4724400"/>
            <a:ext cx="1828800" cy="16764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1600" y="47244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16C9-ED0B-4898-B725-2D3A7AB612C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0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Handling Spills Large volumes (&gt;10 ml)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434905"/>
            <a:ext cx="11209468" cy="5051956"/>
          </a:xfrm>
        </p:spPr>
        <p:txBody>
          <a:bodyPr>
            <a:noAutofit/>
          </a:bodyPr>
          <a:lstStyle/>
          <a:p>
            <a:r>
              <a:rPr lang="en-US" sz="3200" b="1" dirty="0"/>
              <a:t>A</a:t>
            </a:r>
            <a:r>
              <a:rPr lang="en-US" sz="3200" dirty="0"/>
              <a:t>ctivate fire </a:t>
            </a:r>
            <a:r>
              <a:rPr lang="en-US" sz="3200" dirty="0">
                <a:solidFill>
                  <a:srgbClr val="FF0000"/>
                </a:solidFill>
              </a:rPr>
              <a:t>alarm</a:t>
            </a:r>
            <a:r>
              <a:rPr lang="en-US" sz="3200" dirty="0"/>
              <a:t> this will </a:t>
            </a:r>
            <a:r>
              <a:rPr lang="en-US" sz="3200" b="1" dirty="0">
                <a:solidFill>
                  <a:srgbClr val="FF0000"/>
                </a:solidFill>
              </a:rPr>
              <a:t>Evacuate</a:t>
            </a:r>
            <a:r>
              <a:rPr lang="en-US" sz="3200" dirty="0"/>
              <a:t> the area 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Confine</a:t>
            </a:r>
            <a:r>
              <a:rPr lang="en-US" sz="3200" dirty="0"/>
              <a:t> contaminated area and wear full PPE.</a:t>
            </a:r>
          </a:p>
          <a:p>
            <a:r>
              <a:rPr lang="en-US" sz="3200" dirty="0"/>
              <a:t>Cover the spill with </a:t>
            </a:r>
            <a:r>
              <a:rPr lang="en-US" sz="3200" dirty="0">
                <a:solidFill>
                  <a:srgbClr val="FF0000"/>
                </a:solidFill>
              </a:rPr>
              <a:t>newspaper</a:t>
            </a:r>
            <a:r>
              <a:rPr lang="en-US" sz="3200" dirty="0"/>
              <a:t> material to prevent spreading</a:t>
            </a:r>
          </a:p>
          <a:p>
            <a:r>
              <a:rPr lang="en-US" sz="3200" dirty="0">
                <a:solidFill>
                  <a:srgbClr val="FF0000"/>
                </a:solidFill>
              </a:rPr>
              <a:t>Flood</a:t>
            </a:r>
            <a:r>
              <a:rPr lang="en-US" sz="3200" dirty="0"/>
              <a:t> the spill with 10% hypochlorite or chlorine granules.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Wait</a:t>
            </a:r>
            <a:r>
              <a:rPr lang="en-US" sz="3200" dirty="0"/>
              <a:t> for five minutes then Remove and discard the paper.</a:t>
            </a:r>
          </a:p>
          <a:p>
            <a:r>
              <a:rPr lang="en-US" sz="3200" dirty="0"/>
              <a:t>Wipe the area with paper moistened with </a:t>
            </a:r>
            <a:r>
              <a:rPr lang="en-US" sz="3200" dirty="0">
                <a:solidFill>
                  <a:srgbClr val="FF0000"/>
                </a:solidFill>
              </a:rPr>
              <a:t>10%</a:t>
            </a:r>
            <a:r>
              <a:rPr lang="en-US" sz="3200" dirty="0"/>
              <a:t> hypochlorite again if required until all visible soiling is cleaned</a:t>
            </a:r>
          </a:p>
          <a:p>
            <a:r>
              <a:rPr lang="en-US" sz="3200" dirty="0"/>
              <a:t>Wipe the area </a:t>
            </a:r>
            <a:r>
              <a:rPr lang="en-US" sz="3200" dirty="0">
                <a:solidFill>
                  <a:srgbClr val="FF0000"/>
                </a:solidFill>
              </a:rPr>
              <a:t>once</a:t>
            </a:r>
            <a:r>
              <a:rPr lang="en-US" sz="3200" dirty="0"/>
              <a:t> with </a:t>
            </a:r>
            <a:r>
              <a:rPr lang="en-US" sz="3200" dirty="0">
                <a:solidFill>
                  <a:srgbClr val="FF0000"/>
                </a:solidFill>
              </a:rPr>
              <a:t>10</a:t>
            </a:r>
            <a:r>
              <a:rPr lang="en-US" sz="3200" dirty="0"/>
              <a:t>% hypochlorite and a cloth mop and allow drying naturally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16C9-ED0B-4898-B725-2D3A7AB612C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1044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 Biosafety and Biosecurity    Hazardous Spillage Management  3rd  lecture  Ms. Banaz A. Salih </vt:lpstr>
      <vt:lpstr>Hazardous spillages in hospitals </vt:lpstr>
      <vt:lpstr>Spills Emergency Preparations</vt:lpstr>
      <vt:lpstr>Risk evaluation of the spills</vt:lpstr>
      <vt:lpstr>Spills management</vt:lpstr>
      <vt:lpstr>Basic Biosafety Spill Kit contents</vt:lpstr>
      <vt:lpstr>Steps in spillage management</vt:lpstr>
      <vt:lpstr>Handling Small Spills</vt:lpstr>
      <vt:lpstr>Handling Spills Large volumes (&gt;10 ml)</vt:lpstr>
      <vt:lpstr>PowerPoint Presentation</vt:lpstr>
      <vt:lpstr>Chemical Spill Management</vt:lpstr>
      <vt:lpstr>Chemical Spill Management</vt:lpstr>
      <vt:lpstr>Solid Spills Process</vt:lpstr>
      <vt:lpstr>Clean-up Instructions – Mercury Spill Management </vt:lpstr>
      <vt:lpstr>Clean-up Instructions – Mercury Spill Management </vt:lpstr>
      <vt:lpstr>Clean-up Instructions – Mercury Spill Management </vt:lpstr>
      <vt:lpstr>Cleaning of the floor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Nipeal1</dc:creator>
  <cp:lastModifiedBy>NIPEAL</cp:lastModifiedBy>
  <cp:revision>58</cp:revision>
  <dcterms:created xsi:type="dcterms:W3CDTF">2021-11-30T09:04:20Z</dcterms:created>
  <dcterms:modified xsi:type="dcterms:W3CDTF">2026-02-25T07:18:48Z</dcterms:modified>
</cp:coreProperties>
</file>