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9" r:id="rId4"/>
    <p:sldId id="271" r:id="rId5"/>
    <p:sldId id="295" r:id="rId6"/>
    <p:sldId id="298" r:id="rId7"/>
    <p:sldId id="273" r:id="rId8"/>
    <p:sldId id="274" r:id="rId9"/>
    <p:sldId id="284" r:id="rId10"/>
    <p:sldId id="287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5EF39-73DD-4008-BAA1-20D445A5D556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7056-C5BA-4067-B9AC-82E193BB0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8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B2F4D-95D0-496E-9E7A-EFC33DD3E53B}" type="slidenum">
              <a:rPr lang="en-GB"/>
              <a:pPr/>
              <a:t>2</a:t>
            </a:fld>
            <a:endParaRPr lang="en-GB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5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E216F-2188-4CE0-8A90-7BA11E8E4BA3}" type="slidenum">
              <a:rPr lang="en-GB"/>
              <a:pPr/>
              <a:t>7</a:t>
            </a:fld>
            <a:endParaRPr lang="en-GB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033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C6BF9-2B65-4061-A7BC-465B977419A1}" type="slidenum">
              <a:rPr lang="en-GB"/>
              <a:pPr/>
              <a:t>8</a:t>
            </a:fld>
            <a:endParaRPr lang="en-GB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24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3C28-8B52-4016-BDAB-380F4A9BDF57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83BF-093D-450C-9901-0BB83B179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0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3C28-8B52-4016-BDAB-380F4A9BDF57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83BF-093D-450C-9901-0BB83B179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9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3C28-8B52-4016-BDAB-380F4A9BDF57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83BF-093D-450C-9901-0BB83B179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7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3C28-8B52-4016-BDAB-380F4A9BDF57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83BF-093D-450C-9901-0BB83B179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0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3C28-8B52-4016-BDAB-380F4A9BDF57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83BF-093D-450C-9901-0BB83B179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3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3C28-8B52-4016-BDAB-380F4A9BDF57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83BF-093D-450C-9901-0BB83B179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6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3C28-8B52-4016-BDAB-380F4A9BDF57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83BF-093D-450C-9901-0BB83B179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0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3C28-8B52-4016-BDAB-380F4A9BDF57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83BF-093D-450C-9901-0BB83B179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6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3C28-8B52-4016-BDAB-380F4A9BDF57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83BF-093D-450C-9901-0BB83B179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3C28-8B52-4016-BDAB-380F4A9BDF57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83BF-093D-450C-9901-0BB83B179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0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3C28-8B52-4016-BDAB-380F4A9BDF57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83BF-093D-450C-9901-0BB83B179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3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3C28-8B52-4016-BDAB-380F4A9BDF57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583BF-093D-450C-9901-0BB83B179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2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5766734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Biosafety and Biosecurity (Theory)</a:t>
            </a:r>
            <a:br>
              <a:rPr lang="en-US" dirty="0"/>
            </a:br>
            <a:br>
              <a:rPr lang="en-US" dirty="0"/>
            </a:br>
            <a:r>
              <a:rPr lang="en-US" sz="5400" b="1" dirty="0"/>
              <a:t>Hand Hygiene and Care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2nd lecture</a:t>
            </a:r>
            <a:br>
              <a:rPr lang="en-US" dirty="0"/>
            </a:br>
            <a:r>
              <a:rPr lang="en-US" dirty="0"/>
              <a:t>Ms. </a:t>
            </a:r>
            <a:r>
              <a:rPr lang="en-US" dirty="0" err="1"/>
              <a:t>Banaz</a:t>
            </a:r>
            <a:r>
              <a:rPr lang="en-US" dirty="0"/>
              <a:t> A. Salih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A picture containing text, sign, sky, outdoor&#10;&#10;Description automatically generated">
            <a:extLst>
              <a:ext uri="{FF2B5EF4-FFF2-40B4-BE49-F238E27FC236}">
                <a16:creationId xmlns:a16="http://schemas.microsoft.com/office/drawing/2014/main" id="{88F4ED94-3BB8-42E2-8304-25F399D44F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140353"/>
            <a:ext cx="1867079" cy="2159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0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effect of water, soap and alcohol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146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1" y="2514600"/>
            <a:ext cx="20859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1" y="2514600"/>
            <a:ext cx="201358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2514600"/>
            <a:ext cx="205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81200" y="5257800"/>
            <a:ext cx="1905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U</a:t>
            </a:r>
            <a:r>
              <a:rPr lang="en-US" sz="4400" dirty="0" err="1">
                <a:latin typeface="+mj-lt"/>
                <a:ea typeface="+mj-ea"/>
                <a:cs typeface="+mj-cs"/>
              </a:rPr>
              <a:t>nwashed</a:t>
            </a:r>
            <a:endParaRPr lang="ar-IQ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14800" y="5181600"/>
            <a:ext cx="2057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R</a:t>
            </a:r>
            <a:r>
              <a:rPr lang="en-US" sz="4400" dirty="0" err="1">
                <a:latin typeface="+mj-lt"/>
                <a:ea typeface="+mj-ea"/>
                <a:cs typeface="+mj-cs"/>
              </a:rPr>
              <a:t>unning</a:t>
            </a:r>
            <a:r>
              <a:rPr lang="en-US" sz="4400" dirty="0">
                <a:latin typeface="+mj-lt"/>
                <a:ea typeface="+mj-ea"/>
                <a:cs typeface="+mj-cs"/>
              </a:rPr>
              <a:t> water</a:t>
            </a:r>
            <a:endParaRPr lang="ar-IQ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24600" y="5257800"/>
            <a:ext cx="1905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S</a:t>
            </a:r>
            <a:r>
              <a:rPr lang="en-US" sz="4400" dirty="0" err="1">
                <a:latin typeface="+mj-lt"/>
                <a:ea typeface="+mj-ea"/>
                <a:cs typeface="+mj-cs"/>
              </a:rPr>
              <a:t>oap</a:t>
            </a:r>
            <a:r>
              <a:rPr lang="en-US" sz="4400" dirty="0">
                <a:latin typeface="+mj-lt"/>
                <a:ea typeface="+mj-ea"/>
                <a:cs typeface="+mj-cs"/>
              </a:rPr>
              <a:t> and water</a:t>
            </a:r>
            <a:endParaRPr lang="ar-IQ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458200" y="5334000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 alcohol and soap</a:t>
            </a:r>
            <a:endParaRPr lang="ar-IQ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094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Arial" pitchFamily="34" charset="0"/>
              </a:rPr>
              <a:t>Many Personnel Don’t  Realize When</a:t>
            </a:r>
            <a:br>
              <a:rPr lang="en-US" sz="4000">
                <a:latin typeface="Arial" pitchFamily="34" charset="0"/>
              </a:rPr>
            </a:br>
            <a:r>
              <a:rPr lang="en-US" sz="4000">
                <a:latin typeface="Arial" pitchFamily="34" charset="0"/>
              </a:rPr>
              <a:t> They Have Germs on Their Hands</a:t>
            </a:r>
            <a:endParaRPr lang="en-US" sz="4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b="1" dirty="0">
                <a:latin typeface="Arial" pitchFamily="34" charset="0"/>
              </a:rPr>
              <a:t>Healthcare workers can get 100s to 1000s of bacteria on their hands by doing simple tasks like: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sym typeface="Monotype Sorts" pitchFamily="2" charset="2"/>
              </a:rPr>
              <a:t>Pulling patients up in bed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sym typeface="Monotype Sorts" pitchFamily="2" charset="2"/>
              </a:rPr>
              <a:t>Taking a blood pressure or pulse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sym typeface="Monotype Sorts" pitchFamily="2" charset="2"/>
              </a:rPr>
              <a:t>Touching a patient’s hand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sym typeface="Monotype Sorts" pitchFamily="2" charset="2"/>
              </a:rPr>
              <a:t>Rolling patients over in bed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sym typeface="Monotype Sorts" pitchFamily="2" charset="2"/>
              </a:rPr>
              <a:t>Touching the patient’s gown or bed sheets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sym typeface="Monotype Sorts" pitchFamily="2" charset="2"/>
              </a:rPr>
              <a:t>Touching equipment like bedside rails,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sym typeface="Monotype Sorts" pitchFamily="2" charset="2"/>
              </a:rPr>
              <a:t>overbed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sym typeface="Monotype Sorts" pitchFamily="2" charset="2"/>
              </a:rPr>
              <a:t> tables, IV pumps</a:t>
            </a:r>
          </a:p>
          <a:p>
            <a:pPr>
              <a:lnSpc>
                <a:spcPct val="9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482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Definitions</a:t>
            </a:r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70155" y="1690688"/>
            <a:ext cx="10962043" cy="490375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sz="3200" dirty="0"/>
              <a:t>1- </a:t>
            </a:r>
            <a:r>
              <a:rPr lang="it-IT" sz="3200" dirty="0">
                <a:solidFill>
                  <a:srgbClr val="FF0000"/>
                </a:solidFill>
              </a:rPr>
              <a:t>Handwashing</a:t>
            </a:r>
            <a:r>
              <a:rPr lang="it-IT" sz="3200" dirty="0"/>
              <a:t> : It means the </a:t>
            </a:r>
            <a:r>
              <a:rPr lang="it-IT" sz="3200" dirty="0">
                <a:solidFill>
                  <a:srgbClr val="FF0000"/>
                </a:solidFill>
              </a:rPr>
              <a:t>removal</a:t>
            </a:r>
            <a:r>
              <a:rPr lang="it-IT" sz="3200" dirty="0"/>
              <a:t> </a:t>
            </a:r>
            <a:r>
              <a:rPr lang="it-IT" sz="3200" dirty="0">
                <a:solidFill>
                  <a:srgbClr val="FF0000"/>
                </a:solidFill>
              </a:rPr>
              <a:t>of visible dirts</a:t>
            </a:r>
            <a:r>
              <a:rPr lang="it-IT" sz="3200" dirty="0"/>
              <a:t>, oils and proteins with most of transient bacteria from visibly soiled hands, it is performed with soap and water with or without antiseptics.</a:t>
            </a:r>
          </a:p>
          <a:p>
            <a:pPr lvl="1">
              <a:buNone/>
            </a:pPr>
            <a:endParaRPr lang="it-IT" sz="3200" baseline="30000" dirty="0"/>
          </a:p>
          <a:p>
            <a:pPr lvl="1">
              <a:buNone/>
            </a:pPr>
            <a:r>
              <a:rPr lang="it-IT" sz="3200" dirty="0"/>
              <a:t>2-</a:t>
            </a:r>
            <a:r>
              <a:rPr lang="it-IT" sz="3200" dirty="0">
                <a:solidFill>
                  <a:srgbClr val="FF0000"/>
                </a:solidFill>
              </a:rPr>
              <a:t> Handrubbing</a:t>
            </a:r>
            <a:r>
              <a:rPr lang="it-IT" sz="3200" dirty="0"/>
              <a:t>: It means the </a:t>
            </a:r>
            <a:r>
              <a:rPr lang="it-IT" sz="3200" dirty="0">
                <a:solidFill>
                  <a:srgbClr val="FF0000"/>
                </a:solidFill>
              </a:rPr>
              <a:t>removal of transient bacteria </a:t>
            </a:r>
            <a:r>
              <a:rPr lang="it-IT" sz="3200" dirty="0"/>
              <a:t>and some resident bacteria from already washed hands, it is performed with alcohol-based handrub or liquids 70-75% Ethanol or propan1 or 2 .</a:t>
            </a:r>
          </a:p>
        </p:txBody>
      </p:sp>
    </p:spTree>
    <p:extLst>
      <p:ext uri="{BB962C8B-B14F-4D97-AF65-F5344CB8AC3E}">
        <p14:creationId xmlns:p14="http://schemas.microsoft.com/office/powerpoint/2010/main" val="3552434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9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4445" dirty="0"/>
              <a:t>Hand Hygiene</a:t>
            </a:r>
            <a:endParaRPr lang="en-US" sz="4445" dirty="0"/>
          </a:p>
        </p:txBody>
      </p:sp>
      <p:pic>
        <p:nvPicPr>
          <p:cNvPr id="11267" name="Picture 6" descr="pic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556793"/>
            <a:ext cx="2873022" cy="211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IMGP11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36" y="1515870"/>
            <a:ext cx="2911122" cy="21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44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25" y="1397336"/>
            <a:ext cx="2400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4699774"/>
            <a:ext cx="10813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- Clean hands reduce the burden of infection</a:t>
            </a:r>
          </a:p>
          <a:p>
            <a:r>
              <a:rPr lang="en-GB" sz="3200" dirty="0"/>
              <a:t>- Alcohol based hand rubs are the gold standard for hand hygiene in health care (unless hands are visibly soiled).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21877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Hand Hygiene Effect</a:t>
            </a:r>
            <a:endParaRPr lang="ar-IQ" dirty="0"/>
          </a:p>
        </p:txBody>
      </p:sp>
      <p:pic>
        <p:nvPicPr>
          <p:cNvPr id="68610" name="Picture 2" descr="C:\Users\Dr.Bairam\Desktop\Screenshot (24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533" y="1528188"/>
            <a:ext cx="9076933" cy="5193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28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solidFill>
                  <a:schemeClr val="bg1"/>
                </a:solidFill>
              </a:rPr>
              <a:t>Areas Most Frequently Missed</a:t>
            </a:r>
          </a:p>
        </p:txBody>
      </p:sp>
      <p:graphicFrame>
        <p:nvGraphicFramePr>
          <p:cNvPr id="64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40008"/>
              </p:ext>
            </p:extLst>
          </p:nvPr>
        </p:nvGraphicFramePr>
        <p:xfrm>
          <a:off x="2683607" y="336097"/>
          <a:ext cx="91440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3" imgW="4600000" imgH="2657846" progId="PBrush">
                  <p:embed/>
                </p:oleObj>
              </mc:Choice>
              <mc:Fallback>
                <p:oleObj name="Bitmap Image" r:id="rId3" imgW="4600000" imgH="2657846" progId="PBrush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607" y="336097"/>
                        <a:ext cx="91440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196" name="Text Box 4"/>
          <p:cNvSpPr txBox="1">
            <a:spLocks noChangeArrowheads="1"/>
          </p:cNvSpPr>
          <p:nvPr/>
        </p:nvSpPr>
        <p:spPr bwMode="auto">
          <a:xfrm>
            <a:off x="5867400" y="6324601"/>
            <a:ext cx="1371600" cy="28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1" tIns="47891" rIns="95781" bIns="47891"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en-AU" sz="1200"/>
              <a:t>HAHS © 1999</a:t>
            </a:r>
          </a:p>
        </p:txBody>
      </p:sp>
      <p:sp>
        <p:nvSpPr>
          <p:cNvPr id="5" name="Rectangle 4"/>
          <p:cNvSpPr/>
          <p:nvPr/>
        </p:nvSpPr>
        <p:spPr>
          <a:xfrm>
            <a:off x="275770" y="2801035"/>
            <a:ext cx="22497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A50021"/>
              </a:buClr>
              <a:buSzPct val="80000"/>
            </a:pPr>
            <a:r>
              <a:rPr lang="en-GB" sz="3200" dirty="0"/>
              <a:t>Hand washing missed areas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727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During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It should be for </a:t>
            </a:r>
            <a:r>
              <a:rPr lang="en-US" sz="3200" b="1" dirty="0">
                <a:solidFill>
                  <a:srgbClr val="FF0000"/>
                </a:solidFill>
              </a:rPr>
              <a:t>40</a:t>
            </a:r>
            <a:r>
              <a:rPr lang="en-US" sz="3200" b="1" dirty="0"/>
              <a:t> seconds with soap and water and for </a:t>
            </a:r>
            <a:r>
              <a:rPr lang="en-US" sz="3200" b="1" dirty="0">
                <a:solidFill>
                  <a:srgbClr val="FF0000"/>
                </a:solidFill>
              </a:rPr>
              <a:t>20</a:t>
            </a:r>
            <a:r>
              <a:rPr lang="en-US" sz="3200" b="1" dirty="0"/>
              <a:t> seconds with alcohol 75%. BEFORE and AFTER</a:t>
            </a:r>
            <a:endParaRPr lang="en-US" sz="3200" dirty="0"/>
          </a:p>
          <a:p>
            <a:r>
              <a:rPr lang="en-US" sz="3200" dirty="0"/>
              <a:t>Touching your eyes, nose, or mouth</a:t>
            </a:r>
          </a:p>
          <a:p>
            <a:r>
              <a:rPr lang="en-US" sz="3200" dirty="0"/>
              <a:t>Touching your mask</a:t>
            </a:r>
          </a:p>
          <a:p>
            <a:r>
              <a:rPr lang="en-US" sz="3200" dirty="0"/>
              <a:t>Entering and leaving a public place</a:t>
            </a:r>
          </a:p>
          <a:p>
            <a:r>
              <a:rPr lang="en-US" sz="3200" dirty="0"/>
              <a:t>Touching an item or surface that may be frequently touched by other people, such as door handles, tables, gas pumps, shopping carts, or electronic cashier registers/screens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744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Compliance with hand hygiene is low, why ??</a:t>
            </a:r>
          </a:p>
        </p:txBody>
      </p:sp>
      <p:sp>
        <p:nvSpPr>
          <p:cNvPr id="245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1533862"/>
            <a:ext cx="10145358" cy="5029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AU" sz="3300" dirty="0"/>
              <a:t>Skin irritation by alcohol (put cream).</a:t>
            </a:r>
          </a:p>
          <a:p>
            <a:pPr>
              <a:lnSpc>
                <a:spcPct val="90000"/>
              </a:lnSpc>
            </a:pPr>
            <a:r>
              <a:rPr lang="en-AU" sz="3300" dirty="0"/>
              <a:t>Inaccessible hand washing facilities.</a:t>
            </a:r>
          </a:p>
          <a:p>
            <a:pPr>
              <a:lnSpc>
                <a:spcPct val="90000"/>
              </a:lnSpc>
            </a:pPr>
            <a:r>
              <a:rPr lang="en-AU" sz="3300" dirty="0"/>
              <a:t>Wearing gloves</a:t>
            </a:r>
          </a:p>
          <a:p>
            <a:pPr>
              <a:lnSpc>
                <a:spcPct val="90000"/>
              </a:lnSpc>
            </a:pPr>
            <a:r>
              <a:rPr lang="en-AU" sz="3300" dirty="0"/>
              <a:t>Too busy</a:t>
            </a:r>
          </a:p>
          <a:p>
            <a:pPr>
              <a:lnSpc>
                <a:spcPct val="90000"/>
              </a:lnSpc>
            </a:pPr>
            <a:r>
              <a:rPr lang="en-AU" sz="3300" dirty="0"/>
              <a:t>Lack of appropriate staff</a:t>
            </a:r>
          </a:p>
          <a:p>
            <a:pPr>
              <a:lnSpc>
                <a:spcPct val="90000"/>
              </a:lnSpc>
            </a:pPr>
            <a:r>
              <a:rPr lang="en-AU" sz="3300" dirty="0"/>
              <a:t>Being a physician</a:t>
            </a:r>
          </a:p>
          <a:p>
            <a:r>
              <a:rPr lang="en-AU" sz="3300" dirty="0"/>
              <a:t>Working in high-risk areas </a:t>
            </a:r>
          </a:p>
          <a:p>
            <a:r>
              <a:rPr lang="en-AU" sz="3300" dirty="0"/>
              <a:t>Lack of hand hygiene promotion</a:t>
            </a:r>
          </a:p>
          <a:p>
            <a:r>
              <a:rPr lang="en-AU" sz="3300" dirty="0"/>
              <a:t>Lack of role model</a:t>
            </a:r>
          </a:p>
          <a:p>
            <a:r>
              <a:rPr lang="en-AU" sz="3300" dirty="0"/>
              <a:t>Lack of institutional priority</a:t>
            </a:r>
          </a:p>
          <a:p>
            <a:r>
              <a:rPr lang="en-AU" sz="3300" dirty="0"/>
              <a:t>Lack of sanction of non-complier</a:t>
            </a:r>
          </a:p>
        </p:txBody>
      </p:sp>
    </p:spTree>
    <p:extLst>
      <p:ext uri="{BB962C8B-B14F-4D97-AF65-F5344CB8AC3E}">
        <p14:creationId xmlns:p14="http://schemas.microsoft.com/office/powerpoint/2010/main" val="1635444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57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57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57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95924" y="1846264"/>
            <a:ext cx="5487633" cy="4173537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GB" dirty="0">
                <a:solidFill>
                  <a:schemeClr val="folHlink"/>
                </a:solidFill>
              </a:rPr>
              <a:t>Adequate hand washing with water and soap requires </a:t>
            </a:r>
            <a:br>
              <a:rPr lang="en-GB" dirty="0">
                <a:solidFill>
                  <a:schemeClr val="folHlink"/>
                </a:solidFill>
              </a:rPr>
            </a:br>
            <a:r>
              <a:rPr lang="en-GB" b="1" dirty="0">
                <a:solidFill>
                  <a:schemeClr val="folHlink"/>
                </a:solidFill>
              </a:rPr>
              <a:t>40–60 seconds</a:t>
            </a:r>
          </a:p>
          <a:p>
            <a:pPr>
              <a:spcBef>
                <a:spcPct val="0"/>
              </a:spcBef>
            </a:pPr>
            <a:endParaRPr lang="en-GB" dirty="0">
              <a:solidFill>
                <a:schemeClr val="folHlink"/>
              </a:solidFill>
            </a:endParaRPr>
          </a:p>
          <a:p>
            <a:pPr>
              <a:spcBef>
                <a:spcPct val="0"/>
              </a:spcBef>
            </a:pPr>
            <a:r>
              <a:rPr lang="en-GB" dirty="0">
                <a:solidFill>
                  <a:schemeClr val="tx2"/>
                </a:solidFill>
              </a:rPr>
              <a:t>Average time usually adopted by health-care workers: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&lt;10 seconds</a:t>
            </a:r>
          </a:p>
          <a:p>
            <a:pPr>
              <a:spcBef>
                <a:spcPct val="0"/>
              </a:spcBef>
            </a:pPr>
            <a:endParaRPr lang="en-GB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en-GB" dirty="0">
                <a:solidFill>
                  <a:schemeClr val="accent1"/>
                </a:solidFill>
              </a:rPr>
              <a:t>Alcohol-based </a:t>
            </a:r>
          </a:p>
          <a:p>
            <a:pPr>
              <a:spcBef>
                <a:spcPct val="0"/>
              </a:spcBef>
            </a:pPr>
            <a:r>
              <a:rPr lang="en-GB" dirty="0">
                <a:solidFill>
                  <a:schemeClr val="accent1"/>
                </a:solidFill>
              </a:rPr>
              <a:t>Hand rubbing: </a:t>
            </a:r>
            <a:r>
              <a:rPr lang="en-GB" b="1" dirty="0">
                <a:solidFill>
                  <a:schemeClr val="accent1"/>
                </a:solidFill>
              </a:rPr>
              <a:t>20–30 seconds</a:t>
            </a:r>
          </a:p>
          <a:p>
            <a:pPr>
              <a:spcBef>
                <a:spcPct val="0"/>
              </a:spcBef>
            </a:pP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Time constraint = </a:t>
            </a:r>
            <a:br>
              <a:rPr lang="en-GB" dirty="0"/>
            </a:br>
            <a:r>
              <a:rPr lang="en-GB" dirty="0"/>
              <a:t>major obstacle for hand hygiene</a:t>
            </a:r>
          </a:p>
        </p:txBody>
      </p:sp>
      <p:pic>
        <p:nvPicPr>
          <p:cNvPr id="327689" name="Picture 9" descr="stopwa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28801"/>
            <a:ext cx="3236912" cy="4700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557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Plain (non-antimicrobial) soap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8650"/>
            <a:ext cx="10515600" cy="4378362"/>
          </a:xfrm>
        </p:spPr>
        <p:txBody>
          <a:bodyPr>
            <a:noAutofit/>
          </a:bodyPr>
          <a:lstStyle/>
          <a:p>
            <a:r>
              <a:rPr lang="en-US" sz="3200" dirty="0"/>
              <a:t>Soaps  contain esterified fatty acids and sodium or potassium hydroxide. They remove </a:t>
            </a:r>
            <a:r>
              <a:rPr lang="en-US" sz="3200" dirty="0">
                <a:solidFill>
                  <a:srgbClr val="FF0000"/>
                </a:solidFill>
              </a:rPr>
              <a:t>lipid</a:t>
            </a:r>
            <a:r>
              <a:rPr lang="en-US" sz="3200" dirty="0"/>
              <a:t> and adhering </a:t>
            </a:r>
            <a:r>
              <a:rPr lang="en-US" sz="3200" dirty="0">
                <a:solidFill>
                  <a:srgbClr val="FF0000"/>
                </a:solidFill>
              </a:rPr>
              <a:t>dirt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0000"/>
                </a:solidFill>
              </a:rPr>
              <a:t>soil</a:t>
            </a:r>
            <a:r>
              <a:rPr lang="en-US" sz="3200" dirty="0"/>
              <a:t>, and various </a:t>
            </a:r>
            <a:r>
              <a:rPr lang="en-US" sz="3200" dirty="0">
                <a:solidFill>
                  <a:srgbClr val="FF0000"/>
                </a:solidFill>
              </a:rPr>
              <a:t>organic</a:t>
            </a:r>
            <a:r>
              <a:rPr lang="en-US" sz="3200" dirty="0"/>
              <a:t> substances from the hands.</a:t>
            </a:r>
          </a:p>
          <a:p>
            <a:r>
              <a:rPr lang="en-US" sz="3200" dirty="0"/>
              <a:t> Plain soaps have </a:t>
            </a:r>
            <a:r>
              <a:rPr lang="en-US" sz="3200" dirty="0">
                <a:solidFill>
                  <a:srgbClr val="FF0000"/>
                </a:solidFill>
              </a:rPr>
              <a:t>minimal</a:t>
            </a:r>
            <a:r>
              <a:rPr lang="en-US" sz="3200" dirty="0"/>
              <a:t>, if any, antimicrobial activity.</a:t>
            </a:r>
          </a:p>
          <a:p>
            <a:r>
              <a:rPr lang="en-US" sz="3200" dirty="0"/>
              <a:t>Occasionally, plain soaps have become </a:t>
            </a:r>
            <a:r>
              <a:rPr lang="en-US" sz="3200" dirty="0">
                <a:solidFill>
                  <a:srgbClr val="FF0000"/>
                </a:solidFill>
              </a:rPr>
              <a:t>contaminated</a:t>
            </a:r>
            <a:r>
              <a:rPr lang="en-US" sz="3200" dirty="0"/>
              <a:t>, which may lead to the colonization of HCWs hands with Gram-negative bacilli. </a:t>
            </a:r>
          </a:p>
          <a:p>
            <a:r>
              <a:rPr lang="en-US" sz="3200" dirty="0"/>
              <a:t>Use liquid soap or small bars to </a:t>
            </a:r>
            <a:r>
              <a:rPr lang="en-US" sz="3200"/>
              <a:t>avoid contamination.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26685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415</Words>
  <Application>Microsoft Office PowerPoint</Application>
  <PresentationFormat>Widescreen</PresentationFormat>
  <Paragraphs>58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Bitmap Image</vt:lpstr>
      <vt:lpstr> Biosafety and Biosecurity (Theory)  Hand Hygiene and Care  2nd lecture Ms. Banaz A. Salih </vt:lpstr>
      <vt:lpstr>Definitions</vt:lpstr>
      <vt:lpstr>Hand Hygiene</vt:lpstr>
      <vt:lpstr>Hand Hygiene Effect</vt:lpstr>
      <vt:lpstr>Areas Most Frequently Missed</vt:lpstr>
      <vt:lpstr>During Covid-19</vt:lpstr>
      <vt:lpstr>Compliance with hand hygiene is low, why ??</vt:lpstr>
      <vt:lpstr>Time constraint =  major obstacle for hand hygiene</vt:lpstr>
      <vt:lpstr>Plain (non-antimicrobial) soap</vt:lpstr>
      <vt:lpstr>The effect of water, soap and alcohol</vt:lpstr>
      <vt:lpstr>Many Personnel Don’t  Realize When  They Have Germs on Their Hands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Biosafety and Biosecurity (Practical)  Hand hygiene  1st lecture  Dr. Byram D. ahmed PhD</dc:title>
  <dc:creator>Nipeal1</dc:creator>
  <cp:lastModifiedBy>NIPEAL</cp:lastModifiedBy>
  <cp:revision>30</cp:revision>
  <dcterms:created xsi:type="dcterms:W3CDTF">2021-11-22T08:36:13Z</dcterms:created>
  <dcterms:modified xsi:type="dcterms:W3CDTF">2026-02-18T10:04:20Z</dcterms:modified>
</cp:coreProperties>
</file>