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8" r:id="rId2"/>
    <p:sldId id="305" r:id="rId3"/>
    <p:sldId id="303" r:id="rId4"/>
    <p:sldId id="366" r:id="rId5"/>
    <p:sldId id="361" r:id="rId6"/>
    <p:sldId id="363" r:id="rId7"/>
    <p:sldId id="362" r:id="rId8"/>
    <p:sldId id="319" r:id="rId9"/>
    <p:sldId id="346" r:id="rId10"/>
    <p:sldId id="349" r:id="rId11"/>
    <p:sldId id="306" r:id="rId12"/>
    <p:sldId id="340" r:id="rId13"/>
    <p:sldId id="310" r:id="rId14"/>
    <p:sldId id="330" r:id="rId15"/>
    <p:sldId id="331" r:id="rId16"/>
    <p:sldId id="356" r:id="rId17"/>
    <p:sldId id="357" r:id="rId18"/>
    <p:sldId id="358" r:id="rId19"/>
    <p:sldId id="35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5E6537-7265-4867-821A-848DAB60F4D9}" type="datetimeFigureOut">
              <a:rPr lang="ar-IQ" smtClean="0"/>
              <a:pPr/>
              <a:t>23/08/1447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B75D53-52AF-496B-84EA-F7FBC175A8E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35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5D53-52AF-496B-84EA-F7FBC175A8E1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387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/>
            <a:r>
              <a:rPr lang="en-US" sz="1000" i="1" dirty="0"/>
              <a:t>9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These are the basic practices when working with any microorganisms, and are the foundation for BL1 containment.  They are designed to prevent transmission by contact, ingestion, and puncture.</a:t>
            </a:r>
          </a:p>
          <a:p>
            <a:endParaRPr lang="en-US" dirty="0"/>
          </a:p>
          <a:p>
            <a:r>
              <a:rPr lang="en-US" dirty="0"/>
              <a:t>These practices are appropriate for ALL laboratories that work with radioisotopes and chemicals as well as microorganisms.  </a:t>
            </a:r>
          </a:p>
        </p:txBody>
      </p:sp>
    </p:spTree>
    <p:extLst>
      <p:ext uri="{BB962C8B-B14F-4D97-AF65-F5344CB8AC3E}">
        <p14:creationId xmlns:p14="http://schemas.microsoft.com/office/powerpoint/2010/main" val="166572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4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9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3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339" y="1044401"/>
            <a:ext cx="7086600" cy="27622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Biosafety &amp; Security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Definitions</a:t>
            </a:r>
            <a:endParaRPr lang="ar-IQ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524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1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Banaz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Salih</a:t>
            </a:r>
            <a:endParaRPr lang="ar-IQ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sign, sky, outdoor&#10;&#10;Description automatically generated">
            <a:extLst>
              <a:ext uri="{FF2B5EF4-FFF2-40B4-BE49-F238E27FC236}">
                <a16:creationId xmlns:a16="http://schemas.microsoft.com/office/drawing/2014/main" id="{9952BFB7-56EC-4657-B543-1F413CF5DA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6654"/>
            <a:ext cx="1867079" cy="215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safe laboratory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1993393"/>
            <a:ext cx="8079581" cy="42550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Safe handling of samples (containers, transport, receipt and opening).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 use of pipettes (mouth suction avoidance).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Disposal of infectious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contact with waste.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injection sharps.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Separation of samples.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 use of centrifuge and other mixing equipment.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Precautions.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9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different types of hazards in laboratories such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Biological hazards.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Sharps hazards.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Chemical hazards.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Radioactive.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Electrical.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Explosions.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Physical.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4384" r="8989" b="26587"/>
          <a:stretch/>
        </p:blipFill>
        <p:spPr>
          <a:xfrm>
            <a:off x="4114800" y="2743200"/>
            <a:ext cx="4724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Biohazards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9736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dirty="0"/>
              <a:t>Infectious microorganisms.</a:t>
            </a:r>
          </a:p>
          <a:p>
            <a:pPr marL="457200" indent="-457200">
              <a:buAutoNum type="arabicPeriod"/>
            </a:pPr>
            <a:r>
              <a:rPr lang="en-US" dirty="0"/>
              <a:t> Diagnostic specimens (Blood products, Vaginal secretions)</a:t>
            </a:r>
          </a:p>
          <a:p>
            <a:pPr marL="457200" indent="-457200">
              <a:buAutoNum type="arabicPeriod"/>
            </a:pPr>
            <a:r>
              <a:rPr lang="en-US" dirty="0"/>
              <a:t>Semen, Amniotic fluid, Cell cultures,  Saliva, Urine, Tears, Sputum, Feces, Vomit</a:t>
            </a:r>
          </a:p>
          <a:p>
            <a:pPr marL="457200" indent="-457200">
              <a:buAutoNum type="arabicPeriod"/>
            </a:pPr>
            <a:r>
              <a:rPr lang="en-US" dirty="0"/>
              <a:t> Recombinant DNA, cell culture</a:t>
            </a:r>
          </a:p>
          <a:p>
            <a:pPr marL="457200" indent="-457200">
              <a:buAutoNum type="arabicPeriod"/>
            </a:pPr>
            <a:r>
              <a:rPr lang="en-US" dirty="0"/>
              <a:t>Animals reservoirs of zoonotic disease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6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Hazards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90" y="1828800"/>
            <a:ext cx="90203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8225" r="11043" b="7937"/>
          <a:stretch/>
        </p:blipFill>
        <p:spPr>
          <a:xfrm>
            <a:off x="228600" y="139015"/>
            <a:ext cx="8610600" cy="6515100"/>
          </a:xfrm>
        </p:spPr>
      </p:pic>
    </p:spTree>
    <p:extLst>
      <p:ext uri="{BB962C8B-B14F-4D97-AF65-F5344CB8AC3E}">
        <p14:creationId xmlns:p14="http://schemas.microsoft.com/office/powerpoint/2010/main" val="176456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71745"/>
          </a:xfrm>
        </p:spPr>
      </p:pic>
    </p:spTree>
    <p:extLst>
      <p:ext uri="{BB962C8B-B14F-4D97-AF65-F5344CB8AC3E}">
        <p14:creationId xmlns:p14="http://schemas.microsoft.com/office/powerpoint/2010/main" val="145986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229600" cy="4381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ea typeface="ＭＳ Ｐゴシック"/>
              </a:rPr>
              <a:t>Laboratory safety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6858000" cy="438912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Exits and corridors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Ventilations control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Fire Extinguishers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Eye Wash Stations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Safety Shower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Fire Blanket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Hand-washing sink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Master electricity shut off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3200" dirty="0">
                <a:ea typeface="ＭＳ Ｐゴシック"/>
              </a:rPr>
              <a:t>First-aid kit</a:t>
            </a:r>
          </a:p>
          <a:p>
            <a:pPr marL="1657350" lvl="2" indent="-742950">
              <a:buFont typeface="+mj-lt"/>
              <a:buAutoNum type="arabicPeriod"/>
            </a:pPr>
            <a:endParaRPr lang="en-US" sz="4000" dirty="0">
              <a:ea typeface="ＭＳ Ｐゴシック"/>
            </a:endParaRPr>
          </a:p>
          <a:p>
            <a:pPr marL="1657350" lvl="2" indent="-742950">
              <a:buFont typeface="+mj-lt"/>
              <a:buAutoNum type="arabicPeriod"/>
            </a:pPr>
            <a:endParaRPr lang="en-US" sz="4000" dirty="0"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16C9-ED0B-4898-B725-2D3A7AB612C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97"/>
    </mc:Choice>
    <mc:Fallback xmlns="">
      <p:transition spd="slow" advTm="373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229600" cy="4381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ea typeface="ＭＳ Ｐゴシック"/>
              </a:rPr>
              <a:t>Laboratory safety requirements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16C9-ED0B-4898-B725-2D3A7AB612C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27314" y="2138906"/>
            <a:ext cx="6564086" cy="4389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3200" dirty="0">
                <a:ea typeface="ＭＳ Ｐゴシック"/>
              </a:rPr>
              <a:t>10. Bio-hazardous waste container.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>
                <a:ea typeface="ＭＳ Ｐゴシック"/>
              </a:rPr>
              <a:t>11. Sharps containers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>
                <a:ea typeface="ＭＳ Ｐゴシック"/>
              </a:rPr>
              <a:t>12. Routine garbage containers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>
                <a:ea typeface="ＭＳ Ｐゴシック"/>
              </a:rPr>
              <a:t>13. Safety cabinets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>
                <a:ea typeface="ＭＳ Ｐゴシック"/>
              </a:rPr>
              <a:t>14. Fume hood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>
                <a:ea typeface="ＭＳ Ｐゴシック"/>
              </a:rPr>
              <a:t>15. Chemical disposal containers</a:t>
            </a:r>
          </a:p>
          <a:p>
            <a:pPr marL="1657350" lvl="2" indent="-742950">
              <a:buFont typeface="+mj-lt"/>
              <a:buAutoNum type="arabicPeriod"/>
            </a:pPr>
            <a:endParaRPr lang="en-US" sz="4000" dirty="0">
              <a:ea typeface="ＭＳ Ｐゴシック"/>
            </a:endParaRPr>
          </a:p>
          <a:p>
            <a:pPr marL="1657350" lvl="2" indent="-742950">
              <a:buFont typeface="+mj-lt"/>
              <a:buAutoNum type="arabicPeriod"/>
            </a:pPr>
            <a:endParaRPr lang="en-US" sz="40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17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6"/>
    </mc:Choice>
    <mc:Fallback xmlns="">
      <p:transition spd="slow" advTm="25273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chem.vt.edu/RVGS/ACT/graphics/room.gif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2727" t="3488" r="9092" b="23256"/>
          <a:stretch/>
        </p:blipFill>
        <p:spPr bwMode="auto">
          <a:xfrm>
            <a:off x="304800" y="398980"/>
            <a:ext cx="845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16C9-ED0B-4898-B725-2D3A7AB612C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93"/>
    </mc:Choice>
    <mc:Fallback xmlns="">
      <p:transition spd="slow" advTm="11329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95656"/>
            <a:ext cx="7772400" cy="1609344"/>
          </a:xfrm>
        </p:spPr>
        <p:txBody>
          <a:bodyPr/>
          <a:lstStyle/>
          <a:p>
            <a:pPr algn="ctr">
              <a:defRPr/>
            </a:pPr>
            <a:r>
              <a:rPr lang="en-US" sz="3600" b="1" i="0" dirty="0">
                <a:solidFill>
                  <a:srgbClr val="00FFFF"/>
                </a:solidFill>
              </a:rPr>
              <a:t>Standard Microbiological Practices</a:t>
            </a:r>
            <a:r>
              <a:rPr lang="en-US" sz="3600" i="0" dirty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1874520"/>
            <a:ext cx="4724400" cy="4343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2400" dirty="0"/>
              <a:t>NOT permitted in laboratories:</a:t>
            </a:r>
          </a:p>
          <a:p>
            <a:pPr lvl="1"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en-US" sz="2400" dirty="0"/>
              <a:t> Eating </a:t>
            </a:r>
            <a:endParaRPr lang="en-US" sz="2400" b="1" dirty="0"/>
          </a:p>
          <a:p>
            <a:pPr lvl="1"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en-US" sz="2400" dirty="0"/>
              <a:t>Drinking</a:t>
            </a:r>
          </a:p>
          <a:p>
            <a:pPr lvl="1"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en-US" sz="2400" dirty="0"/>
              <a:t>Smoking</a:t>
            </a:r>
          </a:p>
          <a:p>
            <a:pPr lvl="1"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en-US" sz="2400" dirty="0"/>
              <a:t>Handling contact lenses</a:t>
            </a:r>
          </a:p>
          <a:p>
            <a:pPr lvl="1"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en-US" sz="2400" dirty="0"/>
              <a:t>Make up and cosmetic.</a:t>
            </a:r>
          </a:p>
          <a:p>
            <a:pPr lvl="1"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en-US" sz="2400" dirty="0"/>
              <a:t>Pipetting by mouth</a:t>
            </a:r>
          </a:p>
          <a:p>
            <a:pPr lvl="1"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en-US" sz="2400" dirty="0"/>
              <a:t>Storing food and drink</a:t>
            </a:r>
          </a:p>
          <a:p>
            <a:pPr lvl="1">
              <a:buClr>
                <a:schemeClr val="hlink"/>
              </a:buClr>
              <a:buSzPct val="75000"/>
              <a:buFont typeface="Monotype Sorts" pitchFamily="2" charset="2"/>
              <a:buChar char="è"/>
            </a:pPr>
            <a:r>
              <a:rPr lang="en-US" sz="2400" dirty="0"/>
              <a:t>NEVER  Discard needles or sharps into biological waste bags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5AB4-9FE0-49AE-92D3-0EAFBE5C885F}" type="slidenum">
              <a:rPr lang="en-US" smtClean="0"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6957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69676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52400"/>
            <a:ext cx="8079581" cy="1658198"/>
          </a:xfrm>
        </p:spPr>
        <p:txBody>
          <a:bodyPr/>
          <a:lstStyle/>
          <a:p>
            <a:r>
              <a:rPr lang="en-US" dirty="0"/>
              <a:t>Biosafety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9580" cy="5333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Biosafety</a:t>
            </a:r>
            <a:r>
              <a:rPr lang="en-US" dirty="0"/>
              <a:t> refers to the rules and practices used to handle biological materials safely.</a:t>
            </a:r>
            <a:br>
              <a:rPr lang="en-US" dirty="0"/>
            </a:br>
            <a:r>
              <a:rPr lang="en-US" dirty="0"/>
              <a:t>It helps protect people, animals, and the environment from harmful pathogens and toxins.</a:t>
            </a:r>
            <a:br>
              <a:rPr lang="en-US" dirty="0"/>
            </a:br>
            <a:r>
              <a:rPr lang="en-US" dirty="0"/>
              <a:t>Biosafety also prevents accidents and unintentional release of these materials.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4637" y="534280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Biosafety Symbol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7" y="439578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9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58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Laboratory biosecurity</a:t>
            </a:r>
            <a:r>
              <a:rPr lang="en-US" dirty="0"/>
              <a:t> refers to measures used to protect valuable biological materials in laboratories.</a:t>
            </a:r>
            <a:br>
              <a:rPr lang="en-US" dirty="0"/>
            </a:br>
            <a:r>
              <a:rPr lang="en-US" dirty="0"/>
              <a:t>It focuses on controlling access and ensuring proper handling and accountability.</a:t>
            </a:r>
            <a:br>
              <a:rPr lang="en-US" dirty="0"/>
            </a:br>
            <a:r>
              <a:rPr lang="en-US" dirty="0"/>
              <a:t>Biosecurity prevents theft, misuse, loss, or intentional release of biological materials.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00270"/>
            <a:ext cx="2061060" cy="206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561833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Biosecurity Symbol</a:t>
            </a:r>
          </a:p>
        </p:txBody>
      </p:sp>
    </p:spTree>
    <p:extLst>
      <p:ext uri="{BB962C8B-B14F-4D97-AF65-F5344CB8AC3E}">
        <p14:creationId xmlns:p14="http://schemas.microsoft.com/office/powerpoint/2010/main" val="273937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24792" cy="65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4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Risk </a:t>
            </a:r>
            <a:r>
              <a:rPr lang="en-US" i="1" dirty="0"/>
              <a:t>. It is a</a:t>
            </a:r>
            <a:r>
              <a:rPr lang="en-US" dirty="0"/>
              <a:t> combination of the probability of occurrence of harm and the severity of that harm.</a:t>
            </a:r>
          </a:p>
          <a:p>
            <a:r>
              <a:rPr lang="en-US" b="1" i="1" dirty="0"/>
              <a:t>Risk assessment. It is 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r>
              <a:rPr lang="en-US" dirty="0"/>
              <a:t> of evaluating the risk(s) arising from a hazard(s), taking into account the adequacy of any existing controls and deciding whether or not the risk(s) is acceptable.</a:t>
            </a:r>
          </a:p>
          <a:p>
            <a:r>
              <a:rPr lang="en-US" b="1" i="1" dirty="0"/>
              <a:t>Threat 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likelihood</a:t>
            </a:r>
            <a:r>
              <a:rPr lang="en-US" dirty="0"/>
              <a:t> for an adverse event to occur, as an expression of intention to inflict evil, injury, disruption or damage.</a:t>
            </a:r>
          </a:p>
        </p:txBody>
      </p:sp>
    </p:spTree>
    <p:extLst>
      <p:ext uri="{BB962C8B-B14F-4D97-AF65-F5344CB8AC3E}">
        <p14:creationId xmlns:p14="http://schemas.microsoft.com/office/powerpoint/2010/main" val="419289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Harm </a:t>
            </a:r>
            <a:r>
              <a:rPr lang="en-US" dirty="0"/>
              <a:t>The adverse effect on the health of people, animals, or plants on the environment or on property</a:t>
            </a:r>
          </a:p>
          <a:p>
            <a:r>
              <a:rPr lang="en-US" b="1" i="1" dirty="0"/>
              <a:t>Hazard </a:t>
            </a:r>
            <a:r>
              <a:rPr lang="en-US" dirty="0"/>
              <a:t>A source, situation, or act with a potential for causing .</a:t>
            </a:r>
          </a:p>
          <a:p>
            <a:r>
              <a:rPr lang="en-US" dirty="0">
                <a:solidFill>
                  <a:srgbClr val="FF0000"/>
                </a:solidFill>
              </a:rPr>
              <a:t>Bioweapon</a:t>
            </a:r>
            <a:r>
              <a:rPr lang="en-US" dirty="0"/>
              <a:t> refers to the use of some biological agents as a weapon against human such as Anthrax.</a:t>
            </a:r>
          </a:p>
          <a:p>
            <a:r>
              <a:rPr lang="en-US" dirty="0">
                <a:solidFill>
                  <a:srgbClr val="FF0000"/>
                </a:solidFill>
              </a:rPr>
              <a:t>Dual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use</a:t>
            </a:r>
            <a:r>
              <a:rPr lang="en-US" dirty="0"/>
              <a:t> refers to the probability of using some biological agents as a weapon</a:t>
            </a:r>
          </a:p>
        </p:txBody>
      </p:sp>
    </p:spTree>
    <p:extLst>
      <p:ext uri="{BB962C8B-B14F-4D97-AF65-F5344CB8AC3E}">
        <p14:creationId xmlns:p14="http://schemas.microsoft.com/office/powerpoint/2010/main" val="344536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Valuable Biological Material VBM.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/>
              <a:t>They require administrative </a:t>
            </a:r>
            <a:r>
              <a:rPr lang="en-US" dirty="0">
                <a:solidFill>
                  <a:srgbClr val="FF0000"/>
                </a:solidFill>
              </a:rPr>
              <a:t>oversight</a:t>
            </a:r>
            <a:r>
              <a:rPr lang="en-US" dirty="0"/>
              <a:t>, control, accountability, specific protective and monitoring measures in laboratories.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VBM may include </a:t>
            </a:r>
            <a:r>
              <a:rPr lang="en-US" dirty="0">
                <a:solidFill>
                  <a:srgbClr val="FF0000"/>
                </a:solidFill>
              </a:rPr>
              <a:t>pathogens</a:t>
            </a:r>
            <a:r>
              <a:rPr lang="en-US" dirty="0"/>
              <a:t> and toxins, as well as non-pathogenic organisms, vaccine strains, foods, genetically-modified organisms (GMOs), cell components and genetic elements</a:t>
            </a:r>
          </a:p>
        </p:txBody>
      </p:sp>
    </p:spTree>
    <p:extLst>
      <p:ext uri="{BB962C8B-B14F-4D97-AF65-F5344CB8AC3E}">
        <p14:creationId xmlns:p14="http://schemas.microsoft.com/office/powerpoint/2010/main" val="194279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 Biosafety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To provide protection for</a:t>
            </a:r>
            <a:r>
              <a:rPr lang="en-US" dirty="0"/>
              <a:t> Laboratory personnel, Lab support personnel, General Public and the Environment and “products”.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comply with federal and local regulator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Implement engineering controls, management policies and work practices.</a:t>
            </a:r>
          </a:p>
        </p:txBody>
      </p:sp>
    </p:spTree>
    <p:extLst>
      <p:ext uri="{BB962C8B-B14F-4D97-AF65-F5344CB8AC3E}">
        <p14:creationId xmlns:p14="http://schemas.microsoft.com/office/powerpoint/2010/main" val="255277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Laboratory levels (basic  1, containment 2,3 and 4 high containment) and safety levels.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PPE and safety equipment.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Safety Precautions (standard and special).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Basic hygiene and Hand Washing.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Waste disposal.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Sterilization and disinfection.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First aid and immunization.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Administrative rules.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514350" indent="-514350" eaLnBrk="1" hangingPunct="1">
              <a:buFont typeface="+mj-lt"/>
              <a:buAutoNum type="arabicPeriod"/>
            </a:pPr>
            <a:endParaRPr lang="en-US" dirty="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127125" y="477838"/>
            <a:ext cx="65245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400" u="sng" dirty="0"/>
              <a:t>What </a:t>
            </a:r>
            <a:r>
              <a:rPr lang="en-US" sz="4400" b="1" u="sng" dirty="0"/>
              <a:t>Biosafety</a:t>
            </a:r>
            <a:r>
              <a:rPr lang="en-US" sz="4400" u="sng" dirty="0"/>
              <a:t> include?</a:t>
            </a:r>
            <a:r>
              <a:rPr lang="en-US" sz="1800" u="sng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419389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096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834</TotalTime>
  <Words>637</Words>
  <Application>Microsoft Office PowerPoint</Application>
  <PresentationFormat>On-screen Show (4:3)</PresentationFormat>
  <Paragraphs>103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Monotype Sorts</vt:lpstr>
      <vt:lpstr>Times New Roman</vt:lpstr>
      <vt:lpstr>Wingdings 2</vt:lpstr>
      <vt:lpstr>Metropolitan</vt:lpstr>
      <vt:lpstr> Biosafety &amp; Security  Introduction and Definitions</vt:lpstr>
      <vt:lpstr>Biosafety</vt:lpstr>
      <vt:lpstr>Biosecurity</vt:lpstr>
      <vt:lpstr>PowerPoint Presentation</vt:lpstr>
      <vt:lpstr>Terminology</vt:lpstr>
      <vt:lpstr>Terminology</vt:lpstr>
      <vt:lpstr>Valuable Biological Material VBM. </vt:lpstr>
      <vt:lpstr>Importance of  Biosafety Practices</vt:lpstr>
      <vt:lpstr>PowerPoint Presentation</vt:lpstr>
      <vt:lpstr>Basic safe laboratory techniques</vt:lpstr>
      <vt:lpstr> Hazards</vt:lpstr>
      <vt:lpstr>Examples of Biohazards Agents</vt:lpstr>
      <vt:lpstr>Safety and Hazards types</vt:lpstr>
      <vt:lpstr>PowerPoint Presentation</vt:lpstr>
      <vt:lpstr>PowerPoint Presentation</vt:lpstr>
      <vt:lpstr>Laboratory safety requirements</vt:lpstr>
      <vt:lpstr>Laboratory safety requirements</vt:lpstr>
      <vt:lpstr>PowerPoint Presentation</vt:lpstr>
      <vt:lpstr>Standard Microbiological Practices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Dr.Bairam</dc:creator>
  <cp:lastModifiedBy>NIPEAL</cp:lastModifiedBy>
  <cp:revision>99</cp:revision>
  <dcterms:created xsi:type="dcterms:W3CDTF">2006-08-16T00:00:00Z</dcterms:created>
  <dcterms:modified xsi:type="dcterms:W3CDTF">2026-02-10T07:27:03Z</dcterms:modified>
</cp:coreProperties>
</file>