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FC06C358-6878-451D-A7AD-150DDFB8E224}" type="datetimeFigureOut">
              <a:rPr lang="ar-IQ" smtClean="0"/>
              <a:t>15/10/1446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540464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C06C358-6878-451D-A7AD-150DDFB8E224}" type="datetimeFigureOut">
              <a:rPr lang="ar-IQ" smtClean="0"/>
              <a:t>15/10/1446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1375002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C06C358-6878-451D-A7AD-150DDFB8E224}" type="datetimeFigureOut">
              <a:rPr lang="ar-IQ" smtClean="0"/>
              <a:t>15/10/1446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3494947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C06C358-6878-451D-A7AD-150DDFB8E224}" type="datetimeFigureOut">
              <a:rPr lang="ar-IQ" smtClean="0"/>
              <a:t>15/10/1446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376571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06C358-6878-451D-A7AD-150DDFB8E224}" type="datetimeFigureOut">
              <a:rPr lang="ar-IQ" smtClean="0"/>
              <a:t>15/10/1446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6577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C06C358-6878-451D-A7AD-150DDFB8E224}" type="datetimeFigureOut">
              <a:rPr lang="ar-IQ" smtClean="0"/>
              <a:t>15/10/1446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979815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C06C358-6878-451D-A7AD-150DDFB8E224}" type="datetimeFigureOut">
              <a:rPr lang="ar-IQ" smtClean="0"/>
              <a:t>15/10/1446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3054911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C06C358-6878-451D-A7AD-150DDFB8E224}" type="datetimeFigureOut">
              <a:rPr lang="ar-IQ" smtClean="0"/>
              <a:t>15/10/1446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1906923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06C358-6878-451D-A7AD-150DDFB8E224}" type="datetimeFigureOut">
              <a:rPr lang="ar-IQ" smtClean="0"/>
              <a:t>15/10/1446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3604109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06C358-6878-451D-A7AD-150DDFB8E224}" type="datetimeFigureOut">
              <a:rPr lang="ar-IQ" smtClean="0"/>
              <a:t>15/10/1446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2844009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06C358-6878-451D-A7AD-150DDFB8E224}" type="datetimeFigureOut">
              <a:rPr lang="ar-IQ" smtClean="0"/>
              <a:t>15/10/1446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15386EF-E1E1-4CC5-A8F4-C8A43674967B}" type="slidenum">
              <a:rPr lang="ar-IQ" smtClean="0"/>
              <a:t>‹#›</a:t>
            </a:fld>
            <a:endParaRPr lang="ar-IQ"/>
          </a:p>
        </p:txBody>
      </p:sp>
    </p:spTree>
    <p:extLst>
      <p:ext uri="{BB962C8B-B14F-4D97-AF65-F5344CB8AC3E}">
        <p14:creationId xmlns:p14="http://schemas.microsoft.com/office/powerpoint/2010/main" val="238791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06C358-6878-451D-A7AD-150DDFB8E224}" type="datetimeFigureOut">
              <a:rPr lang="ar-IQ" smtClean="0"/>
              <a:t>15/10/1446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386EF-E1E1-4CC5-A8F4-C8A43674967B}" type="slidenum">
              <a:rPr lang="ar-IQ" smtClean="0"/>
              <a:t>‹#›</a:t>
            </a:fld>
            <a:endParaRPr lang="ar-IQ"/>
          </a:p>
        </p:txBody>
      </p:sp>
    </p:spTree>
    <p:extLst>
      <p:ext uri="{BB962C8B-B14F-4D97-AF65-F5344CB8AC3E}">
        <p14:creationId xmlns:p14="http://schemas.microsoft.com/office/powerpoint/2010/main" val="3267754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sz="4400" dirty="0" smtClean="0"/>
              <a:t>المطلب الثاني </a:t>
            </a:r>
            <a:br>
              <a:rPr lang="ar-IQ" sz="4400" dirty="0" smtClean="0"/>
            </a:br>
            <a:r>
              <a:rPr lang="ar-IQ" sz="4400" dirty="0" smtClean="0"/>
              <a:t>حماية أموال الغائب والمفقود وإدارتها </a:t>
            </a:r>
            <a:endParaRPr lang="ar-IQ" sz="4400"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1267351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54307"/>
          </a:xfrm>
        </p:spPr>
        <p:txBody>
          <a:bodyPr>
            <a:normAutofit fontScale="90000"/>
          </a:bodyPr>
          <a:lstStyle/>
          <a:p>
            <a:endParaRPr lang="ar-IQ" dirty="0"/>
          </a:p>
        </p:txBody>
      </p:sp>
      <p:sp>
        <p:nvSpPr>
          <p:cNvPr id="3" name="Content Placeholder 2"/>
          <p:cNvSpPr>
            <a:spLocks noGrp="1"/>
          </p:cNvSpPr>
          <p:nvPr>
            <p:ph idx="1"/>
          </p:nvPr>
        </p:nvSpPr>
        <p:spPr>
          <a:xfrm>
            <a:off x="838200" y="781665"/>
            <a:ext cx="10515600" cy="5395298"/>
          </a:xfrm>
        </p:spPr>
        <p:txBody>
          <a:bodyPr/>
          <a:lstStyle/>
          <a:p>
            <a:pPr marL="0" indent="0" algn="r">
              <a:buNone/>
            </a:pPr>
            <a:r>
              <a:rPr lang="ar-IQ" dirty="0" smtClean="0"/>
              <a:t>وقد تكون العودة بعد تقسيم أمواله بين ورثته ، لذا لابد من إعادة أمواله اليه ، فإذا تم إستهلاك بعض الأموال لحاجة أنفسهم فلا يمكن الرجوع عليهم بالضمان لأنهم تصرفوا بهذا المال بإعتباره ملكاً شرعياً لهم .</a:t>
            </a:r>
          </a:p>
          <a:p>
            <a:pPr marL="0" indent="0" algn="r">
              <a:buNone/>
            </a:pPr>
            <a:r>
              <a:rPr lang="ar-IQ" dirty="0" smtClean="0"/>
              <a:t>أما إذا كانوا الورثة قد تصرفوا بالأموال كلاً أو جزءاً بعوض أو بغير عوض سواء بحسن نية أم بسوئها كأن تكون عقاراً إستملكتها الدولة مما يعني حلول أموال أخرى محل أموال المفقود أو الغائب لذا يحق له أن يسترد تلك الأموال بدلاَ من أمواله وفقاً لنظرية الحلول العيني .</a:t>
            </a:r>
          </a:p>
          <a:p>
            <a:pPr marL="0" indent="0" algn="r">
              <a:buNone/>
            </a:pPr>
            <a:r>
              <a:rPr lang="ar-IQ" smtClean="0"/>
              <a:t>أجازت المادة (98/ ثانياً ) لوزير العدل إعادة أموال المفقود إن وجدت أو قيمتها عند حضوره خلال خمس سنوات من تاريخ قراره بتسجيلها بالحساب المستقل .وذهب رأي الى أنه إذا لم يظهر رغم مرور خمس سنوات من تريخ قرار الوزير بتسجيلها في الحساب المستقل عندئذ تؤول الى خزينة الدولة بإعتبار أن المفقود لا وارث له والدولة وارث لمن لا وارث له بينما ذهب رأي آخر أن ما يؤول في الحساب المستقل لا يذهب الى حزينة الدولة وإنما يجوز التصرف به وفق أحكام قانون رعاية القاصرين . </a:t>
            </a:r>
            <a:endParaRPr lang="ar-IQ" dirty="0"/>
          </a:p>
        </p:txBody>
      </p:sp>
    </p:spTree>
    <p:extLst>
      <p:ext uri="{BB962C8B-B14F-4D97-AF65-F5344CB8AC3E}">
        <p14:creationId xmlns:p14="http://schemas.microsoft.com/office/powerpoint/2010/main" val="113755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5752"/>
          </a:xfrm>
        </p:spPr>
        <p:txBody>
          <a:bodyPr>
            <a:normAutofit/>
          </a:bodyPr>
          <a:lstStyle/>
          <a:p>
            <a:pPr algn="r"/>
            <a:r>
              <a:rPr lang="ar-IQ" sz="3200" dirty="0" smtClean="0"/>
              <a:t>الفرع الأول – تحرير أموال الفقود أو الغائب </a:t>
            </a:r>
            <a:endParaRPr lang="ar-IQ" sz="3200" dirty="0"/>
          </a:p>
        </p:txBody>
      </p:sp>
      <p:sp>
        <p:nvSpPr>
          <p:cNvPr id="3" name="Content Placeholder 2"/>
          <p:cNvSpPr>
            <a:spLocks noGrp="1"/>
          </p:cNvSpPr>
          <p:nvPr>
            <p:ph idx="1"/>
          </p:nvPr>
        </p:nvSpPr>
        <p:spPr>
          <a:xfrm>
            <a:off x="838200" y="1120878"/>
            <a:ext cx="10515600" cy="5115078"/>
          </a:xfrm>
        </p:spPr>
        <p:txBody>
          <a:bodyPr>
            <a:normAutofit/>
          </a:bodyPr>
          <a:lstStyle/>
          <a:p>
            <a:pPr marL="0" indent="0" algn="r">
              <a:buNone/>
            </a:pPr>
            <a:r>
              <a:rPr lang="ar-IQ" dirty="0" smtClean="0"/>
              <a:t>يقصد بتحريرأموال المفقود </a:t>
            </a:r>
            <a:r>
              <a:rPr lang="ar-IQ" dirty="0" smtClean="0"/>
              <a:t>أو </a:t>
            </a:r>
            <a:r>
              <a:rPr lang="ar-IQ" dirty="0" smtClean="0"/>
              <a:t>الغائب عند تعيين القيم عليه ،أن يقوم القيم بجرد جميع ما للمفقود أو الغائب من حقوق والتزامات وأموال عقارية أو منقولة وتثبيتها في محضر بالتفصيل حصراً ووصفاً وتقييماً مع بيان ما يكون بشأنها من نزاع .وبيان ما إتخذه القيم من تدابير تحفظية أو إحتياطية على أموال المفقود أو الغائب ومكان حفظها . بيان كيفية الإنتفاع بالعقارات والأراضي الزراعية وأنواع المغروسات والمحاصيل الزراعية .</a:t>
            </a:r>
          </a:p>
          <a:p>
            <a:pPr marL="0" indent="0" algn="r">
              <a:buNone/>
            </a:pPr>
            <a:r>
              <a:rPr lang="ar-IQ" dirty="0" smtClean="0"/>
              <a:t>يتم إيداع نسخة من هذا المحضر الى مديرية رعاية القاصرين .</a:t>
            </a:r>
          </a:p>
          <a:p>
            <a:pPr marL="0" indent="0" algn="r">
              <a:buNone/>
            </a:pPr>
            <a:endParaRPr lang="ar-IQ" dirty="0"/>
          </a:p>
          <a:p>
            <a:pPr marL="0" indent="0" algn="r">
              <a:buNone/>
            </a:pPr>
            <a:r>
              <a:rPr lang="ar-IQ" dirty="0" smtClean="0"/>
              <a:t>نصت المادة (90) على أن تحرر أموال </a:t>
            </a:r>
            <a:r>
              <a:rPr lang="ar-IQ" dirty="0" smtClean="0"/>
              <a:t>المفقود </a:t>
            </a:r>
            <a:r>
              <a:rPr lang="ar-IQ" dirty="0" smtClean="0"/>
              <a:t>أو الغائب عند تعيين قيم عليه ، ولم يبين المشرع كيفية تحريرالأموال .</a:t>
            </a:r>
          </a:p>
          <a:p>
            <a:pPr marL="0" indent="0" algn="r">
              <a:buNone/>
            </a:pPr>
            <a:r>
              <a:rPr lang="ar-IQ" dirty="0" smtClean="0"/>
              <a:t>لكن المشرع العراقي في المادة ذاتها نص على أنه تدار أموال المفقود أو الغائب على غرار أموال الصغير .</a:t>
            </a:r>
          </a:p>
          <a:p>
            <a:pPr marL="0" indent="0" algn="r">
              <a:buNone/>
            </a:pPr>
            <a:endParaRPr lang="ar-IQ" dirty="0"/>
          </a:p>
        </p:txBody>
      </p:sp>
    </p:spTree>
    <p:extLst>
      <p:ext uri="{BB962C8B-B14F-4D97-AF65-F5344CB8AC3E}">
        <p14:creationId xmlns:p14="http://schemas.microsoft.com/office/powerpoint/2010/main" val="3280205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1004"/>
          </a:xfrm>
        </p:spPr>
        <p:txBody>
          <a:bodyPr>
            <a:normAutofit/>
          </a:bodyPr>
          <a:lstStyle/>
          <a:p>
            <a:pPr algn="r"/>
            <a:r>
              <a:rPr lang="ar-IQ" sz="3600" dirty="0" smtClean="0"/>
              <a:t>الفرع الثاني - إدارة أموال المفقود أو الغائب</a:t>
            </a:r>
            <a:endParaRPr lang="ar-IQ" sz="3600" dirty="0"/>
          </a:p>
        </p:txBody>
      </p:sp>
      <p:sp>
        <p:nvSpPr>
          <p:cNvPr id="3" name="Content Placeholder 2"/>
          <p:cNvSpPr>
            <a:spLocks noGrp="1"/>
          </p:cNvSpPr>
          <p:nvPr>
            <p:ph idx="1"/>
          </p:nvPr>
        </p:nvSpPr>
        <p:spPr>
          <a:xfrm>
            <a:off x="838200" y="1106130"/>
            <a:ext cx="10515600" cy="5070833"/>
          </a:xfrm>
        </p:spPr>
        <p:txBody>
          <a:bodyPr>
            <a:normAutofit fontScale="92500"/>
          </a:bodyPr>
          <a:lstStyle/>
          <a:p>
            <a:pPr marL="0" indent="0" algn="r">
              <a:buNone/>
            </a:pPr>
            <a:r>
              <a:rPr lang="ar-IQ" dirty="0" smtClean="0"/>
              <a:t>أولاً – إدارة أموال المفقود أو الغائب من قبل القيم - </a:t>
            </a:r>
          </a:p>
          <a:p>
            <a:pPr marL="0" indent="0" algn="r">
              <a:buNone/>
            </a:pPr>
            <a:r>
              <a:rPr lang="ar-IQ" dirty="0" smtClean="0"/>
              <a:t>بينت المادة (90) أن تدار أموال الغائب أو المفقود على غرار أموال الصغير .وإذا تم تعيين قيم لإدارة أموالهما فيكون القيم تحت إشراف مديرية رعاية القاصرين .</a:t>
            </a:r>
          </a:p>
          <a:p>
            <a:pPr marL="0" indent="0" algn="r">
              <a:buNone/>
            </a:pPr>
            <a:r>
              <a:rPr lang="ar-IQ" dirty="0" smtClean="0"/>
              <a:t>الزمت المادة (41) القيم بالمحافظة على أموال المفقود أو الغائب وله القيام بأعمال الإدارة المعتادة على أن يبذل في كل ذلك ما يطلب من الوكيل المأجور بذله وفقاً لأحكام القانون المدني .</a:t>
            </a:r>
          </a:p>
          <a:p>
            <a:pPr marL="0" indent="0" algn="r">
              <a:buNone/>
            </a:pPr>
            <a:r>
              <a:rPr lang="ar-IQ" dirty="0" smtClean="0"/>
              <a:t>س/ ماهي واجبات القيم في إدارة اموال المفقود أو الغائب؟.</a:t>
            </a:r>
          </a:p>
          <a:p>
            <a:pPr marL="0" indent="0" algn="r">
              <a:buNone/>
            </a:pPr>
            <a:r>
              <a:rPr lang="ar-IQ" dirty="0" smtClean="0"/>
              <a:t>ج/ 1-رعاية أموال المفقود أو الغائب وحفظها وتنميتها لما فيه مصلحة للمفقود أو الغائب .</a:t>
            </a:r>
          </a:p>
          <a:p>
            <a:pPr marL="0" indent="0" algn="r">
              <a:buNone/>
            </a:pPr>
            <a:r>
              <a:rPr lang="ar-IQ" dirty="0" smtClean="0"/>
              <a:t>2- قبض أجرة أملاك الغائب أو </a:t>
            </a:r>
            <a:r>
              <a:rPr lang="ar-IQ" dirty="0" smtClean="0"/>
              <a:t>المفقود </a:t>
            </a:r>
            <a:r>
              <a:rPr lang="ar-IQ" dirty="0" smtClean="0"/>
              <a:t>المستأجرة قبل الفقد ، وكذلك قبض ديونه .</a:t>
            </a:r>
          </a:p>
          <a:p>
            <a:pPr marL="0" indent="0" algn="r">
              <a:buNone/>
            </a:pPr>
            <a:r>
              <a:rPr lang="ar-IQ" dirty="0" smtClean="0"/>
              <a:t>3- بيع الأموال المنقوله القابلة للتلف أو التي تستوجب الصرف .</a:t>
            </a:r>
          </a:p>
          <a:p>
            <a:pPr marL="0" indent="0" algn="r">
              <a:buNone/>
            </a:pPr>
            <a:r>
              <a:rPr lang="ar-IQ" dirty="0" smtClean="0"/>
              <a:t>4-إيداع ما زاد عما أذن له للقيم بصرفه من النقود في صندوق أموال القاصرين خلال مدة عشرة أيام من تسلم المبلع والا تعرض للفوائد التأخيرية إذا لم يتم الإيداع خلال المدة المذكورة .   </a:t>
            </a:r>
          </a:p>
          <a:p>
            <a:pPr algn="r"/>
            <a:endParaRPr lang="ar-IQ" dirty="0"/>
          </a:p>
        </p:txBody>
      </p:sp>
    </p:spTree>
    <p:extLst>
      <p:ext uri="{BB962C8B-B14F-4D97-AF65-F5344CB8AC3E}">
        <p14:creationId xmlns:p14="http://schemas.microsoft.com/office/powerpoint/2010/main" val="4160223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42798"/>
          </a:xfrm>
        </p:spPr>
        <p:txBody>
          <a:bodyPr>
            <a:normAutofit fontScale="90000"/>
          </a:bodyPr>
          <a:lstStyle/>
          <a:p>
            <a:endParaRPr lang="ar-IQ" dirty="0"/>
          </a:p>
        </p:txBody>
      </p:sp>
      <p:sp>
        <p:nvSpPr>
          <p:cNvPr id="3" name="Content Placeholder 2"/>
          <p:cNvSpPr>
            <a:spLocks noGrp="1"/>
          </p:cNvSpPr>
          <p:nvPr>
            <p:ph idx="1"/>
          </p:nvPr>
        </p:nvSpPr>
        <p:spPr>
          <a:xfrm>
            <a:off x="838200" y="958645"/>
            <a:ext cx="10515600" cy="5218318"/>
          </a:xfrm>
        </p:spPr>
        <p:txBody>
          <a:bodyPr/>
          <a:lstStyle/>
          <a:p>
            <a:pPr marL="0" indent="0" algn="r">
              <a:buNone/>
            </a:pPr>
            <a:r>
              <a:rPr lang="ar-IQ" dirty="0" smtClean="0"/>
              <a:t>5- الطعن بما يصدره مدير رعاية القاصرين من رفض أو موافقة لدى محكمة الإستئناف بصفتها التمييزية خلال سبعة ايام من تاريخ التبلغ به ويكون قرارها باتاً .</a:t>
            </a:r>
          </a:p>
          <a:p>
            <a:pPr marL="0" indent="0" algn="r">
              <a:buNone/>
            </a:pPr>
            <a:r>
              <a:rPr lang="ar-IQ" dirty="0" smtClean="0"/>
              <a:t>6- تقديم الحساب السنوي الى مديرية رعاية القاصرين خلال مدة أقصاها نهاية شهر كانون الثاني من كل سنة ويجب أن تكون الواردات معززة بالوثائق والمستندات ، وكذلك المصروفات التي جرى العراف على إعطاء وصولات بها.</a:t>
            </a:r>
          </a:p>
          <a:p>
            <a:pPr marL="0" indent="0" algn="r">
              <a:buNone/>
            </a:pPr>
            <a:r>
              <a:rPr lang="ar-IQ" dirty="0"/>
              <a:t> </a:t>
            </a:r>
            <a:r>
              <a:rPr lang="ar-IQ" dirty="0" smtClean="0"/>
              <a:t> وتتولى وحدة المحاسبة تدقيق الحسابات والمستندات والوثائق وهي مخولة بالتصديق أو الرفض ولها الزام القيم بتسليم المبالغ ، ويكون قرارها قابلاً للإعتراض لدى دائرة القاصرين خلال مدة عشرة أيام من التبلغ به .</a:t>
            </a:r>
            <a:endParaRPr lang="ar-IQ" dirty="0"/>
          </a:p>
        </p:txBody>
      </p:sp>
    </p:spTree>
    <p:extLst>
      <p:ext uri="{BB962C8B-B14F-4D97-AF65-F5344CB8AC3E}">
        <p14:creationId xmlns:p14="http://schemas.microsoft.com/office/powerpoint/2010/main" val="772093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11161"/>
            <a:ext cx="10515600" cy="5365802"/>
          </a:xfrm>
        </p:spPr>
        <p:txBody>
          <a:bodyPr>
            <a:normAutofit/>
          </a:bodyPr>
          <a:lstStyle/>
          <a:p>
            <a:pPr marL="0" indent="0" algn="r">
              <a:buNone/>
            </a:pPr>
            <a:r>
              <a:rPr lang="ar-IQ" dirty="0" smtClean="0"/>
              <a:t>س/ ما هي حدود سلطات القيم في إدارته لأموال المفقود أو الغائب ؟.</a:t>
            </a:r>
          </a:p>
          <a:p>
            <a:pPr marL="0" indent="0" algn="r">
              <a:buNone/>
            </a:pPr>
            <a:r>
              <a:rPr lang="ar-IQ" dirty="0" smtClean="0"/>
              <a:t>ج/لايجوز للقيم مباشرة التصرفات الآتية الإ بعد إستحصال إذن من مديرية رعاية القاصرين وهي :</a:t>
            </a:r>
          </a:p>
          <a:p>
            <a:pPr marL="0" indent="0" algn="r">
              <a:buNone/>
            </a:pPr>
            <a:r>
              <a:rPr lang="ar-IQ" dirty="0" smtClean="0"/>
              <a:t>1- جميع </a:t>
            </a:r>
            <a:r>
              <a:rPr lang="ar-IQ" dirty="0"/>
              <a:t>التصرفات التي من شأنها إنشاء حق من الحقوق العينية العقارية الأصلية أو التبعية أو نقله أو تغييره أو زواله وكذلك جميع التصرفات المقررة لحق من الحقوق المذكورة .</a:t>
            </a:r>
          </a:p>
          <a:p>
            <a:pPr marL="0" indent="0" algn="r">
              <a:buNone/>
            </a:pPr>
            <a:r>
              <a:rPr lang="ar-IQ" dirty="0" smtClean="0"/>
              <a:t>2-التصرف </a:t>
            </a:r>
            <a:r>
              <a:rPr lang="ar-IQ" dirty="0"/>
              <a:t>في المنقول أو الحقوق الشخصية أو الأوراق المالية .</a:t>
            </a:r>
          </a:p>
          <a:p>
            <a:pPr marL="0" indent="0" algn="r">
              <a:buNone/>
            </a:pPr>
            <a:r>
              <a:rPr lang="ar-IQ" dirty="0" smtClean="0"/>
              <a:t>3- </a:t>
            </a:r>
            <a:r>
              <a:rPr lang="ar-IQ" dirty="0"/>
              <a:t>الصلح والتحكيم فيما زاد على مائة دينار لكل قاصر .</a:t>
            </a:r>
          </a:p>
          <a:p>
            <a:pPr marL="0" indent="0" algn="r">
              <a:buNone/>
            </a:pPr>
            <a:r>
              <a:rPr lang="ar-IQ" dirty="0" smtClean="0"/>
              <a:t>4- </a:t>
            </a:r>
            <a:r>
              <a:rPr lang="ar-IQ" dirty="0"/>
              <a:t>حوالة الحق وقبولها وحوالة الدين .</a:t>
            </a:r>
          </a:p>
          <a:p>
            <a:pPr marL="0" indent="0" algn="r">
              <a:buNone/>
            </a:pPr>
            <a:r>
              <a:rPr lang="ar-IQ" dirty="0" smtClean="0"/>
              <a:t>5- </a:t>
            </a:r>
            <a:r>
              <a:rPr lang="ar-IQ" dirty="0"/>
              <a:t>إيجار العقارات لأكثر من سنة واحدة وللأراضي الزراعية لأكثر من </a:t>
            </a:r>
            <a:r>
              <a:rPr lang="ar-IQ" dirty="0" smtClean="0"/>
              <a:t>ثلاث سنوات.</a:t>
            </a:r>
            <a:endParaRPr lang="ar-IQ" dirty="0"/>
          </a:p>
          <a:p>
            <a:pPr marL="0" indent="0" algn="r">
              <a:buNone/>
            </a:pPr>
            <a:r>
              <a:rPr lang="ar-IQ" dirty="0" smtClean="0"/>
              <a:t> </a:t>
            </a:r>
            <a:endParaRPr lang="ar-IQ" dirty="0"/>
          </a:p>
        </p:txBody>
      </p:sp>
    </p:spTree>
    <p:extLst>
      <p:ext uri="{BB962C8B-B14F-4D97-AF65-F5344CB8AC3E}">
        <p14:creationId xmlns:p14="http://schemas.microsoft.com/office/powerpoint/2010/main" val="3059097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54307"/>
          </a:xfrm>
        </p:spPr>
        <p:txBody>
          <a:bodyPr>
            <a:normAutofit fontScale="90000"/>
          </a:bodyPr>
          <a:lstStyle/>
          <a:p>
            <a:endParaRPr lang="ar-IQ" dirty="0"/>
          </a:p>
        </p:txBody>
      </p:sp>
      <p:sp>
        <p:nvSpPr>
          <p:cNvPr id="3" name="Content Placeholder 2"/>
          <p:cNvSpPr>
            <a:spLocks noGrp="1"/>
          </p:cNvSpPr>
          <p:nvPr>
            <p:ph idx="1"/>
          </p:nvPr>
        </p:nvSpPr>
        <p:spPr>
          <a:xfrm>
            <a:off x="838200" y="796413"/>
            <a:ext cx="10515600" cy="5380550"/>
          </a:xfrm>
        </p:spPr>
        <p:txBody>
          <a:bodyPr>
            <a:normAutofit fontScale="92500"/>
          </a:bodyPr>
          <a:lstStyle/>
          <a:p>
            <a:pPr marL="0" lvl="0" indent="0" algn="r">
              <a:buNone/>
            </a:pPr>
            <a:r>
              <a:rPr lang="ar-IQ" dirty="0" smtClean="0">
                <a:solidFill>
                  <a:prstClr val="black"/>
                </a:solidFill>
              </a:rPr>
              <a:t>6- </a:t>
            </a:r>
            <a:r>
              <a:rPr lang="ar-IQ" dirty="0">
                <a:solidFill>
                  <a:prstClr val="black"/>
                </a:solidFill>
              </a:rPr>
              <a:t>قبول التبرعات المقترنة بعوض.  </a:t>
            </a:r>
          </a:p>
          <a:p>
            <a:pPr marL="0" lvl="0" indent="0" algn="r">
              <a:buNone/>
            </a:pPr>
            <a:r>
              <a:rPr lang="ar-IQ" dirty="0" smtClean="0">
                <a:solidFill>
                  <a:prstClr val="black"/>
                </a:solidFill>
              </a:rPr>
              <a:t>7- </a:t>
            </a:r>
            <a:r>
              <a:rPr lang="ar-IQ" dirty="0">
                <a:solidFill>
                  <a:prstClr val="black"/>
                </a:solidFill>
              </a:rPr>
              <a:t>التنازل عن التأمينات وإضعافها والتنازل عن الحقوق والدعاوى وطرق الطعن في </a:t>
            </a:r>
            <a:r>
              <a:rPr lang="ar-IQ" dirty="0" smtClean="0">
                <a:solidFill>
                  <a:prstClr val="black"/>
                </a:solidFill>
              </a:rPr>
              <a:t>الأحكام.</a:t>
            </a:r>
          </a:p>
          <a:p>
            <a:pPr marL="0" lvl="0" indent="0" algn="r">
              <a:buNone/>
            </a:pPr>
            <a:r>
              <a:rPr lang="ar-IQ" dirty="0" smtClean="0">
                <a:solidFill>
                  <a:prstClr val="black"/>
                </a:solidFill>
              </a:rPr>
              <a:t> 8- </a:t>
            </a:r>
            <a:r>
              <a:rPr lang="ar-IQ" dirty="0">
                <a:solidFill>
                  <a:prstClr val="black"/>
                </a:solidFill>
              </a:rPr>
              <a:t>القسمة الرضائية للأموال التي </a:t>
            </a:r>
            <a:r>
              <a:rPr lang="ar-IQ" dirty="0" smtClean="0">
                <a:solidFill>
                  <a:prstClr val="black"/>
                </a:solidFill>
              </a:rPr>
              <a:t>للمفقود أو الغائب حصة فيها .</a:t>
            </a:r>
          </a:p>
          <a:p>
            <a:pPr marL="0" lvl="0" indent="0" algn="r">
              <a:buNone/>
            </a:pPr>
            <a:r>
              <a:rPr lang="ar-IQ" dirty="0" smtClean="0">
                <a:solidFill>
                  <a:prstClr val="black"/>
                </a:solidFill>
              </a:rPr>
              <a:t>9- لا يجوز التبرع من مال المفقود أو الغائب الإ لإداء واجب عائلي إنساني .</a:t>
            </a:r>
          </a:p>
          <a:p>
            <a:pPr marL="0" lvl="0" indent="0" algn="r">
              <a:buNone/>
            </a:pPr>
            <a:r>
              <a:rPr lang="ar-IQ" dirty="0" smtClean="0">
                <a:solidFill>
                  <a:prstClr val="black"/>
                </a:solidFill>
              </a:rPr>
              <a:t>10- تسلم راتب المفقود .</a:t>
            </a:r>
          </a:p>
          <a:p>
            <a:pPr marL="0" lvl="0" indent="0" algn="r">
              <a:buNone/>
            </a:pPr>
            <a:r>
              <a:rPr lang="ar-IQ" dirty="0" smtClean="0">
                <a:solidFill>
                  <a:prstClr val="black"/>
                </a:solidFill>
              </a:rPr>
              <a:t>11- للقيم أن ينفق بغير إذن من مديرية رعاية القاصرين على تعمير وإدامة مال المفقود أو الغائب في الأمور المستعجلة والضرورية بما لا يزيد على 10% من الوارد السنوي لكل عقار</a:t>
            </a:r>
            <a:r>
              <a:rPr lang="ar-IQ" dirty="0"/>
              <a:t> ولمديرية رعاية القاصرين أن تأذن بالصرف بحدود 50% من الوارد المذكور </a:t>
            </a:r>
            <a:r>
              <a:rPr lang="ar-IQ" dirty="0" smtClean="0"/>
              <a:t>.</a:t>
            </a:r>
          </a:p>
          <a:p>
            <a:pPr marL="0" lvl="0" indent="0" algn="r">
              <a:buNone/>
            </a:pPr>
            <a:r>
              <a:rPr lang="ar-IQ" dirty="0" smtClean="0">
                <a:solidFill>
                  <a:prstClr val="black"/>
                </a:solidFill>
              </a:rPr>
              <a:t>12- بيع عقار المفقود أو الغائب – أجازت المادة (91/ أولاً ) بيع الأموال المنقولة العائدة للغائب أو المفقود إذا كانت قابلة للتلف أو تتطلب الصرف ، ولم يتطرق الى بيع العقار، لكن ليس من المعقول ترك العقار معرضاً للتلف دون أن يتخذ القيم إجراءات البيع بعد إستحصال الإذن ، كما أن المادة (55) أجازت بيع عقار القاصر بموافقة مديرية رعاية القاصرين بعد توفر شروط نصت عليها .  </a:t>
            </a:r>
            <a:endParaRPr lang="ar-IQ" dirty="0"/>
          </a:p>
        </p:txBody>
      </p:sp>
    </p:spTree>
    <p:extLst>
      <p:ext uri="{BB962C8B-B14F-4D97-AF65-F5344CB8AC3E}">
        <p14:creationId xmlns:p14="http://schemas.microsoft.com/office/powerpoint/2010/main" val="698348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5817"/>
          </a:xfrm>
        </p:spPr>
        <p:txBody>
          <a:bodyPr>
            <a:normAutofit fontScale="90000"/>
          </a:bodyPr>
          <a:lstStyle/>
          <a:p>
            <a:endParaRPr lang="ar-IQ" dirty="0"/>
          </a:p>
        </p:txBody>
      </p:sp>
      <p:sp>
        <p:nvSpPr>
          <p:cNvPr id="3" name="Content Placeholder 2"/>
          <p:cNvSpPr>
            <a:spLocks noGrp="1"/>
          </p:cNvSpPr>
          <p:nvPr>
            <p:ph idx="1"/>
          </p:nvPr>
        </p:nvSpPr>
        <p:spPr>
          <a:xfrm>
            <a:off x="838200" y="884903"/>
            <a:ext cx="10515600" cy="5292060"/>
          </a:xfrm>
        </p:spPr>
        <p:txBody>
          <a:bodyPr/>
          <a:lstStyle/>
          <a:p>
            <a:pPr marL="0" indent="0" algn="r">
              <a:buNone/>
            </a:pPr>
            <a:r>
              <a:rPr lang="ar-IQ" dirty="0" smtClean="0"/>
              <a:t>13- الأصل عدم جواز قيام القيم بشراء مال بأسم الغائب أو المفقود الإ ما يقتضي لإدامة أمواله وإدارتها(م 91/ ثانياَ ).</a:t>
            </a:r>
          </a:p>
          <a:p>
            <a:pPr marL="0" indent="0" algn="r">
              <a:buNone/>
            </a:pPr>
            <a:r>
              <a:rPr lang="ar-IQ" dirty="0" smtClean="0"/>
              <a:t>14- للقيم توكيل شخص ينوب عنه في إدارة أموال الغائب أو المفقود على أن لا تزيد مدة الإنابة على ستة أشهر ويتحمل القيم إجرة الوكيل (م 71/ أولاً ).</a:t>
            </a:r>
          </a:p>
          <a:p>
            <a:pPr marL="0" indent="0" algn="r">
              <a:buNone/>
            </a:pPr>
            <a:r>
              <a:rPr lang="ar-IQ" dirty="0" smtClean="0"/>
              <a:t>15- للقيم توكيل محامي في دعاوى المفقود أو الغائب بموافقة مديرية رعاية القاصرين (م 71/ ثانياً ).</a:t>
            </a:r>
          </a:p>
          <a:p>
            <a:pPr marL="0" indent="0" algn="r">
              <a:buNone/>
            </a:pPr>
            <a:r>
              <a:rPr lang="ar-IQ" dirty="0" smtClean="0"/>
              <a:t>ثانياً – إدارة أموال المفقود أو الغائب من قبل مديرية رعاية القاصرين –</a:t>
            </a:r>
          </a:p>
          <a:p>
            <a:pPr marL="0" indent="0" algn="r">
              <a:buNone/>
            </a:pPr>
            <a:r>
              <a:rPr lang="ar-IQ" dirty="0" smtClean="0"/>
              <a:t>تقوم مديرية رعاية القاصرين بأعمال الإدارة المعتادة ، ويتم إدارة أموال المفقود أو الغائب على غرار إدارة أموال الصغير ( م 90/ أولاً ).</a:t>
            </a:r>
          </a:p>
          <a:p>
            <a:pPr marL="0" indent="0" algn="r">
              <a:buNone/>
            </a:pPr>
            <a:r>
              <a:rPr lang="ar-IQ" dirty="0" smtClean="0"/>
              <a:t>تستمر الإدارة لغاية تعيين قيم على المفقود أو الغائب ، وإذا ما تم تعيين القيم عند ذاك تكون من مهمته وتحت إشراف مديرية رعاية القاصرين . </a:t>
            </a:r>
          </a:p>
          <a:p>
            <a:pPr marL="0" indent="0" algn="r">
              <a:buNone/>
            </a:pPr>
            <a:endParaRPr lang="ar-IQ" dirty="0"/>
          </a:p>
        </p:txBody>
      </p:sp>
    </p:spTree>
    <p:extLst>
      <p:ext uri="{BB962C8B-B14F-4D97-AF65-F5344CB8AC3E}">
        <p14:creationId xmlns:p14="http://schemas.microsoft.com/office/powerpoint/2010/main" val="1875118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472"/>
            <a:ext cx="10515600" cy="678426"/>
          </a:xfrm>
        </p:spPr>
        <p:txBody>
          <a:bodyPr>
            <a:normAutofit/>
          </a:bodyPr>
          <a:lstStyle/>
          <a:p>
            <a:pPr algn="r"/>
            <a:r>
              <a:rPr lang="ar-IQ" sz="3600" dirty="0" smtClean="0"/>
              <a:t>الفرع الثاني – ثبوت الوفاة أو الحياة </a:t>
            </a:r>
            <a:endParaRPr lang="ar-IQ" sz="3600" dirty="0"/>
          </a:p>
        </p:txBody>
      </p:sp>
      <p:sp>
        <p:nvSpPr>
          <p:cNvPr id="3" name="Content Placeholder 2"/>
          <p:cNvSpPr>
            <a:spLocks noGrp="1"/>
          </p:cNvSpPr>
          <p:nvPr>
            <p:ph idx="1"/>
          </p:nvPr>
        </p:nvSpPr>
        <p:spPr>
          <a:xfrm>
            <a:off x="838200" y="943898"/>
            <a:ext cx="10515600" cy="5233065"/>
          </a:xfrm>
        </p:spPr>
        <p:txBody>
          <a:bodyPr/>
          <a:lstStyle/>
          <a:p>
            <a:pPr marL="0" indent="0" algn="r">
              <a:buNone/>
            </a:pPr>
            <a:r>
              <a:rPr lang="ar-IQ" dirty="0" smtClean="0"/>
              <a:t>أولاً – ثبوت وفاة الغائب أو المفقود - أوجبت المادة (94) المحكمة أن تتحرى عن المفقود بكافة الطرق للوصول الى معرفة ماإذا حي أم ميت قبل أن تحكم بموته ، وإعتبرت المادة (95) يوم صدور الحكم بموت المفقود تاريخاً لوفاته ، وبينت المادة (96) أن تقسم تركة المفقود المحكوم بموته وفق المادة (95) على ورثته الموجودين وقت الحكم بموته .</a:t>
            </a:r>
          </a:p>
          <a:p>
            <a:pPr marL="0" indent="0" algn="r">
              <a:buNone/>
            </a:pPr>
            <a:r>
              <a:rPr lang="ar-IQ" dirty="0" smtClean="0"/>
              <a:t>كما الزمت المادة (97) تسلم أموال الغائب أو المفقود الى ورثته عند ثبوت وفاته حقيقة أو حكماً وتسري عليه أحكام المادة ( 59) التي أوضحت بأت تسلم أموال الغائب أو المفقود الى ورثته مع مراعاة المادة (52/ ثالثاً ) وبموجبها أنه لمن إنتفت عنه صفة القصر أن يطلب من دائرة رعاية القاصرين الإستمرار بإدارة أمواله نيابة عنه إذا تحقق عذر مشروع أو مصلحة في ذلك يقررها مجلس رعاية القاصرين على أن تتقاضى 5% من صافي عائد إستثمار الأموال ويسجل في الحساب المستقل</a:t>
            </a:r>
            <a:r>
              <a:rPr lang="ar-IQ" dirty="0"/>
              <a:t> </a:t>
            </a:r>
            <a:r>
              <a:rPr lang="ar-IQ" dirty="0" smtClean="0"/>
              <a:t>،حيث تتطبق </a:t>
            </a:r>
            <a:r>
              <a:rPr lang="ar-IQ" dirty="0"/>
              <a:t>ذات الأحكام على ورثة المفقود أو </a:t>
            </a:r>
            <a:r>
              <a:rPr lang="ar-IQ" dirty="0" smtClean="0"/>
              <a:t>الغائب.</a:t>
            </a:r>
          </a:p>
          <a:p>
            <a:pPr marL="0" indent="0" algn="r">
              <a:buNone/>
            </a:pPr>
            <a:r>
              <a:rPr lang="ar-IQ" dirty="0" smtClean="0"/>
              <a:t>كما يتم تسلم الورثة حسابات نهائية مفصلة عن نتائج إدارة أموال المفقود أو الغائب مع تسليم نسخة منها الى مديرية رعاية القاصرين   .</a:t>
            </a:r>
            <a:endParaRPr lang="ar-IQ" dirty="0"/>
          </a:p>
        </p:txBody>
      </p:sp>
    </p:spTree>
    <p:extLst>
      <p:ext uri="{BB962C8B-B14F-4D97-AF65-F5344CB8AC3E}">
        <p14:creationId xmlns:p14="http://schemas.microsoft.com/office/powerpoint/2010/main" val="307964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13301"/>
          </a:xfrm>
        </p:spPr>
        <p:txBody>
          <a:bodyPr>
            <a:normAutofit fontScale="90000"/>
          </a:bodyPr>
          <a:lstStyle/>
          <a:p>
            <a:endParaRPr lang="ar-IQ" dirty="0"/>
          </a:p>
        </p:txBody>
      </p:sp>
      <p:sp>
        <p:nvSpPr>
          <p:cNvPr id="3" name="Content Placeholder 2"/>
          <p:cNvSpPr>
            <a:spLocks noGrp="1"/>
          </p:cNvSpPr>
          <p:nvPr>
            <p:ph idx="1"/>
          </p:nvPr>
        </p:nvSpPr>
        <p:spPr>
          <a:xfrm>
            <a:off x="838200" y="1091381"/>
            <a:ext cx="10515600" cy="5085582"/>
          </a:xfrm>
        </p:spPr>
        <p:txBody>
          <a:bodyPr/>
          <a:lstStyle/>
          <a:p>
            <a:pPr marL="0" indent="0" algn="r">
              <a:buNone/>
            </a:pPr>
            <a:r>
              <a:rPr lang="ar-IQ" dirty="0" smtClean="0"/>
              <a:t>س/ ماهو الحكم عند تخلف ذوو الشأن عن تسلم الأموال بعد ثلالثين يوماً من تبلغهم ؟.</a:t>
            </a:r>
          </a:p>
          <a:p>
            <a:pPr marL="0" indent="0" algn="r">
              <a:buNone/>
            </a:pPr>
            <a:r>
              <a:rPr lang="ar-IQ" dirty="0" smtClean="0"/>
              <a:t>ج/ يحق لمديرية رعاية القاصرين أن تتقاضى 7% من صافي عائد إستثمار الأموال لقاء قيامها بالإدارة ويسجل في الحساب المستقل .</a:t>
            </a:r>
          </a:p>
          <a:p>
            <a:pPr marL="0" indent="0" algn="r">
              <a:buNone/>
            </a:pPr>
            <a:r>
              <a:rPr lang="ar-IQ" dirty="0" smtClean="0"/>
              <a:t>وإذا مضت أربع سنوات على إعلان الفقد ولم يتحقق وجود المفقود ولم يكن له وارث ظاهر فعلى دتئرة رعاية القاصرين إستحصال موافقة وزير العدل لتسجيل أمواله في الحساب المستقل ( م 98 / أولاً ).</a:t>
            </a:r>
          </a:p>
          <a:p>
            <a:pPr marL="0" indent="0" algn="r">
              <a:buNone/>
            </a:pPr>
            <a:r>
              <a:rPr lang="ar-IQ" dirty="0" smtClean="0"/>
              <a:t>ثانياً – عودة الغائب أو المفقود – بينت المادة (97) أن تعاد أموال الغائب أو المفقود اليه عند حضوره .</a:t>
            </a:r>
          </a:p>
          <a:p>
            <a:pPr marL="0" indent="0" algn="r">
              <a:buNone/>
            </a:pPr>
            <a:r>
              <a:rPr lang="ar-IQ" dirty="0" smtClean="0"/>
              <a:t>وقد يعلن عن وفاة الغائب أو المفقود إستناداً الى قرار صادر من المحكمة والوفاة هنا وفاة حكمية وليست حقيقة ، ولكن قد يعود المفقود أو الغائب حياً ويتضح أنه لك يكن متوفياً .</a:t>
            </a:r>
          </a:p>
          <a:p>
            <a:pPr marL="0" indent="0" algn="r">
              <a:buNone/>
            </a:pPr>
            <a:endParaRPr lang="ar-IQ" dirty="0"/>
          </a:p>
        </p:txBody>
      </p:sp>
    </p:spTree>
    <p:extLst>
      <p:ext uri="{BB962C8B-B14F-4D97-AF65-F5344CB8AC3E}">
        <p14:creationId xmlns:p14="http://schemas.microsoft.com/office/powerpoint/2010/main" val="3443283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1309</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المطلب الثاني  حماية أموال الغائب والمفقود وإدارتها </vt:lpstr>
      <vt:lpstr>الفرع الأول – تحرير أموال الفقود أو الغائب </vt:lpstr>
      <vt:lpstr>الفرع الثاني - إدارة أموال المفقود أو الغائب</vt:lpstr>
      <vt:lpstr>PowerPoint Presentation</vt:lpstr>
      <vt:lpstr>PowerPoint Presentation</vt:lpstr>
      <vt:lpstr>PowerPoint Presentation</vt:lpstr>
      <vt:lpstr>PowerPoint Presentation</vt:lpstr>
      <vt:lpstr>الفرع الثاني – ثبوت الوفاة أو الحياة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المطلب الثاني  حماية أموال الغائب والمفقود وإدارتها </dc:title>
  <dc:creator>Tech.Diwan</dc:creator>
  <cp:lastModifiedBy>Tech.Diwan</cp:lastModifiedBy>
  <cp:revision>20</cp:revision>
  <dcterms:created xsi:type="dcterms:W3CDTF">2025-04-11T20:28:22Z</dcterms:created>
  <dcterms:modified xsi:type="dcterms:W3CDTF">2025-04-13T09:49:26Z</dcterms:modified>
</cp:coreProperties>
</file>