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1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718F76EA-4913-4C00-9515-8EF2B729D268}" type="datetimeFigureOut">
              <a:rPr lang="ar-IQ" smtClean="0"/>
              <a:t>08/10/1446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2B17193-3ED9-43C3-A434-D7922B6763A3}" type="slidenum">
              <a:rPr lang="ar-IQ" smtClean="0"/>
              <a:t>‹#›</a:t>
            </a:fld>
            <a:endParaRPr lang="ar-IQ"/>
          </a:p>
        </p:txBody>
      </p:sp>
    </p:spTree>
    <p:extLst>
      <p:ext uri="{BB962C8B-B14F-4D97-AF65-F5344CB8AC3E}">
        <p14:creationId xmlns:p14="http://schemas.microsoft.com/office/powerpoint/2010/main" val="1977140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718F76EA-4913-4C00-9515-8EF2B729D268}" type="datetimeFigureOut">
              <a:rPr lang="ar-IQ" smtClean="0"/>
              <a:t>08/10/1446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2B17193-3ED9-43C3-A434-D7922B6763A3}" type="slidenum">
              <a:rPr lang="ar-IQ" smtClean="0"/>
              <a:t>‹#›</a:t>
            </a:fld>
            <a:endParaRPr lang="ar-IQ"/>
          </a:p>
        </p:txBody>
      </p:sp>
    </p:spTree>
    <p:extLst>
      <p:ext uri="{BB962C8B-B14F-4D97-AF65-F5344CB8AC3E}">
        <p14:creationId xmlns:p14="http://schemas.microsoft.com/office/powerpoint/2010/main" val="164615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718F76EA-4913-4C00-9515-8EF2B729D268}" type="datetimeFigureOut">
              <a:rPr lang="ar-IQ" smtClean="0"/>
              <a:t>08/10/1446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2B17193-3ED9-43C3-A434-D7922B6763A3}" type="slidenum">
              <a:rPr lang="ar-IQ" smtClean="0"/>
              <a:t>‹#›</a:t>
            </a:fld>
            <a:endParaRPr lang="ar-IQ"/>
          </a:p>
        </p:txBody>
      </p:sp>
    </p:spTree>
    <p:extLst>
      <p:ext uri="{BB962C8B-B14F-4D97-AF65-F5344CB8AC3E}">
        <p14:creationId xmlns:p14="http://schemas.microsoft.com/office/powerpoint/2010/main" val="3570504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718F76EA-4913-4C00-9515-8EF2B729D268}" type="datetimeFigureOut">
              <a:rPr lang="ar-IQ" smtClean="0"/>
              <a:t>08/10/1446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2B17193-3ED9-43C3-A434-D7922B6763A3}" type="slidenum">
              <a:rPr lang="ar-IQ" smtClean="0"/>
              <a:t>‹#›</a:t>
            </a:fld>
            <a:endParaRPr lang="ar-IQ"/>
          </a:p>
        </p:txBody>
      </p:sp>
    </p:spTree>
    <p:extLst>
      <p:ext uri="{BB962C8B-B14F-4D97-AF65-F5344CB8AC3E}">
        <p14:creationId xmlns:p14="http://schemas.microsoft.com/office/powerpoint/2010/main" val="485288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18F76EA-4913-4C00-9515-8EF2B729D268}" type="datetimeFigureOut">
              <a:rPr lang="ar-IQ" smtClean="0"/>
              <a:t>08/10/1446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2B17193-3ED9-43C3-A434-D7922B6763A3}" type="slidenum">
              <a:rPr lang="ar-IQ" smtClean="0"/>
              <a:t>‹#›</a:t>
            </a:fld>
            <a:endParaRPr lang="ar-IQ"/>
          </a:p>
        </p:txBody>
      </p:sp>
    </p:spTree>
    <p:extLst>
      <p:ext uri="{BB962C8B-B14F-4D97-AF65-F5344CB8AC3E}">
        <p14:creationId xmlns:p14="http://schemas.microsoft.com/office/powerpoint/2010/main" val="956455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718F76EA-4913-4C00-9515-8EF2B729D268}" type="datetimeFigureOut">
              <a:rPr lang="ar-IQ" smtClean="0"/>
              <a:t>08/10/1446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A2B17193-3ED9-43C3-A434-D7922B6763A3}" type="slidenum">
              <a:rPr lang="ar-IQ" smtClean="0"/>
              <a:t>‹#›</a:t>
            </a:fld>
            <a:endParaRPr lang="ar-IQ"/>
          </a:p>
        </p:txBody>
      </p:sp>
    </p:spTree>
    <p:extLst>
      <p:ext uri="{BB962C8B-B14F-4D97-AF65-F5344CB8AC3E}">
        <p14:creationId xmlns:p14="http://schemas.microsoft.com/office/powerpoint/2010/main" val="2456558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718F76EA-4913-4C00-9515-8EF2B729D268}" type="datetimeFigureOut">
              <a:rPr lang="ar-IQ" smtClean="0"/>
              <a:t>08/10/1446</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A2B17193-3ED9-43C3-A434-D7922B6763A3}" type="slidenum">
              <a:rPr lang="ar-IQ" smtClean="0"/>
              <a:t>‹#›</a:t>
            </a:fld>
            <a:endParaRPr lang="ar-IQ"/>
          </a:p>
        </p:txBody>
      </p:sp>
    </p:spTree>
    <p:extLst>
      <p:ext uri="{BB962C8B-B14F-4D97-AF65-F5344CB8AC3E}">
        <p14:creationId xmlns:p14="http://schemas.microsoft.com/office/powerpoint/2010/main" val="4281980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718F76EA-4913-4C00-9515-8EF2B729D268}" type="datetimeFigureOut">
              <a:rPr lang="ar-IQ" smtClean="0"/>
              <a:t>08/10/1446</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A2B17193-3ED9-43C3-A434-D7922B6763A3}" type="slidenum">
              <a:rPr lang="ar-IQ" smtClean="0"/>
              <a:t>‹#›</a:t>
            </a:fld>
            <a:endParaRPr lang="ar-IQ"/>
          </a:p>
        </p:txBody>
      </p:sp>
    </p:spTree>
    <p:extLst>
      <p:ext uri="{BB962C8B-B14F-4D97-AF65-F5344CB8AC3E}">
        <p14:creationId xmlns:p14="http://schemas.microsoft.com/office/powerpoint/2010/main" val="38026239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8F76EA-4913-4C00-9515-8EF2B729D268}" type="datetimeFigureOut">
              <a:rPr lang="ar-IQ" smtClean="0"/>
              <a:t>08/10/1446</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A2B17193-3ED9-43C3-A434-D7922B6763A3}" type="slidenum">
              <a:rPr lang="ar-IQ" smtClean="0"/>
              <a:t>‹#›</a:t>
            </a:fld>
            <a:endParaRPr lang="ar-IQ"/>
          </a:p>
        </p:txBody>
      </p:sp>
    </p:spTree>
    <p:extLst>
      <p:ext uri="{BB962C8B-B14F-4D97-AF65-F5344CB8AC3E}">
        <p14:creationId xmlns:p14="http://schemas.microsoft.com/office/powerpoint/2010/main" val="4245349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18F76EA-4913-4C00-9515-8EF2B729D268}" type="datetimeFigureOut">
              <a:rPr lang="ar-IQ" smtClean="0"/>
              <a:t>08/10/1446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A2B17193-3ED9-43C3-A434-D7922B6763A3}" type="slidenum">
              <a:rPr lang="ar-IQ" smtClean="0"/>
              <a:t>‹#›</a:t>
            </a:fld>
            <a:endParaRPr lang="ar-IQ"/>
          </a:p>
        </p:txBody>
      </p:sp>
    </p:spTree>
    <p:extLst>
      <p:ext uri="{BB962C8B-B14F-4D97-AF65-F5344CB8AC3E}">
        <p14:creationId xmlns:p14="http://schemas.microsoft.com/office/powerpoint/2010/main" val="1935391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18F76EA-4913-4C00-9515-8EF2B729D268}" type="datetimeFigureOut">
              <a:rPr lang="ar-IQ" smtClean="0"/>
              <a:t>08/10/1446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A2B17193-3ED9-43C3-A434-D7922B6763A3}" type="slidenum">
              <a:rPr lang="ar-IQ" smtClean="0"/>
              <a:t>‹#›</a:t>
            </a:fld>
            <a:endParaRPr lang="ar-IQ"/>
          </a:p>
        </p:txBody>
      </p:sp>
    </p:spTree>
    <p:extLst>
      <p:ext uri="{BB962C8B-B14F-4D97-AF65-F5344CB8AC3E}">
        <p14:creationId xmlns:p14="http://schemas.microsoft.com/office/powerpoint/2010/main" val="131780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8F76EA-4913-4C00-9515-8EF2B729D268}" type="datetimeFigureOut">
              <a:rPr lang="ar-IQ" smtClean="0"/>
              <a:t>08/10/1446</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B17193-3ED9-43C3-A434-D7922B6763A3}" type="slidenum">
              <a:rPr lang="ar-IQ" smtClean="0"/>
              <a:t>‹#›</a:t>
            </a:fld>
            <a:endParaRPr lang="ar-IQ"/>
          </a:p>
        </p:txBody>
      </p:sp>
    </p:spTree>
    <p:extLst>
      <p:ext uri="{BB962C8B-B14F-4D97-AF65-F5344CB8AC3E}">
        <p14:creationId xmlns:p14="http://schemas.microsoft.com/office/powerpoint/2010/main" val="31543455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marL="0" indent="0"/>
            <a:r>
              <a:rPr lang="ar-IQ" sz="3600" dirty="0" smtClean="0"/>
              <a:t>المبحث الرابع </a:t>
            </a:r>
            <a:br>
              <a:rPr lang="ar-IQ" sz="3600" dirty="0" smtClean="0"/>
            </a:br>
            <a:r>
              <a:rPr lang="ar-IQ" sz="3600" dirty="0" smtClean="0"/>
              <a:t>المحجور والغائب والمفقود.</a:t>
            </a:r>
            <a:br>
              <a:rPr lang="ar-IQ" sz="3600" dirty="0" smtClean="0"/>
            </a:br>
            <a:r>
              <a:rPr lang="ar-IQ" sz="3600" dirty="0" smtClean="0"/>
              <a:t>         </a:t>
            </a:r>
            <a:r>
              <a:rPr lang="ar-IQ" sz="3100" dirty="0" smtClean="0"/>
              <a:t>المطلب الأول – حماية أموال المحجور وإدارتها .</a:t>
            </a:r>
            <a:br>
              <a:rPr lang="ar-IQ" sz="3100" dirty="0" smtClean="0"/>
            </a:br>
            <a:r>
              <a:rPr lang="ar-IQ" sz="3100" dirty="0" smtClean="0"/>
              <a:t>        المطلب الثاني – حماية أموال الغائب والمفقود وإدارتها .  </a:t>
            </a:r>
            <a:br>
              <a:rPr lang="ar-IQ" sz="3100" dirty="0" smtClean="0"/>
            </a:br>
            <a:endParaRPr lang="ar-IQ" sz="3100" dirty="0"/>
          </a:p>
        </p:txBody>
      </p:sp>
      <p:sp>
        <p:nvSpPr>
          <p:cNvPr id="3" name="Subtitle 2"/>
          <p:cNvSpPr>
            <a:spLocks noGrp="1"/>
          </p:cNvSpPr>
          <p:nvPr>
            <p:ph type="subTitle" idx="1"/>
          </p:nvPr>
        </p:nvSpPr>
        <p:spPr/>
        <p:txBody>
          <a:bodyPr/>
          <a:lstStyle/>
          <a:p>
            <a:endParaRPr lang="ar-IQ"/>
          </a:p>
        </p:txBody>
      </p:sp>
    </p:spTree>
    <p:extLst>
      <p:ext uri="{BB962C8B-B14F-4D97-AF65-F5344CB8AC3E}">
        <p14:creationId xmlns:p14="http://schemas.microsoft.com/office/powerpoint/2010/main" val="30937302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54307"/>
          </a:xfrm>
        </p:spPr>
        <p:txBody>
          <a:bodyPr>
            <a:normAutofit fontScale="90000"/>
          </a:bodyPr>
          <a:lstStyle/>
          <a:p>
            <a:endParaRPr lang="ar-IQ" dirty="0"/>
          </a:p>
        </p:txBody>
      </p:sp>
      <p:sp>
        <p:nvSpPr>
          <p:cNvPr id="3" name="Content Placeholder 2"/>
          <p:cNvSpPr>
            <a:spLocks noGrp="1"/>
          </p:cNvSpPr>
          <p:nvPr>
            <p:ph idx="1"/>
          </p:nvPr>
        </p:nvSpPr>
        <p:spPr>
          <a:xfrm>
            <a:off x="838200" y="825910"/>
            <a:ext cx="10515600" cy="5351053"/>
          </a:xfrm>
        </p:spPr>
        <p:txBody>
          <a:bodyPr>
            <a:normAutofit lnSpcReduction="10000"/>
          </a:bodyPr>
          <a:lstStyle/>
          <a:p>
            <a:pPr marL="0" indent="0" algn="r">
              <a:buNone/>
            </a:pPr>
            <a:r>
              <a:rPr lang="ar-IQ" dirty="0" smtClean="0"/>
              <a:t>8- للقيم شراء </a:t>
            </a:r>
            <a:r>
              <a:rPr lang="ar-IQ" dirty="0"/>
              <a:t>عقار </a:t>
            </a:r>
            <a:r>
              <a:rPr lang="ar-IQ" dirty="0" smtClean="0"/>
              <a:t>للقاصرمن أمواله  بموافقة </a:t>
            </a:r>
            <a:r>
              <a:rPr lang="ar-IQ" dirty="0"/>
              <a:t>مديرية رعاية القاصرين،في إحدى الحالات الآتية :</a:t>
            </a:r>
          </a:p>
          <a:p>
            <a:pPr marL="0" indent="0" algn="r">
              <a:buNone/>
            </a:pPr>
            <a:r>
              <a:rPr lang="ar-IQ" dirty="0"/>
              <a:t>ا- إذا كان </a:t>
            </a:r>
            <a:r>
              <a:rPr lang="ar-IQ" dirty="0" smtClean="0"/>
              <a:t>القاصر  </a:t>
            </a:r>
            <a:r>
              <a:rPr lang="ar-IQ" dirty="0"/>
              <a:t>يملك حصص مشاعة في عقار جرى بيعه عن طريق إزالة الشيوع وكان في شرائه منفعة له .</a:t>
            </a:r>
          </a:p>
          <a:p>
            <a:pPr marL="0" indent="0" algn="r">
              <a:buNone/>
            </a:pPr>
            <a:r>
              <a:rPr lang="ar-IQ" dirty="0"/>
              <a:t>ب- إذا إقتضت الحاجة تأمين سكن له .</a:t>
            </a:r>
          </a:p>
          <a:p>
            <a:pPr marL="0" indent="0" algn="r">
              <a:buNone/>
            </a:pPr>
            <a:r>
              <a:rPr lang="ar-IQ" dirty="0"/>
              <a:t>ج- إذا كان العقار موضوعاً بالمزايدة لتحصيل دين للقاصر ولم يجر الضم عليه أو لم يبلغ الضم المبلغ الكافي لإيفاء الدين على أن لا يتجاوز بدل الشراء 80% من </a:t>
            </a:r>
            <a:r>
              <a:rPr lang="ar-IQ" dirty="0" smtClean="0"/>
              <a:t>قيمته.</a:t>
            </a:r>
            <a:r>
              <a:rPr lang="ar-IQ" dirty="0"/>
              <a:t> </a:t>
            </a:r>
            <a:endParaRPr lang="ar-IQ" dirty="0" smtClean="0"/>
          </a:p>
          <a:p>
            <a:pPr marL="0" indent="0" algn="r">
              <a:buNone/>
            </a:pPr>
            <a:r>
              <a:rPr lang="ar-IQ" dirty="0" smtClean="0"/>
              <a:t>ولدائرة </a:t>
            </a:r>
            <a:r>
              <a:rPr lang="ar-IQ" dirty="0"/>
              <a:t>رعاية القاصرين في غير الحالات المذكورة أعلاه أن توافق على </a:t>
            </a:r>
            <a:r>
              <a:rPr lang="ar-IQ" dirty="0" smtClean="0"/>
              <a:t>شراء عقار القاصروتشييد أبنية  </a:t>
            </a:r>
            <a:r>
              <a:rPr lang="ar-IQ" dirty="0"/>
              <a:t>إذا تحقق </a:t>
            </a:r>
            <a:r>
              <a:rPr lang="ar-IQ" dirty="0" smtClean="0"/>
              <a:t>له في ذلك مصلحة </a:t>
            </a:r>
            <a:r>
              <a:rPr lang="ar-IQ" dirty="0"/>
              <a:t>ظاهرة </a:t>
            </a:r>
            <a:r>
              <a:rPr lang="ar-IQ" dirty="0" smtClean="0"/>
              <a:t>( </a:t>
            </a:r>
            <a:r>
              <a:rPr lang="ar-IQ" dirty="0"/>
              <a:t>م </a:t>
            </a:r>
            <a:r>
              <a:rPr lang="ar-IQ" dirty="0" smtClean="0"/>
              <a:t>56/ ثانياً قاصرين ).</a:t>
            </a:r>
          </a:p>
          <a:p>
            <a:pPr marL="0" indent="0" algn="r">
              <a:buNone/>
            </a:pPr>
            <a:r>
              <a:rPr lang="ar-IQ" dirty="0" smtClean="0"/>
              <a:t>9- للقيم أن ينيب وكيلاً عنه لإدارة أموال القاصر على أن لا تزيد مدة الإنابة على ستة أشهر  ويتحمل القيم أجرة الوكيل (م 71/ أولاَ قاصرين ).</a:t>
            </a:r>
          </a:p>
          <a:p>
            <a:pPr marL="0" indent="0" algn="r">
              <a:buNone/>
            </a:pPr>
            <a:r>
              <a:rPr lang="ar-IQ" dirty="0" smtClean="0"/>
              <a:t>10- </a:t>
            </a:r>
            <a:r>
              <a:rPr lang="ar-IQ" dirty="0"/>
              <a:t>- للقيم أن يوكل محامياً في دعوى القاصر بموافقة مديرية رعاية القاصرين (م 71/ ثانياً قاصرين ).</a:t>
            </a:r>
          </a:p>
          <a:p>
            <a:pPr marL="0" indent="0" algn="r">
              <a:buNone/>
            </a:pPr>
            <a:endParaRPr lang="ar-IQ" dirty="0" smtClean="0"/>
          </a:p>
          <a:p>
            <a:pPr marL="0" indent="0" algn="r">
              <a:buNone/>
            </a:pPr>
            <a:endParaRPr lang="ar-IQ" dirty="0"/>
          </a:p>
          <a:p>
            <a:pPr marL="0" indent="0" algn="r">
              <a:buNone/>
            </a:pPr>
            <a:endParaRPr lang="ar-IQ" dirty="0"/>
          </a:p>
        </p:txBody>
      </p:sp>
    </p:spTree>
    <p:extLst>
      <p:ext uri="{BB962C8B-B14F-4D97-AF65-F5344CB8AC3E}">
        <p14:creationId xmlns:p14="http://schemas.microsoft.com/office/powerpoint/2010/main" val="737896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10062"/>
          </a:xfrm>
        </p:spPr>
        <p:txBody>
          <a:bodyPr>
            <a:normAutofit fontScale="90000"/>
          </a:bodyPr>
          <a:lstStyle/>
          <a:p>
            <a:endParaRPr lang="ar-IQ" dirty="0"/>
          </a:p>
        </p:txBody>
      </p:sp>
      <p:sp>
        <p:nvSpPr>
          <p:cNvPr id="3" name="Content Placeholder 2"/>
          <p:cNvSpPr>
            <a:spLocks noGrp="1"/>
          </p:cNvSpPr>
          <p:nvPr>
            <p:ph idx="1"/>
          </p:nvPr>
        </p:nvSpPr>
        <p:spPr>
          <a:xfrm>
            <a:off x="838200" y="840658"/>
            <a:ext cx="10515600" cy="5336305"/>
          </a:xfrm>
        </p:spPr>
        <p:txBody>
          <a:bodyPr/>
          <a:lstStyle/>
          <a:p>
            <a:pPr marL="0" indent="0" algn="r">
              <a:buNone/>
            </a:pPr>
            <a:r>
              <a:rPr lang="ar-IQ" dirty="0" smtClean="0"/>
              <a:t>الفرع الثالث – إنتهاء الحجر – </a:t>
            </a:r>
          </a:p>
          <a:p>
            <a:pPr marL="0" indent="0" algn="r">
              <a:buNone/>
            </a:pPr>
            <a:r>
              <a:rPr lang="ar-IQ" dirty="0" smtClean="0"/>
              <a:t>نصت المادة (84 ) من قانون رعاية القاصرين على أنه ( عند صدور الحكم برفع الحجر عن المحجور وإكتسابة درجة البتات ، تسلم مديرية رعاية القاصرين أمواله اليه وتسري أحكام المادة (59) من هذا القانون ).</a:t>
            </a:r>
          </a:p>
          <a:p>
            <a:pPr marL="0" indent="0" algn="r">
              <a:buNone/>
            </a:pPr>
            <a:r>
              <a:rPr lang="ar-IQ" dirty="0" smtClean="0"/>
              <a:t>نصت المادة (59) على أنه (أولاً- على مديريات رعاية القاصرين والأولياء والأوصياء عند بلوغ الصغير سن الرشد القيام بما يلي :</a:t>
            </a:r>
          </a:p>
          <a:p>
            <a:pPr marL="0" indent="0" algn="r">
              <a:buNone/>
            </a:pPr>
            <a:r>
              <a:rPr lang="ar-IQ" dirty="0" smtClean="0"/>
              <a:t>ا- تسليمه أمواله التي هي تحت الإدارة مع مراعاة ما ورد في الفقرة ثالثاً من المادة (52).</a:t>
            </a:r>
          </a:p>
          <a:p>
            <a:pPr marL="0" indent="0" algn="r">
              <a:buNone/>
            </a:pPr>
            <a:r>
              <a:rPr lang="ar-IQ" dirty="0" smtClean="0"/>
              <a:t>ب- تسليمه حسابات نهائية مفصلة عن نتائج إدارة أمواله ، وإذا كانت الإدارة بيد الولي أو الوصي فعليه تسليم نسخة من تلك الحسابات الى مديرية رعاية القاصرين .</a:t>
            </a:r>
          </a:p>
          <a:p>
            <a:pPr marL="0" indent="0" algn="r">
              <a:buNone/>
            </a:pPr>
            <a:r>
              <a:rPr lang="ar-IQ" dirty="0" smtClean="0"/>
              <a:t>ج- إذا تخلف ذوو الشأن عن تسلم الأموال بعد ثلالثين يوماً من </a:t>
            </a:r>
            <a:r>
              <a:rPr lang="ar-IQ" smtClean="0"/>
              <a:t>تبلغهم بذلك </a:t>
            </a:r>
            <a:r>
              <a:rPr lang="ar-IQ" dirty="0" smtClean="0"/>
              <a:t>فلمديرية رعاية القاصرين أن تتقاضى 7% من صافي عائد إستثمار الأموال نظير قيامها بالإدارة ويسجل ذلك إيراداً في الحساب المستقل لدائرة رعاية القاصرين .). </a:t>
            </a:r>
            <a:endParaRPr lang="ar-IQ" dirty="0"/>
          </a:p>
        </p:txBody>
      </p:sp>
    </p:spTree>
    <p:extLst>
      <p:ext uri="{BB962C8B-B14F-4D97-AF65-F5344CB8AC3E}">
        <p14:creationId xmlns:p14="http://schemas.microsoft.com/office/powerpoint/2010/main" val="3900885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ar-IQ" sz="4800" dirty="0" smtClean="0"/>
              <a:t> </a:t>
            </a:r>
            <a:r>
              <a:rPr lang="ar-IQ" sz="4000" dirty="0"/>
              <a:t>المطلب الأول </a:t>
            </a:r>
            <a:r>
              <a:rPr lang="ar-IQ" sz="4000" dirty="0" smtClean="0"/>
              <a:t/>
            </a:r>
            <a:br>
              <a:rPr lang="ar-IQ" sz="4000" dirty="0" smtClean="0"/>
            </a:br>
            <a:r>
              <a:rPr lang="ar-IQ" sz="4000" dirty="0" smtClean="0"/>
              <a:t>حماية </a:t>
            </a:r>
            <a:r>
              <a:rPr lang="ar-IQ" sz="4000" dirty="0"/>
              <a:t>أموال المحجور وإدارتها </a:t>
            </a:r>
            <a:r>
              <a:rPr lang="ar-IQ" dirty="0"/>
              <a:t>.</a:t>
            </a:r>
          </a:p>
        </p:txBody>
      </p:sp>
      <p:sp>
        <p:nvSpPr>
          <p:cNvPr id="3" name="Content Placeholder 2"/>
          <p:cNvSpPr>
            <a:spLocks noGrp="1"/>
          </p:cNvSpPr>
          <p:nvPr>
            <p:ph idx="1"/>
          </p:nvPr>
        </p:nvSpPr>
        <p:spPr/>
        <p:txBody>
          <a:bodyPr/>
          <a:lstStyle/>
          <a:p>
            <a:pPr marL="0" indent="0" algn="r">
              <a:buNone/>
            </a:pPr>
            <a:r>
              <a:rPr lang="ar-IQ" dirty="0" smtClean="0"/>
              <a:t>الحجر هو منع شخص عن تصرفه ويقال له بعد الحجر محجوراً ، ووضعت أحكام الحجر حفاظاً على مصلحة المحجور أولاً ثم على مصلحة من يتعامل معه المحجور .</a:t>
            </a:r>
          </a:p>
          <a:p>
            <a:pPr marL="0" indent="0" algn="r">
              <a:buNone/>
            </a:pPr>
            <a:r>
              <a:rPr lang="ar-IQ" dirty="0" smtClean="0"/>
              <a:t>المحجور الذي تقرر المحكمة أنه ناقص الأهلية أو فاقدها .وتختص محكمة الأحوال الشخصية بالنظر في الحجر ورفعه وإثبات الرشد .</a:t>
            </a:r>
          </a:p>
          <a:p>
            <a:pPr marL="0" indent="0" algn="r">
              <a:buNone/>
            </a:pPr>
            <a:r>
              <a:rPr lang="ar-IQ" dirty="0" smtClean="0"/>
              <a:t>الأحكام الصادرة على المجانين أوالمعتوهين أو غيرهم من ناقصي الأهلية إذا لم تمييز من قبل ذوي العلاقة ، فعلى القاضي إرسال الإضبارة في أقرب وقت ممكن الى محكمة التمييز لإجراء التدقيقات التمييزية عليها ولا تنفذ الأحكام ما لم تصدق من قبل محكمة التمييز .</a:t>
            </a:r>
          </a:p>
          <a:p>
            <a:pPr marL="0" indent="0" algn="r">
              <a:buNone/>
            </a:pPr>
            <a:r>
              <a:rPr lang="ar-IQ" dirty="0" smtClean="0"/>
              <a:t>وللقاضي إيقاع الحجر متى توافرت أسبابه دون خصومة أحد ، أما الخصم في رفع الحجر فهو القيم .وعلى القاضي </a:t>
            </a:r>
            <a:r>
              <a:rPr lang="ar-IQ" dirty="0" smtClean="0"/>
              <a:t>إستدعاء </a:t>
            </a:r>
            <a:r>
              <a:rPr lang="ar-IQ" dirty="0" smtClean="0"/>
              <a:t>المطلوب حجره لسفه وسماع أقواله ودفوعه فيما يتعلق بحجره .</a:t>
            </a:r>
          </a:p>
          <a:p>
            <a:pPr marL="0" indent="0" algn="r">
              <a:buNone/>
            </a:pPr>
            <a:endParaRPr lang="ar-IQ" dirty="0"/>
          </a:p>
        </p:txBody>
      </p:sp>
    </p:spTree>
    <p:extLst>
      <p:ext uri="{BB962C8B-B14F-4D97-AF65-F5344CB8AC3E}">
        <p14:creationId xmlns:p14="http://schemas.microsoft.com/office/powerpoint/2010/main" val="11565151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06475"/>
          </a:xfrm>
        </p:spPr>
        <p:txBody>
          <a:bodyPr>
            <a:normAutofit/>
          </a:bodyPr>
          <a:lstStyle/>
          <a:p>
            <a:pPr algn="ctr"/>
            <a:r>
              <a:rPr lang="ar-IQ" sz="2800" dirty="0" smtClean="0"/>
              <a:t>الفرع الأول </a:t>
            </a:r>
            <a:br>
              <a:rPr lang="ar-IQ" sz="2800" dirty="0" smtClean="0"/>
            </a:br>
            <a:r>
              <a:rPr lang="ar-IQ" sz="2800" dirty="0" smtClean="0"/>
              <a:t>إدارة أموال المحجور </a:t>
            </a:r>
            <a:endParaRPr lang="ar-IQ" sz="2800" dirty="0"/>
          </a:p>
        </p:txBody>
      </p:sp>
      <p:sp>
        <p:nvSpPr>
          <p:cNvPr id="3" name="Content Placeholder 2"/>
          <p:cNvSpPr>
            <a:spLocks noGrp="1"/>
          </p:cNvSpPr>
          <p:nvPr>
            <p:ph idx="1"/>
          </p:nvPr>
        </p:nvSpPr>
        <p:spPr>
          <a:xfrm>
            <a:off x="838200" y="1371600"/>
            <a:ext cx="10515600" cy="4805363"/>
          </a:xfrm>
        </p:spPr>
        <p:txBody>
          <a:bodyPr/>
          <a:lstStyle/>
          <a:p>
            <a:pPr marL="0" indent="0" algn="r">
              <a:buNone/>
            </a:pPr>
            <a:r>
              <a:rPr lang="ar-IQ" dirty="0" smtClean="0"/>
              <a:t>نصت المادة (82) من قانون رعاية القاصرين على أنه ( على المحكمة المختصة عند إصدارها قراراً بالحجر إخبار مديرية رعاية القاصرين المختصة لتثبيت أموال المحجور وفق أحكام القانون .).</a:t>
            </a:r>
          </a:p>
          <a:p>
            <a:pPr marL="0" indent="0" algn="r">
              <a:buNone/>
            </a:pPr>
            <a:r>
              <a:rPr lang="ar-IQ" dirty="0" smtClean="0"/>
              <a:t>وإستناداً للمادة المذكورة تقوم محكمة الأحوال الشخصية التي أصدرت قرار الحجر بإخبار مديرية رعاية القاصرين الواقعة ضمن منطقة  إختصاصها ، وبعد أن يرد الإخبار فإن المديرية تتولى تثبيت أموال المحجور وفق أحكام القانون </a:t>
            </a:r>
            <a:r>
              <a:rPr lang="ar-IQ" dirty="0"/>
              <a:t>. </a:t>
            </a:r>
            <a:endParaRPr lang="ar-IQ" dirty="0" smtClean="0"/>
          </a:p>
          <a:p>
            <a:pPr marL="0" indent="0" algn="r">
              <a:buNone/>
            </a:pPr>
            <a:r>
              <a:rPr lang="ar-IQ" b="1" dirty="0" smtClean="0"/>
              <a:t>س / كيفية </a:t>
            </a:r>
            <a:r>
              <a:rPr lang="ar-IQ" b="1" dirty="0"/>
              <a:t>إدارة أموال المحجور </a:t>
            </a:r>
            <a:r>
              <a:rPr lang="ar-IQ" b="1" dirty="0" smtClean="0"/>
              <a:t>؟.</a:t>
            </a:r>
          </a:p>
          <a:p>
            <a:pPr marL="0" indent="0" algn="r">
              <a:buNone/>
            </a:pPr>
            <a:r>
              <a:rPr lang="ar-IQ" dirty="0" smtClean="0"/>
              <a:t>ج/ يتم إدارة أموال المحجور بطريقتين :</a:t>
            </a:r>
          </a:p>
          <a:p>
            <a:pPr marL="0" indent="0" algn="r">
              <a:buNone/>
            </a:pPr>
            <a:r>
              <a:rPr lang="ar-IQ" dirty="0" smtClean="0"/>
              <a:t>الطريقة الأولى –مديرية رعاية القاصرين في حالة عدم وجود قيم .</a:t>
            </a:r>
          </a:p>
          <a:p>
            <a:pPr marL="0" indent="0" algn="r">
              <a:buNone/>
            </a:pPr>
            <a:r>
              <a:rPr lang="ar-IQ" dirty="0" smtClean="0"/>
              <a:t>الطريقة الثانية – القيم . </a:t>
            </a:r>
            <a:endParaRPr lang="ar-IQ" dirty="0"/>
          </a:p>
          <a:p>
            <a:pPr marL="0" indent="0" algn="r">
              <a:buNone/>
            </a:pPr>
            <a:endParaRPr lang="ar-IQ" dirty="0" smtClean="0"/>
          </a:p>
        </p:txBody>
      </p:sp>
    </p:spTree>
    <p:extLst>
      <p:ext uri="{BB962C8B-B14F-4D97-AF65-F5344CB8AC3E}">
        <p14:creationId xmlns:p14="http://schemas.microsoft.com/office/powerpoint/2010/main" val="19586861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29494"/>
          </a:xfrm>
        </p:spPr>
        <p:txBody>
          <a:bodyPr>
            <a:normAutofit/>
          </a:bodyPr>
          <a:lstStyle/>
          <a:p>
            <a:pPr algn="r"/>
            <a:r>
              <a:rPr lang="ar-IQ" sz="3200" dirty="0" smtClean="0"/>
              <a:t>أولا ً –إدارة  </a:t>
            </a:r>
            <a:r>
              <a:rPr lang="ar-IQ" sz="3200" dirty="0"/>
              <a:t>مديرية رعاية </a:t>
            </a:r>
            <a:r>
              <a:rPr lang="ar-IQ" sz="3200" dirty="0" smtClean="0"/>
              <a:t>القاصرين لأموال المحجور  </a:t>
            </a:r>
            <a:r>
              <a:rPr lang="ar-IQ" sz="3200" dirty="0"/>
              <a:t>في حالة عدم وجود قيم</a:t>
            </a:r>
            <a:r>
              <a:rPr lang="ar-IQ" sz="3200" dirty="0" smtClean="0"/>
              <a:t> </a:t>
            </a:r>
            <a:endParaRPr lang="ar-IQ" sz="3200" dirty="0"/>
          </a:p>
        </p:txBody>
      </p:sp>
      <p:sp>
        <p:nvSpPr>
          <p:cNvPr id="3" name="Content Placeholder 2"/>
          <p:cNvSpPr>
            <a:spLocks noGrp="1"/>
          </p:cNvSpPr>
          <p:nvPr>
            <p:ph idx="1"/>
          </p:nvPr>
        </p:nvSpPr>
        <p:spPr>
          <a:xfrm>
            <a:off x="838200" y="1194620"/>
            <a:ext cx="10515600" cy="4982343"/>
          </a:xfrm>
        </p:spPr>
        <p:txBody>
          <a:bodyPr/>
          <a:lstStyle/>
          <a:p>
            <a:pPr marL="0" indent="0" algn="r">
              <a:buNone/>
            </a:pPr>
            <a:r>
              <a:rPr lang="ar-IQ" dirty="0" smtClean="0"/>
              <a:t>حددت </a:t>
            </a:r>
            <a:r>
              <a:rPr lang="ar-IQ" dirty="0"/>
              <a:t>المادة (40) واجبات المديرية في إدارة أموال </a:t>
            </a:r>
            <a:r>
              <a:rPr lang="ar-IQ" dirty="0" smtClean="0"/>
              <a:t>القاصرين واجبات مديرية رعاية القاصرين في إدارة أموال القاصرين ومنها :</a:t>
            </a:r>
          </a:p>
          <a:p>
            <a:pPr marL="0" indent="0" algn="r">
              <a:buNone/>
            </a:pPr>
            <a:r>
              <a:rPr lang="ar-IQ" dirty="0" smtClean="0"/>
              <a:t>1- تثبيت ما لكل قاصر من عقارات ومنقولات خلال مجة القصر سواء عند قيامها بالإدارة أو لغرض الإشراف على من يقوم بذلك .</a:t>
            </a:r>
          </a:p>
          <a:p>
            <a:pPr marL="0" indent="0" algn="r">
              <a:buNone/>
            </a:pPr>
            <a:r>
              <a:rPr lang="ar-IQ" dirty="0" smtClean="0"/>
              <a:t>2- تتولى مديرية رعاية القاصرين أعمال الإدارة المعتادة إذا لم يكن للمحجور قيم .</a:t>
            </a:r>
          </a:p>
          <a:p>
            <a:pPr marL="0" indent="0" algn="r">
              <a:buNone/>
            </a:pPr>
            <a:r>
              <a:rPr lang="ar-IQ" dirty="0" smtClean="0"/>
              <a:t>بينت التعليمات المرقمة (3) لسنة 1981 ما يلي ( فيما يخص إدارة أموال المحجور ):</a:t>
            </a:r>
          </a:p>
          <a:p>
            <a:pPr marL="0" indent="0" algn="r">
              <a:buNone/>
            </a:pPr>
            <a:r>
              <a:rPr lang="ar-IQ" dirty="0" smtClean="0"/>
              <a:t>ا- لايتم إستقطاع أي مقابل من عائد الأعيان المدارة لحصص القاصرين عند قيام مديريات رعاية القاصرين بذلك سواء كان قيامها بالإدارة بصفة أصلية (بحكم البند ثالثاً من المادة 40 من قانون رعاية القاصرين ،أو بصفة ثانوية بحكم الإشراف المباشر على من يقوم بالإدارة من الأولياء أو الأوصياء أوالقوام طبقاً للبند (ثانياً من المادة (40) ، وسواء كانت الإدارة لكل أو بعض أعيان القاصرين أو حصصهم  وأياً كانت طبيعتها .  </a:t>
            </a:r>
            <a:endParaRPr lang="en-US" dirty="0" smtClean="0"/>
          </a:p>
        </p:txBody>
      </p:sp>
    </p:spTree>
    <p:extLst>
      <p:ext uri="{BB962C8B-B14F-4D97-AF65-F5344CB8AC3E}">
        <p14:creationId xmlns:p14="http://schemas.microsoft.com/office/powerpoint/2010/main" val="30694464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95314"/>
          </a:xfrm>
        </p:spPr>
        <p:txBody>
          <a:bodyPr>
            <a:normAutofit fontScale="90000"/>
          </a:bodyPr>
          <a:lstStyle/>
          <a:p>
            <a:endParaRPr lang="ar-IQ" dirty="0"/>
          </a:p>
        </p:txBody>
      </p:sp>
      <p:sp>
        <p:nvSpPr>
          <p:cNvPr id="3" name="Content Placeholder 2"/>
          <p:cNvSpPr>
            <a:spLocks noGrp="1"/>
          </p:cNvSpPr>
          <p:nvPr>
            <p:ph idx="1"/>
          </p:nvPr>
        </p:nvSpPr>
        <p:spPr>
          <a:xfrm>
            <a:off x="838200" y="811161"/>
            <a:ext cx="10515600" cy="5365802"/>
          </a:xfrm>
        </p:spPr>
        <p:txBody>
          <a:bodyPr/>
          <a:lstStyle/>
          <a:p>
            <a:pPr marL="0" indent="0" algn="r">
              <a:buNone/>
            </a:pPr>
            <a:r>
              <a:rPr lang="ar-IQ" dirty="0" smtClean="0"/>
              <a:t>ب- بالنسبة للعين الشائعة وتقتضي مصلحة القاصرين عدم تجزئة إدارتها وعدم تعددها أو طلب الشركاء كلهم أو بعضهم شمول أنصبتهم مع أنصبة القاصرين بالإدارة الموحدة للمال ، تتقاضى مديرية رعاية القاصرين مقابل نسبة قدرها 5% من صافي حصة غير المشمولين برعايتها وتسجل في الحساب المستقل .</a:t>
            </a:r>
          </a:p>
          <a:p>
            <a:pPr marL="0" indent="0" algn="r">
              <a:buNone/>
            </a:pPr>
            <a:r>
              <a:rPr lang="ar-IQ" dirty="0" smtClean="0"/>
              <a:t>ج- لمدير رعاية القاصرين أن ينظر في طلب إستمرار مديرية رعاية القاصرين في إدارة أموال من إنتفت عنه صفة القصر عنه متى تحقق عذر مشروع أومصلحة في ذلك .وتتقاضى المديرية مقابل ذلك نسبة 5% من صافي الأموال المدارة ويسجل في الحساب المستقل .</a:t>
            </a:r>
            <a:endParaRPr lang="ar-IQ" dirty="0"/>
          </a:p>
        </p:txBody>
      </p:sp>
    </p:spTree>
    <p:extLst>
      <p:ext uri="{BB962C8B-B14F-4D97-AF65-F5344CB8AC3E}">
        <p14:creationId xmlns:p14="http://schemas.microsoft.com/office/powerpoint/2010/main" val="1315697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88488"/>
          </a:xfrm>
        </p:spPr>
        <p:txBody>
          <a:bodyPr>
            <a:normAutofit/>
          </a:bodyPr>
          <a:lstStyle/>
          <a:p>
            <a:pPr algn="r"/>
            <a:r>
              <a:rPr lang="ar-IQ" sz="3200" dirty="0" smtClean="0"/>
              <a:t>ثانياً -</a:t>
            </a:r>
            <a:r>
              <a:rPr lang="ar-IQ" sz="3200" dirty="0"/>
              <a:t>إدارة  ا</a:t>
            </a:r>
            <a:r>
              <a:rPr lang="ar-IQ" sz="3200" dirty="0" smtClean="0"/>
              <a:t>لأموال المحجورمن قبل القيم  </a:t>
            </a:r>
            <a:endParaRPr lang="ar-IQ" sz="3200" dirty="0"/>
          </a:p>
        </p:txBody>
      </p:sp>
      <p:sp>
        <p:nvSpPr>
          <p:cNvPr id="3" name="Content Placeholder 2"/>
          <p:cNvSpPr>
            <a:spLocks noGrp="1"/>
          </p:cNvSpPr>
          <p:nvPr>
            <p:ph idx="1"/>
          </p:nvPr>
        </p:nvSpPr>
        <p:spPr>
          <a:xfrm>
            <a:off x="838200" y="1253614"/>
            <a:ext cx="10515600" cy="4923349"/>
          </a:xfrm>
        </p:spPr>
        <p:txBody>
          <a:bodyPr/>
          <a:lstStyle/>
          <a:p>
            <a:pPr marL="0" indent="0" algn="r">
              <a:buNone/>
            </a:pPr>
            <a:r>
              <a:rPr lang="ar-IQ" dirty="0" smtClean="0"/>
              <a:t>1- المحافظة على أموال المحجوروله القيام بأعمال الإدارة المعتادة .</a:t>
            </a:r>
          </a:p>
          <a:p>
            <a:pPr marL="0" indent="0" algn="r">
              <a:buNone/>
            </a:pPr>
            <a:r>
              <a:rPr lang="ar-IQ" dirty="0" smtClean="0"/>
              <a:t>2- إيداع ما زاد على نفقة المحجور وما يزيد عما أذن له بصرفه من النقود في صندوق أموال القاصرين خلال عشرة أيام من تسلمه المبلغ ( م 48/أولاً).</a:t>
            </a:r>
          </a:p>
          <a:p>
            <a:pPr marL="0" indent="0" algn="r">
              <a:buNone/>
            </a:pPr>
            <a:r>
              <a:rPr lang="ar-IQ" dirty="0" smtClean="0"/>
              <a:t>3- الطعن بما تصدره مديرية رعاية القاصرين من موافقات أو رفض لها وفق المواد ( 43، 54، 55، 56) من قانون رعاية القاصرين لدى محكمة الإستئناف بصفتها التمييزية خلال سبعة أيام من تاريخ التبلغ بها (م 58 قاصرين ).</a:t>
            </a:r>
          </a:p>
          <a:p>
            <a:pPr marL="0" indent="0" algn="r">
              <a:buNone/>
            </a:pPr>
            <a:r>
              <a:rPr lang="ar-IQ" dirty="0" smtClean="0"/>
              <a:t>4- تقديم الحساب السنوي الى مديرية رعاية القاصرين خلال مدة أقصاها نهاية شهر كانون الثاني من كل سنة ويجب أن تكون الواردات معززة بالوثائق والمستندات ، وكذلك المصروفات التي جرى العراف على إعطاء وصولات بها (م 66 قاصرين ) </a:t>
            </a:r>
            <a:endParaRPr lang="ar-IQ" dirty="0"/>
          </a:p>
        </p:txBody>
      </p:sp>
    </p:spTree>
    <p:extLst>
      <p:ext uri="{BB962C8B-B14F-4D97-AF65-F5344CB8AC3E}">
        <p14:creationId xmlns:p14="http://schemas.microsoft.com/office/powerpoint/2010/main" val="4212837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42798"/>
          </a:xfrm>
        </p:spPr>
        <p:txBody>
          <a:bodyPr>
            <a:normAutofit fontScale="90000"/>
          </a:bodyPr>
          <a:lstStyle/>
          <a:p>
            <a:endParaRPr lang="ar-IQ" dirty="0"/>
          </a:p>
        </p:txBody>
      </p:sp>
      <p:sp>
        <p:nvSpPr>
          <p:cNvPr id="3" name="Content Placeholder 2"/>
          <p:cNvSpPr>
            <a:spLocks noGrp="1"/>
          </p:cNvSpPr>
          <p:nvPr>
            <p:ph idx="1"/>
          </p:nvPr>
        </p:nvSpPr>
        <p:spPr>
          <a:xfrm>
            <a:off x="838200" y="943897"/>
            <a:ext cx="10515600" cy="5233066"/>
          </a:xfrm>
        </p:spPr>
        <p:txBody>
          <a:bodyPr/>
          <a:lstStyle/>
          <a:p>
            <a:pPr marL="0" indent="0" algn="r">
              <a:buNone/>
            </a:pPr>
            <a:r>
              <a:rPr lang="ar-IQ" dirty="0" smtClean="0"/>
              <a:t>الفرع الثاني - سلطة القيم :</a:t>
            </a:r>
          </a:p>
          <a:p>
            <a:pPr marL="0" indent="0" algn="r">
              <a:buNone/>
            </a:pPr>
            <a:r>
              <a:rPr lang="ar-IQ" dirty="0" smtClean="0"/>
              <a:t>1- لا  </a:t>
            </a:r>
            <a:r>
              <a:rPr lang="ar-IQ" dirty="0"/>
              <a:t>يجوز </a:t>
            </a:r>
            <a:r>
              <a:rPr lang="ar-IQ" dirty="0" smtClean="0"/>
              <a:t>للقيم  مباشرة التصرفات الآتية  </a:t>
            </a:r>
            <a:r>
              <a:rPr lang="ar-IQ" dirty="0"/>
              <a:t>الا بعد موافقة مديرية رعاية القاصرين بعد التحقق من مصلحة القاصر في ذلك ،ويمكن أن نوضحها على النحو الآتي </a:t>
            </a:r>
            <a:endParaRPr lang="ar-IQ" dirty="0" smtClean="0"/>
          </a:p>
          <a:p>
            <a:pPr marL="0" indent="0" algn="r">
              <a:buNone/>
            </a:pPr>
            <a:r>
              <a:rPr lang="ar-IQ" dirty="0" smtClean="0"/>
              <a:t>ا- </a:t>
            </a:r>
            <a:r>
              <a:rPr lang="ar-IQ" dirty="0"/>
              <a:t>جميع التصرفات التي من شأنها إنشاء حق من الحقوق العينية العقارية الأصلية أو التبعية أو نقله أو تغييره أو زواله وكذلك جميع التصرفات المقررة لحق من الحقوق المذكورة .</a:t>
            </a:r>
          </a:p>
          <a:p>
            <a:pPr marL="0" indent="0" algn="r">
              <a:buNone/>
            </a:pPr>
            <a:r>
              <a:rPr lang="ar-IQ" dirty="0" smtClean="0"/>
              <a:t>ب-التصرف </a:t>
            </a:r>
            <a:r>
              <a:rPr lang="ar-IQ" dirty="0"/>
              <a:t>في المنقول أو الحقوق الشخصية أو الأوراق المالية .</a:t>
            </a:r>
          </a:p>
          <a:p>
            <a:pPr marL="0" indent="0" algn="r">
              <a:buNone/>
            </a:pPr>
            <a:r>
              <a:rPr lang="ar-IQ" dirty="0" smtClean="0"/>
              <a:t>ج- </a:t>
            </a:r>
            <a:r>
              <a:rPr lang="ar-IQ" dirty="0"/>
              <a:t>الصلح والتحكيم فيما زاد على مائة دينار لكل قاصر .</a:t>
            </a:r>
          </a:p>
          <a:p>
            <a:pPr marL="0" indent="0" algn="r">
              <a:buNone/>
            </a:pPr>
            <a:r>
              <a:rPr lang="ar-IQ" dirty="0" smtClean="0"/>
              <a:t>د- </a:t>
            </a:r>
            <a:r>
              <a:rPr lang="ar-IQ" dirty="0"/>
              <a:t>حوالة الحق وقبولها وحوالة الدين .</a:t>
            </a:r>
          </a:p>
          <a:p>
            <a:pPr marL="0" indent="0" algn="r">
              <a:buNone/>
            </a:pPr>
            <a:r>
              <a:rPr lang="ar-IQ" dirty="0" smtClean="0"/>
              <a:t>ه- </a:t>
            </a:r>
            <a:r>
              <a:rPr lang="ar-IQ" dirty="0"/>
              <a:t>إيجار العقارات لأكثر من سنة واحدة وللأراضي الزراعية لأكثر من ثلالث سنوات على أن لا تمتد مدة الإيجار في أي من الحالتين الى ما بعد بلوغ الصغير سن الرشد.  </a:t>
            </a:r>
            <a:r>
              <a:rPr lang="en-US" dirty="0"/>
              <a:t> </a:t>
            </a:r>
            <a:endParaRPr lang="ar-IQ" dirty="0"/>
          </a:p>
          <a:p>
            <a:pPr marL="0" indent="0" algn="r">
              <a:buNone/>
            </a:pPr>
            <a:endParaRPr lang="ar-IQ" dirty="0"/>
          </a:p>
        </p:txBody>
      </p:sp>
    </p:spTree>
    <p:extLst>
      <p:ext uri="{BB962C8B-B14F-4D97-AF65-F5344CB8AC3E}">
        <p14:creationId xmlns:p14="http://schemas.microsoft.com/office/powerpoint/2010/main" val="23873324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95314"/>
          </a:xfrm>
        </p:spPr>
        <p:txBody>
          <a:bodyPr>
            <a:normAutofit fontScale="90000"/>
          </a:bodyPr>
          <a:lstStyle/>
          <a:p>
            <a:endParaRPr lang="ar-IQ" dirty="0"/>
          </a:p>
        </p:txBody>
      </p:sp>
      <p:sp>
        <p:nvSpPr>
          <p:cNvPr id="3" name="Content Placeholder 2"/>
          <p:cNvSpPr>
            <a:spLocks noGrp="1"/>
          </p:cNvSpPr>
          <p:nvPr>
            <p:ph idx="1"/>
          </p:nvPr>
        </p:nvSpPr>
        <p:spPr>
          <a:xfrm>
            <a:off x="838200" y="737419"/>
            <a:ext cx="10515600" cy="5439544"/>
          </a:xfrm>
        </p:spPr>
        <p:txBody>
          <a:bodyPr>
            <a:normAutofit/>
          </a:bodyPr>
          <a:lstStyle/>
          <a:p>
            <a:pPr marL="0" lvl="0" indent="0" algn="r">
              <a:buNone/>
            </a:pPr>
            <a:r>
              <a:rPr lang="ar-IQ" dirty="0">
                <a:solidFill>
                  <a:prstClr val="black"/>
                </a:solidFill>
              </a:rPr>
              <a:t>و</a:t>
            </a:r>
            <a:r>
              <a:rPr lang="ar-IQ" dirty="0" smtClean="0">
                <a:solidFill>
                  <a:prstClr val="black"/>
                </a:solidFill>
              </a:rPr>
              <a:t>- قبول </a:t>
            </a:r>
            <a:r>
              <a:rPr lang="ar-IQ" dirty="0">
                <a:solidFill>
                  <a:prstClr val="black"/>
                </a:solidFill>
              </a:rPr>
              <a:t>التبرعات المقترنة </a:t>
            </a:r>
            <a:r>
              <a:rPr lang="ar-IQ" dirty="0" smtClean="0">
                <a:solidFill>
                  <a:prstClr val="black"/>
                </a:solidFill>
              </a:rPr>
              <a:t>بعوض.  </a:t>
            </a:r>
          </a:p>
          <a:p>
            <a:pPr marL="0" lvl="0" indent="0" algn="r">
              <a:buNone/>
            </a:pPr>
            <a:r>
              <a:rPr lang="ar-IQ" dirty="0" smtClean="0">
                <a:solidFill>
                  <a:prstClr val="black"/>
                </a:solidFill>
              </a:rPr>
              <a:t>ز- </a:t>
            </a:r>
            <a:r>
              <a:rPr lang="ar-IQ" dirty="0">
                <a:solidFill>
                  <a:prstClr val="black"/>
                </a:solidFill>
              </a:rPr>
              <a:t>التنازل عن التأمينات وإضعافها والتنازل عن الحقوق والدعاوى وطرق الطعن في الأحكام </a:t>
            </a:r>
            <a:r>
              <a:rPr lang="ar-IQ" dirty="0" smtClean="0">
                <a:solidFill>
                  <a:prstClr val="black"/>
                </a:solidFill>
              </a:rPr>
              <a:t>ح- </a:t>
            </a:r>
            <a:r>
              <a:rPr lang="ar-IQ" dirty="0">
                <a:solidFill>
                  <a:prstClr val="black"/>
                </a:solidFill>
              </a:rPr>
              <a:t>القسمة الرضائية للأموال التي للقاصر حصة فيها </a:t>
            </a:r>
            <a:r>
              <a:rPr lang="ar-IQ" dirty="0" smtClean="0">
                <a:solidFill>
                  <a:prstClr val="black"/>
                </a:solidFill>
              </a:rPr>
              <a:t>.</a:t>
            </a:r>
          </a:p>
          <a:p>
            <a:pPr marL="0" lvl="0" indent="0" algn="r">
              <a:buNone/>
            </a:pPr>
            <a:r>
              <a:rPr lang="ar-IQ" dirty="0" smtClean="0">
                <a:solidFill>
                  <a:prstClr val="black"/>
                </a:solidFill>
              </a:rPr>
              <a:t>ط- الأمور الأخرى التي يتقرر وجوب موافقة مديرية رعاية القاصرين بموجب تعليمات تصدر لهذا الغرض .</a:t>
            </a:r>
          </a:p>
          <a:p>
            <a:pPr marL="0" lvl="0" indent="0" algn="r">
              <a:buNone/>
            </a:pPr>
            <a:r>
              <a:rPr lang="ar-IQ" dirty="0" smtClean="0">
                <a:solidFill>
                  <a:prstClr val="black"/>
                </a:solidFill>
              </a:rPr>
              <a:t>2- لا يجوز للقيم التبرع من مال المحجور الإ لإداء واجب عائلي إنساني وذلك بموافقة مديرية رعاية القاصرين .</a:t>
            </a:r>
          </a:p>
          <a:p>
            <a:pPr marL="0" lvl="0" indent="0" algn="r">
              <a:buNone/>
            </a:pPr>
            <a:r>
              <a:rPr lang="ar-IQ" dirty="0" smtClean="0">
                <a:solidFill>
                  <a:prstClr val="black"/>
                </a:solidFill>
              </a:rPr>
              <a:t>3- للقيم تسلم الراتب التقاعدي للمحجور مع المخصصات والإضافات بموجب قانون التقاعد .وضمن الحدود المسموح بها للإستلام وما زاد على ذلك فإن مديرية التقاعد ترسله الى مديرية رعاية القاصرين .</a:t>
            </a:r>
          </a:p>
          <a:p>
            <a:pPr marL="0" lvl="0" indent="0" algn="r">
              <a:buNone/>
            </a:pPr>
            <a:r>
              <a:rPr lang="ar-IQ" dirty="0" smtClean="0">
                <a:solidFill>
                  <a:prstClr val="black"/>
                </a:solidFill>
              </a:rPr>
              <a:t>4- تسلم النفقة الشهرية من مديرة رعاية القاصرين والتي تقدرها المحكمة للقاصر(45 قاصرين ) .</a:t>
            </a:r>
            <a:endParaRPr lang="ar-IQ" dirty="0">
              <a:solidFill>
                <a:prstClr val="black"/>
              </a:solidFill>
            </a:endParaRPr>
          </a:p>
        </p:txBody>
      </p:sp>
    </p:spTree>
    <p:extLst>
      <p:ext uri="{BB962C8B-B14F-4D97-AF65-F5344CB8AC3E}">
        <p14:creationId xmlns:p14="http://schemas.microsoft.com/office/powerpoint/2010/main" val="33276257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80565"/>
          </a:xfrm>
        </p:spPr>
        <p:txBody>
          <a:bodyPr>
            <a:normAutofit fontScale="90000"/>
          </a:bodyPr>
          <a:lstStyle/>
          <a:p>
            <a:endParaRPr lang="ar-IQ" dirty="0"/>
          </a:p>
        </p:txBody>
      </p:sp>
      <p:sp>
        <p:nvSpPr>
          <p:cNvPr id="3" name="Content Placeholder 2"/>
          <p:cNvSpPr>
            <a:spLocks noGrp="1"/>
          </p:cNvSpPr>
          <p:nvPr>
            <p:ph idx="1"/>
          </p:nvPr>
        </p:nvSpPr>
        <p:spPr>
          <a:xfrm>
            <a:off x="838200" y="781665"/>
            <a:ext cx="10515600" cy="5395298"/>
          </a:xfrm>
        </p:spPr>
        <p:txBody>
          <a:bodyPr/>
          <a:lstStyle/>
          <a:p>
            <a:pPr marL="0" indent="0" algn="r">
              <a:buNone/>
            </a:pPr>
            <a:r>
              <a:rPr lang="ar-IQ" dirty="0" smtClean="0"/>
              <a:t>5- للقيم صرف المبالغ اللازمة إذا حدثت أمور غير إعتيادية كمرض القاصر . </a:t>
            </a:r>
          </a:p>
          <a:p>
            <a:pPr marL="0" indent="0" algn="r">
              <a:buNone/>
            </a:pPr>
            <a:r>
              <a:rPr lang="ar-IQ" dirty="0" smtClean="0"/>
              <a:t>6- للقيم أن ينفق بغير إذن  من مديرية  رعاية القاصرين على تعمير وإدامة مال القاصر في الأمور المستعجلة والضرورية بما لا يزيد على 10% من الوارد السنوي لكل عقار ، ولمديرية رعاية القاصرين أن تأذن بالصرف بحدود 50% من الوارد المذكور .</a:t>
            </a:r>
          </a:p>
          <a:p>
            <a:pPr marL="0" indent="0" algn="r">
              <a:buNone/>
            </a:pPr>
            <a:r>
              <a:rPr lang="ar-IQ" dirty="0" smtClean="0"/>
              <a:t>7- للقيم أن يبيع عقار القاصر  </a:t>
            </a:r>
            <a:r>
              <a:rPr lang="ar-IQ" dirty="0"/>
              <a:t>بموافقة مديرية رعاية القاصرين وتوافر أحد الأسباب التالية :</a:t>
            </a:r>
          </a:p>
          <a:p>
            <a:pPr marL="0" indent="0" algn="r">
              <a:buNone/>
            </a:pPr>
            <a:r>
              <a:rPr lang="ar-IQ" dirty="0"/>
              <a:t>ا- عدم وجود مال آخر لنفقة </a:t>
            </a:r>
            <a:r>
              <a:rPr lang="ar-IQ" dirty="0" smtClean="0"/>
              <a:t>القاصر  </a:t>
            </a:r>
            <a:r>
              <a:rPr lang="ar-IQ" dirty="0"/>
              <a:t>.</a:t>
            </a:r>
          </a:p>
          <a:p>
            <a:pPr marL="0" indent="0" algn="r">
              <a:buNone/>
            </a:pPr>
            <a:r>
              <a:rPr lang="ar-IQ" dirty="0"/>
              <a:t>ب- وجود أحكام واجبة التنفيذ صادرة بمبلغ معين على </a:t>
            </a:r>
            <a:r>
              <a:rPr lang="ar-IQ" dirty="0" smtClean="0"/>
              <a:t>القاصر  </a:t>
            </a:r>
            <a:r>
              <a:rPr lang="ar-IQ" dirty="0"/>
              <a:t>أو على التركة ولا يوجد مال آخر لإيفائه .</a:t>
            </a:r>
          </a:p>
          <a:p>
            <a:pPr marL="0" indent="0" algn="r">
              <a:buNone/>
            </a:pPr>
            <a:r>
              <a:rPr lang="ar-IQ" dirty="0"/>
              <a:t>ج- وجود حصص مشاعة </a:t>
            </a:r>
            <a:r>
              <a:rPr lang="ar-IQ" dirty="0" smtClean="0"/>
              <a:t>للقاصر </a:t>
            </a:r>
            <a:r>
              <a:rPr lang="ar-IQ" dirty="0"/>
              <a:t>لا تدر له إيراداً مناسباً يمكن الإنتفاع به </a:t>
            </a:r>
            <a:endParaRPr lang="ar-IQ" dirty="0" smtClean="0"/>
          </a:p>
          <a:p>
            <a:pPr marL="0" indent="0" algn="r">
              <a:buNone/>
            </a:pPr>
            <a:r>
              <a:rPr lang="ar-IQ" dirty="0" smtClean="0"/>
              <a:t>ولدائرة رعاية القاصرين في غير الحالات المذكورة أعلاه أن توافق على بيع عقار القاصر إذا تحقق وجود مصلحة ظاهرة ونفع كبير له ( م 55 قاصرين ).</a:t>
            </a:r>
            <a:endParaRPr lang="ar-IQ" dirty="0"/>
          </a:p>
        </p:txBody>
      </p:sp>
    </p:spTree>
    <p:extLst>
      <p:ext uri="{BB962C8B-B14F-4D97-AF65-F5344CB8AC3E}">
        <p14:creationId xmlns:p14="http://schemas.microsoft.com/office/powerpoint/2010/main" val="16701194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TotalTime>
  <Words>1291</Words>
  <Application>Microsoft Office PowerPoint</Application>
  <PresentationFormat>Widescreen</PresentationFormat>
  <Paragraphs>60</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Theme</vt:lpstr>
      <vt:lpstr>المبحث الرابع  المحجور والغائب والمفقود.          المطلب الأول – حماية أموال المحجور وإدارتها .         المطلب الثاني – حماية أموال الغائب والمفقود وإدارتها .   </vt:lpstr>
      <vt:lpstr> المطلب الأول  حماية أموال المحجور وإدارتها .</vt:lpstr>
      <vt:lpstr>الفرع الأول  إدارة أموال المحجور </vt:lpstr>
      <vt:lpstr>أولا ً –إدارة  مديرية رعاية القاصرين لأموال المحجور  في حالة عدم وجود قيم </vt:lpstr>
      <vt:lpstr>PowerPoint Presentation</vt:lpstr>
      <vt:lpstr>ثانياً -إدارة  الأموال المحجورمن قبل القيم  </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المبحث الرابع  المحجور والغائب والمفقود.          المطلب الأول – حماية أموال المحجور وإدارتها .         المطلب الثاني – حماية أموال الغائب والمفقود وإدارتها .   </dc:title>
  <dc:creator>Tech.Diwan</dc:creator>
  <cp:lastModifiedBy>Tech.Diwan</cp:lastModifiedBy>
  <cp:revision>14</cp:revision>
  <dcterms:created xsi:type="dcterms:W3CDTF">2025-03-15T21:56:55Z</dcterms:created>
  <dcterms:modified xsi:type="dcterms:W3CDTF">2025-04-06T09:51:15Z</dcterms:modified>
</cp:coreProperties>
</file>