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952A253C-DBDF-4CAA-BD83-C32DB1CBA487}" type="datetimeFigureOut">
              <a:rPr lang="ar-IQ" smtClean="0"/>
              <a:t>18/09/1446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81D6765-AAAA-48E5-AA5C-F0094D3291AE}" type="slidenum">
              <a:rPr lang="ar-IQ" smtClean="0"/>
              <a:t>‹#›</a:t>
            </a:fld>
            <a:endParaRPr lang="ar-IQ"/>
          </a:p>
        </p:txBody>
      </p:sp>
    </p:spTree>
    <p:extLst>
      <p:ext uri="{BB962C8B-B14F-4D97-AF65-F5344CB8AC3E}">
        <p14:creationId xmlns:p14="http://schemas.microsoft.com/office/powerpoint/2010/main" val="2870689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952A253C-DBDF-4CAA-BD83-C32DB1CBA487}" type="datetimeFigureOut">
              <a:rPr lang="ar-IQ" smtClean="0"/>
              <a:t>18/09/1446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81D6765-AAAA-48E5-AA5C-F0094D3291AE}" type="slidenum">
              <a:rPr lang="ar-IQ" smtClean="0"/>
              <a:t>‹#›</a:t>
            </a:fld>
            <a:endParaRPr lang="ar-IQ"/>
          </a:p>
        </p:txBody>
      </p:sp>
    </p:spTree>
    <p:extLst>
      <p:ext uri="{BB962C8B-B14F-4D97-AF65-F5344CB8AC3E}">
        <p14:creationId xmlns:p14="http://schemas.microsoft.com/office/powerpoint/2010/main" val="2450817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952A253C-DBDF-4CAA-BD83-C32DB1CBA487}" type="datetimeFigureOut">
              <a:rPr lang="ar-IQ" smtClean="0"/>
              <a:t>18/09/1446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81D6765-AAAA-48E5-AA5C-F0094D3291AE}" type="slidenum">
              <a:rPr lang="ar-IQ" smtClean="0"/>
              <a:t>‹#›</a:t>
            </a:fld>
            <a:endParaRPr lang="ar-IQ"/>
          </a:p>
        </p:txBody>
      </p:sp>
    </p:spTree>
    <p:extLst>
      <p:ext uri="{BB962C8B-B14F-4D97-AF65-F5344CB8AC3E}">
        <p14:creationId xmlns:p14="http://schemas.microsoft.com/office/powerpoint/2010/main" val="3006478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952A253C-DBDF-4CAA-BD83-C32DB1CBA487}" type="datetimeFigureOut">
              <a:rPr lang="ar-IQ" smtClean="0"/>
              <a:t>18/09/1446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81D6765-AAAA-48E5-AA5C-F0094D3291AE}" type="slidenum">
              <a:rPr lang="ar-IQ" smtClean="0"/>
              <a:t>‹#›</a:t>
            </a:fld>
            <a:endParaRPr lang="ar-IQ"/>
          </a:p>
        </p:txBody>
      </p:sp>
    </p:spTree>
    <p:extLst>
      <p:ext uri="{BB962C8B-B14F-4D97-AF65-F5344CB8AC3E}">
        <p14:creationId xmlns:p14="http://schemas.microsoft.com/office/powerpoint/2010/main" val="99230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52A253C-DBDF-4CAA-BD83-C32DB1CBA487}" type="datetimeFigureOut">
              <a:rPr lang="ar-IQ" smtClean="0"/>
              <a:t>18/09/1446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81D6765-AAAA-48E5-AA5C-F0094D3291AE}" type="slidenum">
              <a:rPr lang="ar-IQ" smtClean="0"/>
              <a:t>‹#›</a:t>
            </a:fld>
            <a:endParaRPr lang="ar-IQ"/>
          </a:p>
        </p:txBody>
      </p:sp>
    </p:spTree>
    <p:extLst>
      <p:ext uri="{BB962C8B-B14F-4D97-AF65-F5344CB8AC3E}">
        <p14:creationId xmlns:p14="http://schemas.microsoft.com/office/powerpoint/2010/main" val="3788594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952A253C-DBDF-4CAA-BD83-C32DB1CBA487}" type="datetimeFigureOut">
              <a:rPr lang="ar-IQ" smtClean="0"/>
              <a:t>18/09/1446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81D6765-AAAA-48E5-AA5C-F0094D3291AE}" type="slidenum">
              <a:rPr lang="ar-IQ" smtClean="0"/>
              <a:t>‹#›</a:t>
            </a:fld>
            <a:endParaRPr lang="ar-IQ"/>
          </a:p>
        </p:txBody>
      </p:sp>
    </p:spTree>
    <p:extLst>
      <p:ext uri="{BB962C8B-B14F-4D97-AF65-F5344CB8AC3E}">
        <p14:creationId xmlns:p14="http://schemas.microsoft.com/office/powerpoint/2010/main" val="175663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952A253C-DBDF-4CAA-BD83-C32DB1CBA487}" type="datetimeFigureOut">
              <a:rPr lang="ar-IQ" smtClean="0"/>
              <a:t>18/09/1446</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E81D6765-AAAA-48E5-AA5C-F0094D3291AE}" type="slidenum">
              <a:rPr lang="ar-IQ" smtClean="0"/>
              <a:t>‹#›</a:t>
            </a:fld>
            <a:endParaRPr lang="ar-IQ"/>
          </a:p>
        </p:txBody>
      </p:sp>
    </p:spTree>
    <p:extLst>
      <p:ext uri="{BB962C8B-B14F-4D97-AF65-F5344CB8AC3E}">
        <p14:creationId xmlns:p14="http://schemas.microsoft.com/office/powerpoint/2010/main" val="2162867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952A253C-DBDF-4CAA-BD83-C32DB1CBA487}" type="datetimeFigureOut">
              <a:rPr lang="ar-IQ" smtClean="0"/>
              <a:t>18/09/1446</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E81D6765-AAAA-48E5-AA5C-F0094D3291AE}" type="slidenum">
              <a:rPr lang="ar-IQ" smtClean="0"/>
              <a:t>‹#›</a:t>
            </a:fld>
            <a:endParaRPr lang="ar-IQ"/>
          </a:p>
        </p:txBody>
      </p:sp>
    </p:spTree>
    <p:extLst>
      <p:ext uri="{BB962C8B-B14F-4D97-AF65-F5344CB8AC3E}">
        <p14:creationId xmlns:p14="http://schemas.microsoft.com/office/powerpoint/2010/main" val="2408451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2A253C-DBDF-4CAA-BD83-C32DB1CBA487}" type="datetimeFigureOut">
              <a:rPr lang="ar-IQ" smtClean="0"/>
              <a:t>18/09/1446</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E81D6765-AAAA-48E5-AA5C-F0094D3291AE}" type="slidenum">
              <a:rPr lang="ar-IQ" smtClean="0"/>
              <a:t>‹#›</a:t>
            </a:fld>
            <a:endParaRPr lang="ar-IQ"/>
          </a:p>
        </p:txBody>
      </p:sp>
    </p:spTree>
    <p:extLst>
      <p:ext uri="{BB962C8B-B14F-4D97-AF65-F5344CB8AC3E}">
        <p14:creationId xmlns:p14="http://schemas.microsoft.com/office/powerpoint/2010/main" val="2708584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52A253C-DBDF-4CAA-BD83-C32DB1CBA487}" type="datetimeFigureOut">
              <a:rPr lang="ar-IQ" smtClean="0"/>
              <a:t>18/09/1446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81D6765-AAAA-48E5-AA5C-F0094D3291AE}" type="slidenum">
              <a:rPr lang="ar-IQ" smtClean="0"/>
              <a:t>‹#›</a:t>
            </a:fld>
            <a:endParaRPr lang="ar-IQ"/>
          </a:p>
        </p:txBody>
      </p:sp>
    </p:spTree>
    <p:extLst>
      <p:ext uri="{BB962C8B-B14F-4D97-AF65-F5344CB8AC3E}">
        <p14:creationId xmlns:p14="http://schemas.microsoft.com/office/powerpoint/2010/main" val="2943126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52A253C-DBDF-4CAA-BD83-C32DB1CBA487}" type="datetimeFigureOut">
              <a:rPr lang="ar-IQ" smtClean="0"/>
              <a:t>18/09/1446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81D6765-AAAA-48E5-AA5C-F0094D3291AE}" type="slidenum">
              <a:rPr lang="ar-IQ" smtClean="0"/>
              <a:t>‹#›</a:t>
            </a:fld>
            <a:endParaRPr lang="ar-IQ"/>
          </a:p>
        </p:txBody>
      </p:sp>
    </p:spTree>
    <p:extLst>
      <p:ext uri="{BB962C8B-B14F-4D97-AF65-F5344CB8AC3E}">
        <p14:creationId xmlns:p14="http://schemas.microsoft.com/office/powerpoint/2010/main" val="1616280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A253C-DBDF-4CAA-BD83-C32DB1CBA487}" type="datetimeFigureOut">
              <a:rPr lang="ar-IQ" smtClean="0"/>
              <a:t>18/09/1446</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1D6765-AAAA-48E5-AA5C-F0094D3291AE}" type="slidenum">
              <a:rPr lang="ar-IQ" smtClean="0"/>
              <a:t>‹#›</a:t>
            </a:fld>
            <a:endParaRPr lang="ar-IQ"/>
          </a:p>
        </p:txBody>
      </p:sp>
    </p:spTree>
    <p:extLst>
      <p:ext uri="{BB962C8B-B14F-4D97-AF65-F5344CB8AC3E}">
        <p14:creationId xmlns:p14="http://schemas.microsoft.com/office/powerpoint/2010/main" val="29737781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marL="0" indent="0"/>
            <a:r>
              <a:rPr lang="ar-IQ" sz="4000" dirty="0" smtClean="0"/>
              <a:t>المبحث الثالث </a:t>
            </a:r>
            <a:br>
              <a:rPr lang="ar-IQ" sz="4000" dirty="0" smtClean="0"/>
            </a:br>
            <a:r>
              <a:rPr lang="ar-IQ" sz="4000" dirty="0" smtClean="0"/>
              <a:t>محاسبة الأولياء والأوصياء .</a:t>
            </a:r>
            <a:br>
              <a:rPr lang="ar-IQ" sz="4000" dirty="0" smtClean="0"/>
            </a:br>
            <a:r>
              <a:rPr lang="ar-IQ" sz="4000" dirty="0" smtClean="0"/>
              <a:t>         </a:t>
            </a:r>
            <a:r>
              <a:rPr lang="ar-IQ" sz="3600" dirty="0" smtClean="0"/>
              <a:t>المطلب الأول – الجهة المختصة بالمحاسبة       المطلب الثاني – أسلوب المحاسبة</a:t>
            </a:r>
            <a:endParaRPr lang="ar-IQ" sz="3600" dirty="0"/>
          </a:p>
        </p:txBody>
      </p:sp>
      <p:sp>
        <p:nvSpPr>
          <p:cNvPr id="3" name="Subtitle 2"/>
          <p:cNvSpPr>
            <a:spLocks noGrp="1"/>
          </p:cNvSpPr>
          <p:nvPr>
            <p:ph type="subTitle" idx="1"/>
          </p:nvPr>
        </p:nvSpPr>
        <p:spPr/>
        <p:txBody>
          <a:bodyPr/>
          <a:lstStyle/>
          <a:p>
            <a:endParaRPr lang="ar-IQ" dirty="0"/>
          </a:p>
        </p:txBody>
      </p:sp>
    </p:spTree>
    <p:extLst>
      <p:ext uri="{BB962C8B-B14F-4D97-AF65-F5344CB8AC3E}">
        <p14:creationId xmlns:p14="http://schemas.microsoft.com/office/powerpoint/2010/main" val="1672937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IQ" sz="4000" dirty="0" smtClean="0"/>
              <a:t>المطلب الأول </a:t>
            </a:r>
            <a:br>
              <a:rPr lang="ar-IQ" sz="4000" dirty="0" smtClean="0"/>
            </a:br>
            <a:r>
              <a:rPr lang="ar-IQ" sz="4000" dirty="0" smtClean="0"/>
              <a:t>الجهة المختصة بالمحاسبة </a:t>
            </a:r>
            <a:endParaRPr lang="ar-IQ" sz="4000" dirty="0"/>
          </a:p>
        </p:txBody>
      </p:sp>
      <p:sp>
        <p:nvSpPr>
          <p:cNvPr id="3" name="Content Placeholder 2"/>
          <p:cNvSpPr>
            <a:spLocks noGrp="1"/>
          </p:cNvSpPr>
          <p:nvPr>
            <p:ph idx="1"/>
          </p:nvPr>
        </p:nvSpPr>
        <p:spPr/>
        <p:txBody>
          <a:bodyPr>
            <a:normAutofit lnSpcReduction="10000"/>
          </a:bodyPr>
          <a:lstStyle/>
          <a:p>
            <a:pPr marL="0" indent="0" algn="r">
              <a:buNone/>
            </a:pPr>
            <a:r>
              <a:rPr lang="ar-IQ" dirty="0" smtClean="0"/>
              <a:t>تتوى مديرية رعاية القاصرين الأشراف على الأولياء والأوصياء والقوام وتجري محاسبتهم عن طري وحدات محاسبة الأولياء والأوصياء .</a:t>
            </a:r>
          </a:p>
          <a:p>
            <a:pPr marL="0" indent="0" algn="r">
              <a:buNone/>
            </a:pPr>
            <a:r>
              <a:rPr lang="ar-IQ" dirty="0" smtClean="0"/>
              <a:t>   تجري محاسبة الأولياء والأوصياء والقوام عما تسلمه من الأموال العقارية أو المنقولة مملوكة للقاصرين بمفردهم أو شيوعاً للقيام بأعمال الإدارة المعتادة (كتأجير، أعمال الحفظ والصيانة والتعمير ، إستيفاء الحقوق ، إيفاء الضرائب والرسوم ، بيع المحصولات الزراعية ، بيع المنقول سريع التلف .).</a:t>
            </a:r>
          </a:p>
          <a:p>
            <a:pPr marL="0" indent="0" algn="r">
              <a:buNone/>
            </a:pPr>
            <a:r>
              <a:rPr lang="ar-IQ" dirty="0" smtClean="0"/>
              <a:t>    تسلم أموال القاصرين الى من يتولى إدارتها بموجب محضر تفصيلي يثبت فيه تاريخ التسليم وإسم ومهنة المتسلم ،أوصاف ومعالم وحالة المال محل التسليم ، الأغراض المخصص لها إستغلاله ، الإيرادات ومستنداتها ، وقد تضيف المديرية شروط أخرى تراها ملائمة لضمان سلامة المال وحفظ حقوق القاصرين وتحقيق مصالحهم.  </a:t>
            </a:r>
          </a:p>
          <a:p>
            <a:pPr marL="0" indent="0" algn="r">
              <a:buNone/>
            </a:pPr>
            <a:r>
              <a:rPr lang="en-US" dirty="0" smtClean="0"/>
              <a:t> </a:t>
            </a:r>
            <a:endParaRPr lang="ar-IQ" dirty="0"/>
          </a:p>
        </p:txBody>
      </p:sp>
    </p:spTree>
    <p:extLst>
      <p:ext uri="{BB962C8B-B14F-4D97-AF65-F5344CB8AC3E}">
        <p14:creationId xmlns:p14="http://schemas.microsoft.com/office/powerpoint/2010/main" val="923062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t>المطلب الثاني </a:t>
            </a:r>
            <a:br>
              <a:rPr lang="ar-IQ" dirty="0" smtClean="0"/>
            </a:br>
            <a:r>
              <a:rPr lang="ar-IQ" dirty="0" smtClean="0"/>
              <a:t>إسلوب المحاسبة </a:t>
            </a:r>
            <a:endParaRPr lang="ar-IQ" dirty="0"/>
          </a:p>
        </p:txBody>
      </p:sp>
      <p:sp>
        <p:nvSpPr>
          <p:cNvPr id="3" name="Content Placeholder 2"/>
          <p:cNvSpPr>
            <a:spLocks noGrp="1"/>
          </p:cNvSpPr>
          <p:nvPr>
            <p:ph idx="1"/>
          </p:nvPr>
        </p:nvSpPr>
        <p:spPr/>
        <p:txBody>
          <a:bodyPr>
            <a:normAutofit fontScale="92500" lnSpcReduction="10000"/>
          </a:bodyPr>
          <a:lstStyle/>
          <a:p>
            <a:pPr marL="0" indent="0" algn="r">
              <a:buNone/>
            </a:pPr>
            <a:r>
              <a:rPr lang="ar-IQ" dirty="0" smtClean="0"/>
              <a:t>الفرع الأول – تقديم الحساب السنوي – على الولي أو الوصي أو القيم تقديم الحساب السنوي الى مديرية رعاية القاصرين خلال مدة أقصاها نهاية شهر كانون الثاني  من كل سنة .</a:t>
            </a:r>
            <a:endParaRPr lang="en-US" dirty="0" smtClean="0"/>
          </a:p>
          <a:p>
            <a:pPr marL="0" indent="0" algn="r">
              <a:buNone/>
            </a:pPr>
            <a:r>
              <a:rPr lang="ar-IQ" dirty="0" smtClean="0"/>
              <a:t>س/ ماهو الأثر القانوني المترتب عند إلإمتناع عن تقديم الحساب السنوي ؟.</a:t>
            </a:r>
          </a:p>
          <a:p>
            <a:pPr marL="0" indent="0" algn="r">
              <a:buNone/>
            </a:pPr>
            <a:r>
              <a:rPr lang="ar-IQ" dirty="0" smtClean="0"/>
              <a:t>ج/ لمديرية رعاية القاصرين عند الإقتضاء وإلإمتناع عن تقديم الحساب السنوي طلب تحريك الدعوى الجزائية وفقاً للمواد (240،453،458) من قانون العقوبات أو أي نص عقابي آخر .كما يطلب تضمينه الأضرار إن وجدت والإشعار الى الإدعاء العام لمتابعة ذلك .</a:t>
            </a:r>
          </a:p>
          <a:p>
            <a:pPr marL="0" indent="0" algn="r">
              <a:buNone/>
            </a:pPr>
            <a:r>
              <a:rPr lang="ar-IQ" dirty="0" smtClean="0"/>
              <a:t>س/ ماهو الاثر القانوني عند عدم تقديم المكلف الحساب السنوي ضمن المحددة (أي نهاية شهر كانون الثاني )؟</a:t>
            </a:r>
          </a:p>
          <a:p>
            <a:pPr marL="0" indent="0" algn="r">
              <a:buNone/>
            </a:pPr>
            <a:r>
              <a:rPr lang="ar-IQ" dirty="0" smtClean="0"/>
              <a:t>ج/ على مديرية رعاية القاصرين إنذاره بوجوب تقديمه خلال مدة عشرة أيام من تاريخ التبلغ ، </a:t>
            </a:r>
            <a:r>
              <a:rPr lang="ar-IQ" dirty="0" smtClean="0"/>
              <a:t>فإذا </a:t>
            </a:r>
            <a:r>
              <a:rPr lang="ar-IQ" dirty="0" smtClean="0"/>
              <a:t>مضت المدة ولم يقدم </a:t>
            </a:r>
            <a:r>
              <a:rPr lang="ar-IQ" dirty="0" smtClean="0"/>
              <a:t>الحساب </a:t>
            </a:r>
            <a:r>
              <a:rPr lang="ar-IQ" dirty="0" smtClean="0"/>
              <a:t>، فإن المديرية تضع يدها على الأموال ولا تعاد اليه الإ بعد تقديم الحساب وتصديقه حسب الأصول . </a:t>
            </a:r>
          </a:p>
          <a:p>
            <a:pPr marL="0" indent="0" algn="r">
              <a:buNone/>
            </a:pPr>
            <a:endParaRPr lang="ar-IQ" dirty="0"/>
          </a:p>
        </p:txBody>
      </p:sp>
    </p:spTree>
    <p:extLst>
      <p:ext uri="{BB962C8B-B14F-4D97-AF65-F5344CB8AC3E}">
        <p14:creationId xmlns:p14="http://schemas.microsoft.com/office/powerpoint/2010/main" val="3957169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98552"/>
          </a:xfrm>
        </p:spPr>
        <p:txBody>
          <a:bodyPr>
            <a:normAutofit fontScale="90000"/>
          </a:bodyPr>
          <a:lstStyle/>
          <a:p>
            <a:endParaRPr lang="ar-IQ" dirty="0"/>
          </a:p>
        </p:txBody>
      </p:sp>
      <p:sp>
        <p:nvSpPr>
          <p:cNvPr id="3" name="Content Placeholder 2"/>
          <p:cNvSpPr>
            <a:spLocks noGrp="1"/>
          </p:cNvSpPr>
          <p:nvPr>
            <p:ph idx="1"/>
          </p:nvPr>
        </p:nvSpPr>
        <p:spPr>
          <a:xfrm>
            <a:off x="838200" y="1032387"/>
            <a:ext cx="10515600" cy="5144576"/>
          </a:xfrm>
        </p:spPr>
        <p:txBody>
          <a:bodyPr>
            <a:normAutofit/>
          </a:bodyPr>
          <a:lstStyle/>
          <a:p>
            <a:pPr marL="0" indent="0" algn="r">
              <a:buNone/>
            </a:pPr>
            <a:r>
              <a:rPr lang="ar-IQ" dirty="0" smtClean="0"/>
              <a:t>الفرع الثاني – تقديم الوثائق والمستندات – يجب أن تكون </a:t>
            </a:r>
            <a:r>
              <a:rPr lang="ar-IQ" dirty="0" smtClean="0"/>
              <a:t>الواردات </a:t>
            </a:r>
            <a:r>
              <a:rPr lang="ar-IQ" dirty="0" smtClean="0"/>
              <a:t>معززة بالوثائق والمستندات .</a:t>
            </a:r>
          </a:p>
          <a:p>
            <a:pPr marL="0" indent="0" algn="r">
              <a:buNone/>
            </a:pPr>
            <a:r>
              <a:rPr lang="ar-IQ" dirty="0" smtClean="0"/>
              <a:t>الفرع الثالث – تدقيق الحسابات – تقوم وحدة محاسبة الأولياء والأوصياء بتدقيق الحسابات التي يقدمها المكلف بإدارة أموال الصغيروتتخذ قرارها بتصديق الحساب أو رفضه والزام الولي أوالوصي أو القيم بتسليم </a:t>
            </a:r>
            <a:r>
              <a:rPr lang="ar-IQ" dirty="0" smtClean="0"/>
              <a:t>الواردات </a:t>
            </a:r>
            <a:r>
              <a:rPr lang="ar-IQ" dirty="0" smtClean="0"/>
              <a:t>الأموال الداخلة بذمته ،وقرار وحدة المحاسبة قابلاً للإعتراض لدى مجلس رعاية القاصرين خلال (10)أيام من تاريخ التبلغ به.</a:t>
            </a:r>
          </a:p>
          <a:p>
            <a:pPr marL="0" indent="0" algn="r">
              <a:buNone/>
            </a:pPr>
            <a:r>
              <a:rPr lang="ar-IQ" dirty="0" smtClean="0"/>
              <a:t>على مديرية رعاية القاصرين الإستئناس براي شعبة البحث الإجتماعي قبل إتخاذ الإجراءات ( رفض الحساب ، الإلزام بتسليم الواردات المبالغ الداخلة في ذمة الولي أو الوصي أو القيم .).</a:t>
            </a:r>
          </a:p>
          <a:p>
            <a:pPr marL="0" indent="0" algn="r">
              <a:buNone/>
            </a:pPr>
            <a:r>
              <a:rPr lang="ar-IQ" dirty="0" smtClean="0"/>
              <a:t>كما لمديرية رعاية القاصرين وبناءاً على توصية وحدة المحاسبة أن تطلب من المحكمة عزل الولي أو الوصي أو القيم إذا تحققت مصلحة القاصر .  </a:t>
            </a:r>
          </a:p>
          <a:p>
            <a:pPr marL="0" indent="0" algn="r">
              <a:buNone/>
            </a:pPr>
            <a:endParaRPr lang="ar-IQ" dirty="0"/>
          </a:p>
        </p:txBody>
      </p:sp>
    </p:spTree>
    <p:extLst>
      <p:ext uri="{BB962C8B-B14F-4D97-AF65-F5344CB8AC3E}">
        <p14:creationId xmlns:p14="http://schemas.microsoft.com/office/powerpoint/2010/main" val="4007725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65817"/>
          </a:xfrm>
        </p:spPr>
        <p:txBody>
          <a:bodyPr>
            <a:normAutofit fontScale="90000"/>
          </a:bodyPr>
          <a:lstStyle/>
          <a:p>
            <a:endParaRPr lang="ar-IQ" dirty="0"/>
          </a:p>
        </p:txBody>
      </p:sp>
      <p:sp>
        <p:nvSpPr>
          <p:cNvPr id="3" name="Content Placeholder 2"/>
          <p:cNvSpPr>
            <a:spLocks noGrp="1"/>
          </p:cNvSpPr>
          <p:nvPr>
            <p:ph idx="1"/>
          </p:nvPr>
        </p:nvSpPr>
        <p:spPr>
          <a:xfrm>
            <a:off x="838200" y="707923"/>
            <a:ext cx="10515600" cy="5469040"/>
          </a:xfrm>
        </p:spPr>
        <p:txBody>
          <a:bodyPr/>
          <a:lstStyle/>
          <a:p>
            <a:pPr marL="0" indent="0" algn="r">
              <a:buNone/>
            </a:pPr>
            <a:r>
              <a:rPr lang="ar-IQ" dirty="0" smtClean="0"/>
              <a:t>أجازت المادة (69) من قانون رعاية القاصرين لمجلس الرعاية إصدار التعليمات حول السجلات التي على المكلف مسكها وكيفية إجراء المحاسبة وتصديق الحسابات .</a:t>
            </a:r>
          </a:p>
          <a:p>
            <a:pPr marL="0" indent="0" algn="r">
              <a:buNone/>
            </a:pPr>
            <a:r>
              <a:rPr lang="ar-IQ" dirty="0" smtClean="0"/>
              <a:t>الفرع الرابع –إساءة معاملة القاصر وتعريضه للخطر – يتم تحريك دعوى جزائية </a:t>
            </a:r>
            <a:r>
              <a:rPr lang="ar-IQ" smtClean="0"/>
              <a:t>ضد </a:t>
            </a:r>
            <a:r>
              <a:rPr lang="ar-IQ" smtClean="0"/>
              <a:t>المكلف </a:t>
            </a:r>
            <a:r>
              <a:rPr lang="ar-IQ" dirty="0" smtClean="0"/>
              <a:t>برعاية القاصر إذا ساء معاملته وعرضه للخطر بناءاً على توصية من الباحث الإجتماعي (م 18).</a:t>
            </a:r>
          </a:p>
          <a:p>
            <a:pPr marL="0" indent="0" algn="r">
              <a:buNone/>
            </a:pPr>
            <a:r>
              <a:rPr lang="ar-IQ" dirty="0" smtClean="0"/>
              <a:t>الفرع الخامس – تضرر الصغير من الحاضن – إقامة دعوى لإسقاط الحضانة وطلب ضمه الى من تتحقق مصلحة الصغير نفسه في ضمه اليه عند تحقق تضرر الصغير من ذلك الحاضن ( م 57).</a:t>
            </a:r>
          </a:p>
          <a:p>
            <a:pPr marL="0" indent="0" algn="r">
              <a:buNone/>
            </a:pPr>
            <a:r>
              <a:rPr lang="ar-IQ" dirty="0" smtClean="0"/>
              <a:t>الفرع السادس – عدم إيداع المبالغ الزائدة عن نفقة الصغير أو ما يزيد عما أذن له بصرفه من النقود في صندوق أموال القاصرين – الزام الولي أو الوصي أو القيم بدفع الحد الأعلى للفائدة القانونية من المبلغ الواجب دفعه للمدة التي تأخر فيها بالتسديد ويكون القرار قابلاً للتنفيذ وفق أحكام قانون التنفيذ . </a:t>
            </a:r>
            <a:endParaRPr lang="ar-IQ" dirty="0"/>
          </a:p>
        </p:txBody>
      </p:sp>
    </p:spTree>
    <p:extLst>
      <p:ext uri="{BB962C8B-B14F-4D97-AF65-F5344CB8AC3E}">
        <p14:creationId xmlns:p14="http://schemas.microsoft.com/office/powerpoint/2010/main" val="28763884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533</Words>
  <Application>Microsoft Office PowerPoint</Application>
  <PresentationFormat>Widescreen</PresentationFormat>
  <Paragraphs>20</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المبحث الثالث  محاسبة الأولياء والأوصياء .          المطلب الأول – الجهة المختصة بالمحاسبة       المطلب الثاني – أسلوب المحاسبة</vt:lpstr>
      <vt:lpstr>المطلب الأول  الجهة المختصة بالمحاسبة </vt:lpstr>
      <vt:lpstr>المطلب الثاني  إسلوب المحاسبة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المبحث الثالث  محاسبة الأولياء والأوصياء .          المطلب الأول – الجهة المختصة بالمحاسبة       المطلب الثاني – أسلوب المحاسبة</dc:title>
  <dc:creator>Tech.Diwan</dc:creator>
  <cp:lastModifiedBy>Tech.Diwan</cp:lastModifiedBy>
  <cp:revision>13</cp:revision>
  <dcterms:created xsi:type="dcterms:W3CDTF">2025-03-15T19:58:38Z</dcterms:created>
  <dcterms:modified xsi:type="dcterms:W3CDTF">2025-03-17T12:42:50Z</dcterms:modified>
</cp:coreProperties>
</file>