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8" r:id="rId3"/>
    <p:sldId id="257" r:id="rId4"/>
    <p:sldId id="259" r:id="rId5"/>
    <p:sldId id="260" r:id="rId6"/>
    <p:sldId id="261" r:id="rId7"/>
    <p:sldId id="262" r:id="rId8"/>
    <p:sldId id="263" r:id="rId9"/>
    <p:sldId id="264" r:id="rId10"/>
    <p:sldId id="265" r:id="rId11"/>
  </p:sldIdLst>
  <p:sldSz cx="12192000" cy="6858000"/>
  <p:notesSz cx="6858000" cy="9144000"/>
  <p:defaultText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IQ"/>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85938D62-FEC9-4BA1-AC99-8F8265222E0E}" type="datetimeFigureOut">
              <a:rPr lang="ar-IQ" smtClean="0"/>
              <a:t>18/09/1446</a:t>
            </a:fld>
            <a:endParaRPr lang="ar-IQ"/>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IQ"/>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IQ"/>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9CE1DC14-226A-4F05-960B-28B57C006906}" type="slidenum">
              <a:rPr lang="ar-IQ" smtClean="0"/>
              <a:t>‹#›</a:t>
            </a:fld>
            <a:endParaRPr lang="ar-IQ"/>
          </a:p>
        </p:txBody>
      </p:sp>
    </p:spTree>
    <p:extLst>
      <p:ext uri="{BB962C8B-B14F-4D97-AF65-F5344CB8AC3E}">
        <p14:creationId xmlns:p14="http://schemas.microsoft.com/office/powerpoint/2010/main" val="42329436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3F19F7CD-D3C0-49E4-ACBF-75AF0371E651}" type="datetime8">
              <a:rPr lang="ar-IQ" smtClean="0"/>
              <a:t>17 آذار، 25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AFD007E-C0DE-44C4-904A-ABD65729B038}" type="slidenum">
              <a:rPr lang="ar-IQ" smtClean="0"/>
              <a:t>‹#›</a:t>
            </a:fld>
            <a:endParaRPr lang="ar-IQ"/>
          </a:p>
        </p:txBody>
      </p:sp>
    </p:spTree>
    <p:extLst>
      <p:ext uri="{BB962C8B-B14F-4D97-AF65-F5344CB8AC3E}">
        <p14:creationId xmlns:p14="http://schemas.microsoft.com/office/powerpoint/2010/main" val="985859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BE708C9B-08B2-44A2-99CE-C02685377CB9}" type="datetime8">
              <a:rPr lang="ar-IQ" smtClean="0"/>
              <a:t>17 آذار، 25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AFD007E-C0DE-44C4-904A-ABD65729B038}" type="slidenum">
              <a:rPr lang="ar-IQ" smtClean="0"/>
              <a:t>‹#›</a:t>
            </a:fld>
            <a:endParaRPr lang="ar-IQ"/>
          </a:p>
        </p:txBody>
      </p:sp>
    </p:spTree>
    <p:extLst>
      <p:ext uri="{BB962C8B-B14F-4D97-AF65-F5344CB8AC3E}">
        <p14:creationId xmlns:p14="http://schemas.microsoft.com/office/powerpoint/2010/main" val="2362975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0BB21F7F-5D25-4AD2-92D4-B99A30AD9BF8}" type="datetime8">
              <a:rPr lang="ar-IQ" smtClean="0"/>
              <a:t>17 آذار، 25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AFD007E-C0DE-44C4-904A-ABD65729B038}" type="slidenum">
              <a:rPr lang="ar-IQ" smtClean="0"/>
              <a:t>‹#›</a:t>
            </a:fld>
            <a:endParaRPr lang="ar-IQ"/>
          </a:p>
        </p:txBody>
      </p:sp>
    </p:spTree>
    <p:extLst>
      <p:ext uri="{BB962C8B-B14F-4D97-AF65-F5344CB8AC3E}">
        <p14:creationId xmlns:p14="http://schemas.microsoft.com/office/powerpoint/2010/main" val="1861526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E17FC4F6-F534-416B-A851-343803D2A6B1}" type="datetime8">
              <a:rPr lang="ar-IQ" smtClean="0"/>
              <a:t>17 آذار، 25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AFD007E-C0DE-44C4-904A-ABD65729B038}" type="slidenum">
              <a:rPr lang="ar-IQ" smtClean="0"/>
              <a:t>‹#›</a:t>
            </a:fld>
            <a:endParaRPr lang="ar-IQ"/>
          </a:p>
        </p:txBody>
      </p:sp>
    </p:spTree>
    <p:extLst>
      <p:ext uri="{BB962C8B-B14F-4D97-AF65-F5344CB8AC3E}">
        <p14:creationId xmlns:p14="http://schemas.microsoft.com/office/powerpoint/2010/main" val="4244062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2A52836-7C19-4EC3-85AC-8CF11DC685EF}" type="datetime8">
              <a:rPr lang="ar-IQ" smtClean="0"/>
              <a:t>17 آذار، 25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AFD007E-C0DE-44C4-904A-ABD65729B038}" type="slidenum">
              <a:rPr lang="ar-IQ" smtClean="0"/>
              <a:t>‹#›</a:t>
            </a:fld>
            <a:endParaRPr lang="ar-IQ"/>
          </a:p>
        </p:txBody>
      </p:sp>
    </p:spTree>
    <p:extLst>
      <p:ext uri="{BB962C8B-B14F-4D97-AF65-F5344CB8AC3E}">
        <p14:creationId xmlns:p14="http://schemas.microsoft.com/office/powerpoint/2010/main" val="740225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FCB63191-9E84-46A7-B5FD-F78F83D00720}" type="datetime8">
              <a:rPr lang="ar-IQ" smtClean="0"/>
              <a:t>17 آذار، 25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3AFD007E-C0DE-44C4-904A-ABD65729B038}" type="slidenum">
              <a:rPr lang="ar-IQ" smtClean="0"/>
              <a:t>‹#›</a:t>
            </a:fld>
            <a:endParaRPr lang="ar-IQ"/>
          </a:p>
        </p:txBody>
      </p:sp>
    </p:spTree>
    <p:extLst>
      <p:ext uri="{BB962C8B-B14F-4D97-AF65-F5344CB8AC3E}">
        <p14:creationId xmlns:p14="http://schemas.microsoft.com/office/powerpoint/2010/main" val="2319825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F39A9318-B48E-476B-B00B-0D6801177B28}" type="datetime8">
              <a:rPr lang="ar-IQ" smtClean="0"/>
              <a:t>17 آذار، 25</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3AFD007E-C0DE-44C4-904A-ABD65729B038}" type="slidenum">
              <a:rPr lang="ar-IQ" smtClean="0"/>
              <a:t>‹#›</a:t>
            </a:fld>
            <a:endParaRPr lang="ar-IQ"/>
          </a:p>
        </p:txBody>
      </p:sp>
    </p:spTree>
    <p:extLst>
      <p:ext uri="{BB962C8B-B14F-4D97-AF65-F5344CB8AC3E}">
        <p14:creationId xmlns:p14="http://schemas.microsoft.com/office/powerpoint/2010/main" val="3723603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0813CD18-E6D9-47DD-A7EF-83B63F9A3F3D}" type="datetime8">
              <a:rPr lang="ar-IQ" smtClean="0"/>
              <a:t>17 آذار، 25</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3AFD007E-C0DE-44C4-904A-ABD65729B038}" type="slidenum">
              <a:rPr lang="ar-IQ" smtClean="0"/>
              <a:t>‹#›</a:t>
            </a:fld>
            <a:endParaRPr lang="ar-IQ"/>
          </a:p>
        </p:txBody>
      </p:sp>
    </p:spTree>
    <p:extLst>
      <p:ext uri="{BB962C8B-B14F-4D97-AF65-F5344CB8AC3E}">
        <p14:creationId xmlns:p14="http://schemas.microsoft.com/office/powerpoint/2010/main" val="3957862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E5EA70-2A2D-4C34-AC9F-E820F8E49A1B}" type="datetime8">
              <a:rPr lang="ar-IQ" smtClean="0"/>
              <a:t>17 آذار، 25</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3AFD007E-C0DE-44C4-904A-ABD65729B038}" type="slidenum">
              <a:rPr lang="ar-IQ" smtClean="0"/>
              <a:t>‹#›</a:t>
            </a:fld>
            <a:endParaRPr lang="ar-IQ"/>
          </a:p>
        </p:txBody>
      </p:sp>
    </p:spTree>
    <p:extLst>
      <p:ext uri="{BB962C8B-B14F-4D97-AF65-F5344CB8AC3E}">
        <p14:creationId xmlns:p14="http://schemas.microsoft.com/office/powerpoint/2010/main" val="3700150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5F3F105-5DA3-41ED-B940-0BA20782D70E}" type="datetime8">
              <a:rPr lang="ar-IQ" smtClean="0"/>
              <a:t>17 آذار، 25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3AFD007E-C0DE-44C4-904A-ABD65729B038}" type="slidenum">
              <a:rPr lang="ar-IQ" smtClean="0"/>
              <a:t>‹#›</a:t>
            </a:fld>
            <a:endParaRPr lang="ar-IQ"/>
          </a:p>
        </p:txBody>
      </p:sp>
    </p:spTree>
    <p:extLst>
      <p:ext uri="{BB962C8B-B14F-4D97-AF65-F5344CB8AC3E}">
        <p14:creationId xmlns:p14="http://schemas.microsoft.com/office/powerpoint/2010/main" val="2554170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8331BD0-6833-4C75-926E-4535066C8793}" type="datetime8">
              <a:rPr lang="ar-IQ" smtClean="0"/>
              <a:t>17 آذار، 25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3AFD007E-C0DE-44C4-904A-ABD65729B038}" type="slidenum">
              <a:rPr lang="ar-IQ" smtClean="0"/>
              <a:t>‹#›</a:t>
            </a:fld>
            <a:endParaRPr lang="ar-IQ"/>
          </a:p>
        </p:txBody>
      </p:sp>
    </p:spTree>
    <p:extLst>
      <p:ext uri="{BB962C8B-B14F-4D97-AF65-F5344CB8AC3E}">
        <p14:creationId xmlns:p14="http://schemas.microsoft.com/office/powerpoint/2010/main" val="3350930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A7F13-72D9-4282-9494-2983065066E5}" type="datetime8">
              <a:rPr lang="ar-IQ" smtClean="0"/>
              <a:t>17 آذار، 25</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FD007E-C0DE-44C4-904A-ABD65729B038}" type="slidenum">
              <a:rPr lang="ar-IQ" smtClean="0"/>
              <a:t>‹#›</a:t>
            </a:fld>
            <a:endParaRPr lang="ar-IQ"/>
          </a:p>
        </p:txBody>
      </p:sp>
    </p:spTree>
    <p:extLst>
      <p:ext uri="{BB962C8B-B14F-4D97-AF65-F5344CB8AC3E}">
        <p14:creationId xmlns:p14="http://schemas.microsoft.com/office/powerpoint/2010/main" val="8059564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IQ" dirty="0" smtClean="0"/>
              <a:t>المطلب الثاني </a:t>
            </a:r>
            <a:br>
              <a:rPr lang="ar-IQ" dirty="0" smtClean="0"/>
            </a:br>
            <a:r>
              <a:rPr lang="ar-IQ" dirty="0" smtClean="0"/>
              <a:t>إستثمار أموال الصغير </a:t>
            </a:r>
            <a:endParaRPr lang="ar-IQ" dirty="0"/>
          </a:p>
        </p:txBody>
      </p:sp>
      <p:sp>
        <p:nvSpPr>
          <p:cNvPr id="3" name="Subtitle 2"/>
          <p:cNvSpPr>
            <a:spLocks noGrp="1"/>
          </p:cNvSpPr>
          <p:nvPr>
            <p:ph type="subTitle" idx="1"/>
          </p:nvPr>
        </p:nvSpPr>
        <p:spPr/>
        <p:txBody>
          <a:bodyPr/>
          <a:lstStyle/>
          <a:p>
            <a:endParaRPr lang="ar-IQ"/>
          </a:p>
        </p:txBody>
      </p:sp>
      <p:sp>
        <p:nvSpPr>
          <p:cNvPr id="4" name="Slide Number Placeholder 3"/>
          <p:cNvSpPr>
            <a:spLocks noGrp="1"/>
          </p:cNvSpPr>
          <p:nvPr>
            <p:ph type="sldNum" sz="quarter" idx="12"/>
          </p:nvPr>
        </p:nvSpPr>
        <p:spPr/>
        <p:txBody>
          <a:bodyPr/>
          <a:lstStyle/>
          <a:p>
            <a:fld id="{3AFD007E-C0DE-44C4-904A-ABD65729B038}" type="slidenum">
              <a:rPr lang="ar-IQ" smtClean="0"/>
              <a:t>1</a:t>
            </a:fld>
            <a:endParaRPr lang="ar-IQ"/>
          </a:p>
        </p:txBody>
      </p:sp>
    </p:spTree>
    <p:extLst>
      <p:ext uri="{BB962C8B-B14F-4D97-AF65-F5344CB8AC3E}">
        <p14:creationId xmlns:p14="http://schemas.microsoft.com/office/powerpoint/2010/main" val="158720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2075"/>
          </a:xfrm>
        </p:spPr>
        <p:txBody>
          <a:bodyPr>
            <a:normAutofit fontScale="90000"/>
          </a:bodyPr>
          <a:lstStyle/>
          <a:p>
            <a:endParaRPr lang="ar-IQ" dirty="0"/>
          </a:p>
        </p:txBody>
      </p:sp>
      <p:sp>
        <p:nvSpPr>
          <p:cNvPr id="3" name="Content Placeholder 2"/>
          <p:cNvSpPr>
            <a:spLocks noGrp="1"/>
          </p:cNvSpPr>
          <p:nvPr>
            <p:ph idx="1"/>
          </p:nvPr>
        </p:nvSpPr>
        <p:spPr>
          <a:xfrm>
            <a:off x="838200" y="825910"/>
            <a:ext cx="10515600" cy="5351053"/>
          </a:xfrm>
        </p:spPr>
        <p:txBody>
          <a:bodyPr/>
          <a:lstStyle/>
          <a:p>
            <a:pPr marL="0" indent="0" algn="r">
              <a:buNone/>
            </a:pPr>
            <a:r>
              <a:rPr lang="ar-IQ" dirty="0" smtClean="0"/>
              <a:t>س/ مدى جوازأن يكون القاصر أحد الورثة لمشروع الفردي ؟.</a:t>
            </a:r>
          </a:p>
          <a:p>
            <a:pPr marL="0" indent="0" algn="r">
              <a:buNone/>
            </a:pPr>
            <a:r>
              <a:rPr lang="ar-IQ" dirty="0" smtClean="0"/>
              <a:t>ج/ يجوز الإستمرار في النشاط التجاري في حالة التملك القاصر حصة بشرط تحويلها الى </a:t>
            </a:r>
            <a:r>
              <a:rPr lang="ar-IQ" dirty="0" smtClean="0"/>
              <a:t>نوع آخر </a:t>
            </a:r>
            <a:r>
              <a:rPr lang="ar-IQ" dirty="0" smtClean="0"/>
              <a:t>من أنواع الشركات إذا كان الورثة أكثر من واحد .</a:t>
            </a:r>
          </a:p>
          <a:p>
            <a:pPr marL="0" indent="0" algn="r">
              <a:buNone/>
            </a:pPr>
            <a:r>
              <a:rPr lang="ar-IQ" dirty="0" smtClean="0"/>
              <a:t>س/ هل يجوز إفلاس القاصر ؟.</a:t>
            </a:r>
          </a:p>
          <a:p>
            <a:pPr marL="0" indent="0" algn="r">
              <a:buNone/>
            </a:pPr>
            <a:r>
              <a:rPr lang="ar-IQ" dirty="0" smtClean="0"/>
              <a:t>ج/ يجوز إفلاس القاصر على أن يقتصر أثر الإفلاس على الأموال المستثمرة في التجارة دون غيرها من الأموال الأخرى ، إستثناءاَ من مبدأ وحدة الذمة المالية ، كما لا </a:t>
            </a:r>
            <a:r>
              <a:rPr lang="ar-IQ" smtClean="0"/>
              <a:t>تأثير </a:t>
            </a:r>
            <a:r>
              <a:rPr lang="ar-IQ" smtClean="0"/>
              <a:t>للإفلاس </a:t>
            </a:r>
            <a:r>
              <a:rPr lang="ar-IQ" dirty="0" smtClean="0"/>
              <a:t>على شخصه ، ولا يجوز حبسه . </a:t>
            </a:r>
            <a:endParaRPr lang="ar-IQ" dirty="0"/>
          </a:p>
        </p:txBody>
      </p:sp>
      <p:sp>
        <p:nvSpPr>
          <p:cNvPr id="4" name="Slide Number Placeholder 3"/>
          <p:cNvSpPr>
            <a:spLocks noGrp="1"/>
          </p:cNvSpPr>
          <p:nvPr>
            <p:ph type="sldNum" sz="quarter" idx="12"/>
          </p:nvPr>
        </p:nvSpPr>
        <p:spPr/>
        <p:txBody>
          <a:bodyPr/>
          <a:lstStyle/>
          <a:p>
            <a:fld id="{3AFD007E-C0DE-44C4-904A-ABD65729B038}" type="slidenum">
              <a:rPr lang="ar-IQ" smtClean="0"/>
              <a:t>10</a:t>
            </a:fld>
            <a:endParaRPr lang="ar-IQ"/>
          </a:p>
        </p:txBody>
      </p:sp>
    </p:spTree>
    <p:extLst>
      <p:ext uri="{BB962C8B-B14F-4D97-AF65-F5344CB8AC3E}">
        <p14:creationId xmlns:p14="http://schemas.microsoft.com/office/powerpoint/2010/main" val="12928241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69056"/>
          </a:xfrm>
        </p:spPr>
        <p:txBody>
          <a:bodyPr>
            <a:normAutofit fontScale="90000"/>
          </a:bodyPr>
          <a:lstStyle/>
          <a:p>
            <a:endParaRPr lang="ar-IQ" dirty="0"/>
          </a:p>
        </p:txBody>
      </p:sp>
      <p:sp>
        <p:nvSpPr>
          <p:cNvPr id="3" name="Content Placeholder 2"/>
          <p:cNvSpPr>
            <a:spLocks noGrp="1"/>
          </p:cNvSpPr>
          <p:nvPr>
            <p:ph idx="1"/>
          </p:nvPr>
        </p:nvSpPr>
        <p:spPr>
          <a:xfrm>
            <a:off x="865239" y="797617"/>
            <a:ext cx="10515600" cy="5395298"/>
          </a:xfrm>
        </p:spPr>
        <p:txBody>
          <a:bodyPr/>
          <a:lstStyle/>
          <a:p>
            <a:pPr marL="0" indent="0" algn="r">
              <a:buNone/>
            </a:pPr>
            <a:r>
              <a:rPr lang="ar-IQ" dirty="0" smtClean="0"/>
              <a:t>إستثمار أموال الصغير يتطلب حفظ المال الأصلي ثم العمل للحصول على الثمرة لإضافة الأرباح الى رأسمال .القصد من الإستثمار هو الإستغلال الذي يدر منفعة إضافية للصغير والغاية من الإستثمار الحفاظ على تنمية المال وزيادته والإستمرار في تداوله .</a:t>
            </a:r>
          </a:p>
          <a:p>
            <a:pPr marL="0" indent="0" algn="r">
              <a:buNone/>
            </a:pPr>
            <a:r>
              <a:rPr lang="ar-IQ" dirty="0" smtClean="0"/>
              <a:t>ويكلف من يدير أموال الصغير بإستثمارها لتحقيق عائد له مع أعلى ربح من الأصل عن الطريق البحث عن أفضل الطرق المشروعة لتنمية الأصل وزيادة حجمه .</a:t>
            </a:r>
          </a:p>
          <a:p>
            <a:pPr marL="0" indent="0" algn="r">
              <a:buNone/>
            </a:pPr>
            <a:r>
              <a:rPr lang="ar-IQ" dirty="0" smtClean="0"/>
              <a:t>     يقصد بإستثمار أموال الصغير تنمية الأموال بالشكل الذي يخدم مصلحة الصغير خلال فترة القصر ويشمل الإستثمار (النقود ، المشاريع الإقتصادية التي يكون للصغير حصة فيها أو مالكاً لها .).</a:t>
            </a:r>
          </a:p>
          <a:p>
            <a:pPr marL="0" indent="0" algn="r">
              <a:buNone/>
            </a:pPr>
            <a:endParaRPr lang="ar-IQ" dirty="0"/>
          </a:p>
        </p:txBody>
      </p:sp>
      <p:sp>
        <p:nvSpPr>
          <p:cNvPr id="4" name="Slide Number Placeholder 3"/>
          <p:cNvSpPr>
            <a:spLocks noGrp="1"/>
          </p:cNvSpPr>
          <p:nvPr>
            <p:ph type="sldNum" sz="quarter" idx="12"/>
          </p:nvPr>
        </p:nvSpPr>
        <p:spPr/>
        <p:txBody>
          <a:bodyPr/>
          <a:lstStyle/>
          <a:p>
            <a:fld id="{3AFD007E-C0DE-44C4-904A-ABD65729B038}" type="slidenum">
              <a:rPr lang="ar-IQ" smtClean="0"/>
              <a:t>2</a:t>
            </a:fld>
            <a:endParaRPr lang="ar-IQ"/>
          </a:p>
        </p:txBody>
      </p:sp>
    </p:spTree>
    <p:extLst>
      <p:ext uri="{BB962C8B-B14F-4D97-AF65-F5344CB8AC3E}">
        <p14:creationId xmlns:p14="http://schemas.microsoft.com/office/powerpoint/2010/main" val="13226376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26256"/>
          </a:xfrm>
        </p:spPr>
        <p:txBody>
          <a:bodyPr>
            <a:normAutofit/>
          </a:bodyPr>
          <a:lstStyle/>
          <a:p>
            <a:pPr algn="r"/>
            <a:r>
              <a:rPr lang="ar-IQ" sz="3200" dirty="0" smtClean="0"/>
              <a:t>الفرع الأول – إستثمار النقود </a:t>
            </a:r>
            <a:endParaRPr lang="ar-IQ" sz="3200" dirty="0"/>
          </a:p>
        </p:txBody>
      </p:sp>
      <p:sp>
        <p:nvSpPr>
          <p:cNvPr id="3" name="Content Placeholder 2"/>
          <p:cNvSpPr>
            <a:spLocks noGrp="1"/>
          </p:cNvSpPr>
          <p:nvPr>
            <p:ph idx="1"/>
          </p:nvPr>
        </p:nvSpPr>
        <p:spPr>
          <a:xfrm>
            <a:off x="838200" y="1371600"/>
            <a:ext cx="10515600" cy="4805363"/>
          </a:xfrm>
        </p:spPr>
        <p:txBody>
          <a:bodyPr/>
          <a:lstStyle/>
          <a:p>
            <a:pPr marL="0" indent="0" algn="r">
              <a:buNone/>
            </a:pPr>
            <a:r>
              <a:rPr lang="ar-IQ" dirty="0" smtClean="0"/>
              <a:t>أكدت المادة (60) من قانون رعاية القاصرين على ضرورة إستثمار أموال القاصر من خلال صندوق أموال القاصرين ومنحه القانون الشخصية المعنوية المستقلة تؤهله الى تملك الأموال المنقولة وغير المنقولة .</a:t>
            </a:r>
          </a:p>
          <a:p>
            <a:pPr marL="0" indent="0" algn="r">
              <a:buNone/>
            </a:pPr>
            <a:r>
              <a:rPr lang="ar-IQ" dirty="0" smtClean="0"/>
              <a:t>كما إستحدث في سنة 2000 قسم في دائرة رعاية القاصرين يسمى (قسم إستثمار أموال القاصرين ) -الحكومة الإتحادية .</a:t>
            </a:r>
          </a:p>
          <a:p>
            <a:pPr marL="0" indent="0" algn="r">
              <a:buNone/>
            </a:pPr>
            <a:r>
              <a:rPr lang="ar-IQ" dirty="0" smtClean="0"/>
              <a:t>لم يعط قانون رعاية القاصرين للولي أو الوصي أو القيم الحق في إستثمار النقود العائدة للصغير رغم أنه أكد في قانون رعاية القاصرين على ضرورة إستثمار أموال الصغير من خلال صندوق أموال القاصرين الذي تأسس في دائرة رعاية القاصرين وأعطاه الشخصية القانونية المستقلة تؤهله الى تملك الأموال المنقولة والغير المنقولة (م60) </a:t>
            </a:r>
            <a:endParaRPr lang="ar-IQ" dirty="0"/>
          </a:p>
        </p:txBody>
      </p:sp>
      <p:sp>
        <p:nvSpPr>
          <p:cNvPr id="4" name="Slide Number Placeholder 3"/>
          <p:cNvSpPr>
            <a:spLocks noGrp="1"/>
          </p:cNvSpPr>
          <p:nvPr>
            <p:ph type="sldNum" sz="quarter" idx="12"/>
          </p:nvPr>
        </p:nvSpPr>
        <p:spPr/>
        <p:txBody>
          <a:bodyPr/>
          <a:lstStyle/>
          <a:p>
            <a:fld id="{3AFD007E-C0DE-44C4-904A-ABD65729B038}" type="slidenum">
              <a:rPr lang="ar-IQ" smtClean="0"/>
              <a:t>3</a:t>
            </a:fld>
            <a:endParaRPr lang="ar-IQ"/>
          </a:p>
        </p:txBody>
      </p:sp>
    </p:spTree>
    <p:extLst>
      <p:ext uri="{BB962C8B-B14F-4D97-AF65-F5344CB8AC3E}">
        <p14:creationId xmlns:p14="http://schemas.microsoft.com/office/powerpoint/2010/main" val="15832503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9275"/>
          </a:xfrm>
        </p:spPr>
        <p:txBody>
          <a:bodyPr>
            <a:normAutofit/>
          </a:bodyPr>
          <a:lstStyle/>
          <a:p>
            <a:pPr algn="r"/>
            <a:r>
              <a:rPr lang="ar-IQ" sz="3200" dirty="0" smtClean="0"/>
              <a:t>الملاحظات الواردة على المادة (60)</a:t>
            </a:r>
            <a:endParaRPr lang="ar-IQ" sz="3200" dirty="0"/>
          </a:p>
        </p:txBody>
      </p:sp>
      <p:sp>
        <p:nvSpPr>
          <p:cNvPr id="3" name="Content Placeholder 2"/>
          <p:cNvSpPr>
            <a:spLocks noGrp="1"/>
          </p:cNvSpPr>
          <p:nvPr>
            <p:ph idx="1"/>
          </p:nvPr>
        </p:nvSpPr>
        <p:spPr>
          <a:xfrm>
            <a:off x="838200" y="914400"/>
            <a:ext cx="10515600" cy="5262563"/>
          </a:xfrm>
        </p:spPr>
        <p:txBody>
          <a:bodyPr>
            <a:normAutofit fontScale="92500" lnSpcReduction="10000"/>
          </a:bodyPr>
          <a:lstStyle/>
          <a:p>
            <a:pPr marL="0" indent="0" algn="r">
              <a:buNone/>
            </a:pPr>
            <a:r>
              <a:rPr lang="ar-IQ" dirty="0" smtClean="0"/>
              <a:t>1- قام المشرع العراقي بتأسيس صندوق موحد في دائرة رعاية القاصرين ، يتم إستثمار أموال القاصرين في العراق بشكل موحد فيه ، ولو كان تأسيس الصندوق في كل مديرية لرعاية القاصرين سيكون الإستثمار في المدينة نفسها المتواجد فيها القاصر وإن مجالات ستتناسب مع طبيعة المكان المتواجد فيه القاصر </a:t>
            </a:r>
            <a:r>
              <a:rPr lang="ar-IQ" dirty="0" smtClean="0"/>
              <a:t>.</a:t>
            </a:r>
          </a:p>
          <a:p>
            <a:pPr marL="0" indent="0" algn="r">
              <a:buNone/>
            </a:pPr>
            <a:r>
              <a:rPr lang="ar-IQ" dirty="0" smtClean="0"/>
              <a:t>كما </a:t>
            </a:r>
            <a:r>
              <a:rPr lang="ar-IQ" dirty="0" smtClean="0"/>
              <a:t>صدر القرار المرقم (222) لسنة 2000 وتم إستحداث قسم في دائرة رعاية القاصرين يسمى ( قسم إستثمار أموال القاصر ) ، اناط المشرع مهمة إستثمار نقود القاصر بدائرة رعاية القاصرين حصراَ ، إذ يتم إستثمار هذه الأموال بصورة موحدة .</a:t>
            </a:r>
          </a:p>
          <a:p>
            <a:pPr marL="0" indent="0" algn="r">
              <a:buNone/>
            </a:pPr>
            <a:r>
              <a:rPr lang="ar-IQ" dirty="0" smtClean="0"/>
              <a:t>نصت المادة (61/ ف أولاً ) على أنه ( يتم إستثمار المبالغ المودعة في صندوق أموال القاصرين بصورة موحدة كودائع ثابتة في المصارف بالفائدة  التي يتفق عليها مع المصارف ما لم يتقرر إستثمارها في الأغراض الأخرى المنصوص عليها في هذا القانون </a:t>
            </a:r>
            <a:r>
              <a:rPr lang="ar-IQ" dirty="0" smtClean="0"/>
              <a:t>.).</a:t>
            </a:r>
            <a:endParaRPr lang="en-US" dirty="0" smtClean="0"/>
          </a:p>
          <a:p>
            <a:pPr marL="0" indent="0" algn="r">
              <a:buNone/>
            </a:pPr>
            <a:endParaRPr lang="ar-IQ" dirty="0" smtClean="0"/>
          </a:p>
          <a:p>
            <a:pPr marL="0" indent="0" algn="r">
              <a:buNone/>
            </a:pPr>
            <a:r>
              <a:rPr lang="ar-IQ" dirty="0" smtClean="0"/>
              <a:t>أما في الإقليم فيكون إستثمار أموال القاصرين على شكل ودائع ثابتة في المصارف وبكل مديرية من مديريات رعاية القاصرين الموجودة في كل محافظة .</a:t>
            </a:r>
            <a:endParaRPr lang="ar-IQ" dirty="0" smtClean="0"/>
          </a:p>
          <a:p>
            <a:pPr marL="0" indent="0" algn="r">
              <a:buNone/>
            </a:pPr>
            <a:r>
              <a:rPr lang="ar-IQ" dirty="0" smtClean="0"/>
              <a:t> </a:t>
            </a:r>
            <a:endParaRPr lang="ar-IQ" dirty="0"/>
          </a:p>
        </p:txBody>
      </p:sp>
      <p:sp>
        <p:nvSpPr>
          <p:cNvPr id="4" name="Slide Number Placeholder 3"/>
          <p:cNvSpPr>
            <a:spLocks noGrp="1"/>
          </p:cNvSpPr>
          <p:nvPr>
            <p:ph type="sldNum" sz="quarter" idx="12"/>
          </p:nvPr>
        </p:nvSpPr>
        <p:spPr/>
        <p:txBody>
          <a:bodyPr/>
          <a:lstStyle/>
          <a:p>
            <a:fld id="{3AFD007E-C0DE-44C4-904A-ABD65729B038}" type="slidenum">
              <a:rPr lang="ar-IQ" smtClean="0"/>
              <a:t>4</a:t>
            </a:fld>
            <a:endParaRPr lang="ar-IQ"/>
          </a:p>
        </p:txBody>
      </p:sp>
    </p:spTree>
    <p:extLst>
      <p:ext uri="{BB962C8B-B14F-4D97-AF65-F5344CB8AC3E}">
        <p14:creationId xmlns:p14="http://schemas.microsoft.com/office/powerpoint/2010/main" val="21494624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13301"/>
          </a:xfrm>
        </p:spPr>
        <p:txBody>
          <a:bodyPr>
            <a:normAutofit fontScale="90000"/>
          </a:bodyPr>
          <a:lstStyle/>
          <a:p>
            <a:endParaRPr lang="ar-IQ" dirty="0"/>
          </a:p>
        </p:txBody>
      </p:sp>
      <p:sp>
        <p:nvSpPr>
          <p:cNvPr id="3" name="Content Placeholder 2"/>
          <p:cNvSpPr>
            <a:spLocks noGrp="1"/>
          </p:cNvSpPr>
          <p:nvPr>
            <p:ph idx="1"/>
          </p:nvPr>
        </p:nvSpPr>
        <p:spPr>
          <a:xfrm>
            <a:off x="838200" y="1165123"/>
            <a:ext cx="10515600" cy="5191227"/>
          </a:xfrm>
        </p:spPr>
        <p:txBody>
          <a:bodyPr/>
          <a:lstStyle/>
          <a:p>
            <a:pPr marL="0" indent="0" algn="r">
              <a:buNone/>
            </a:pPr>
            <a:r>
              <a:rPr lang="ar-IQ" dirty="0" smtClean="0"/>
              <a:t>أسلوب إستثمار أموال القاصر –أوضحت  الفقرة ثانياً من المادة (61) على أنه  لدائرة رعاية القاصرين بقرار من مجلس رعاية القاصرين :ا- إستثمار الأموال المودعة في صندوق أموال القاصرين في السندات الحكومية وحولات الخزينة .ب- تملك العقارات وتسجيلها بأسم (صندوق أموال القاصرين ) وذلك من المبالغ المودعة في الصندوق لإستثمارها على أن لا تتجاوز المستثمرة لهذا الغرض عن 50% من مجموع الوادائع الثابتة في الصندوق .</a:t>
            </a:r>
          </a:p>
          <a:p>
            <a:pPr marL="0" indent="0" algn="r">
              <a:buNone/>
            </a:pPr>
            <a:r>
              <a:rPr lang="ar-IQ" dirty="0" smtClean="0"/>
              <a:t>عليه أورد المشرع ثلاثة أساليب لإستثمار اموال القاصر :</a:t>
            </a:r>
          </a:p>
          <a:p>
            <a:pPr marL="0" indent="0" algn="r">
              <a:buNone/>
            </a:pPr>
            <a:r>
              <a:rPr lang="ar-IQ" dirty="0" smtClean="0"/>
              <a:t>1- الودائع الثابتة في المصارف .</a:t>
            </a:r>
          </a:p>
          <a:p>
            <a:pPr marL="0" indent="0" algn="r">
              <a:buNone/>
            </a:pPr>
            <a:r>
              <a:rPr lang="ar-IQ" dirty="0" smtClean="0"/>
              <a:t>2- سندات حكومية وحوالات الخزينة .</a:t>
            </a:r>
          </a:p>
          <a:p>
            <a:pPr marL="0" indent="0" algn="r">
              <a:buNone/>
            </a:pPr>
            <a:r>
              <a:rPr lang="ar-IQ" dirty="0" smtClean="0"/>
              <a:t>3- تملك العقارات بأسم الصندوق . </a:t>
            </a:r>
            <a:endParaRPr lang="ar-IQ" dirty="0"/>
          </a:p>
        </p:txBody>
      </p:sp>
      <p:sp>
        <p:nvSpPr>
          <p:cNvPr id="4" name="Slide Number Placeholder 3"/>
          <p:cNvSpPr>
            <a:spLocks noGrp="1"/>
          </p:cNvSpPr>
          <p:nvPr>
            <p:ph type="sldNum" sz="quarter" idx="12"/>
          </p:nvPr>
        </p:nvSpPr>
        <p:spPr/>
        <p:txBody>
          <a:bodyPr/>
          <a:lstStyle/>
          <a:p>
            <a:fld id="{3AFD007E-C0DE-44C4-904A-ABD65729B038}" type="slidenum">
              <a:rPr lang="ar-IQ" smtClean="0"/>
              <a:t>5</a:t>
            </a:fld>
            <a:endParaRPr lang="ar-IQ"/>
          </a:p>
        </p:txBody>
      </p:sp>
    </p:spTree>
    <p:extLst>
      <p:ext uri="{BB962C8B-B14F-4D97-AF65-F5344CB8AC3E}">
        <p14:creationId xmlns:p14="http://schemas.microsoft.com/office/powerpoint/2010/main" val="8478299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51069"/>
          </a:xfrm>
        </p:spPr>
        <p:txBody>
          <a:bodyPr>
            <a:normAutofit fontScale="90000"/>
          </a:bodyPr>
          <a:lstStyle/>
          <a:p>
            <a:endParaRPr lang="ar-IQ" dirty="0"/>
          </a:p>
        </p:txBody>
      </p:sp>
      <p:sp>
        <p:nvSpPr>
          <p:cNvPr id="3" name="Content Placeholder 2"/>
          <p:cNvSpPr>
            <a:spLocks noGrp="1"/>
          </p:cNvSpPr>
          <p:nvPr>
            <p:ph idx="1"/>
          </p:nvPr>
        </p:nvSpPr>
        <p:spPr>
          <a:xfrm>
            <a:off x="838200" y="663677"/>
            <a:ext cx="10515600" cy="5513286"/>
          </a:xfrm>
        </p:spPr>
        <p:txBody>
          <a:bodyPr/>
          <a:lstStyle/>
          <a:p>
            <a:pPr marL="0" indent="0" algn="r">
              <a:buNone/>
            </a:pPr>
            <a:r>
              <a:rPr lang="ar-IQ" dirty="0" smtClean="0"/>
              <a:t>حولات الخزينة – أحد أدوات الدين الحكومي الداخلي في العراق التي تم إستخدامها لتمويل العجز المؤقت في الموازنة الحكومية ، لذا تلجئ الحكومة الى إصدارها لغرض توفير السيولة النقدية ، كذلك لإستثمارها في مشاريع إنتاجية .</a:t>
            </a:r>
          </a:p>
          <a:p>
            <a:pPr marL="0" indent="0" algn="r">
              <a:buNone/>
            </a:pPr>
            <a:r>
              <a:rPr lang="ar-IQ" dirty="0" smtClean="0"/>
              <a:t>سندات حكمومية – إقراض المال الى الحكومة مقابل معدل فائدة متفق عليها.</a:t>
            </a:r>
          </a:p>
          <a:p>
            <a:pPr marL="0" indent="0" algn="r">
              <a:buNone/>
            </a:pPr>
            <a:r>
              <a:rPr lang="ar-IQ" dirty="0" smtClean="0"/>
              <a:t>كما بينت المادة (62) على أنه يدفع للقاصر فائدة على رصيده بنسبة لا تقل عن الفائدة التي تدفعها المصارف في العراق لوادئع صناديق التوفير فيها ويحدد ذلك في بداية كل سنة مالية بقرار من مجلس رعاية القاصرين وتسجل بقية الفائدة السنوية للوادئع الثابتة في الحساب المستقل . </a:t>
            </a:r>
            <a:endParaRPr lang="ar-IQ" dirty="0"/>
          </a:p>
        </p:txBody>
      </p:sp>
      <p:sp>
        <p:nvSpPr>
          <p:cNvPr id="4" name="Slide Number Placeholder 3"/>
          <p:cNvSpPr>
            <a:spLocks noGrp="1"/>
          </p:cNvSpPr>
          <p:nvPr>
            <p:ph type="sldNum" sz="quarter" idx="12"/>
          </p:nvPr>
        </p:nvSpPr>
        <p:spPr/>
        <p:txBody>
          <a:bodyPr/>
          <a:lstStyle/>
          <a:p>
            <a:fld id="{3AFD007E-C0DE-44C4-904A-ABD65729B038}" type="slidenum">
              <a:rPr lang="ar-IQ" smtClean="0"/>
              <a:t>6</a:t>
            </a:fld>
            <a:endParaRPr lang="ar-IQ"/>
          </a:p>
        </p:txBody>
      </p:sp>
    </p:spTree>
    <p:extLst>
      <p:ext uri="{BB962C8B-B14F-4D97-AF65-F5344CB8AC3E}">
        <p14:creationId xmlns:p14="http://schemas.microsoft.com/office/powerpoint/2010/main" val="29246183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IQ" sz="3200" dirty="0" smtClean="0"/>
              <a:t>الفرع الثاني – تسيير المشاريع الإقتصادية </a:t>
            </a:r>
            <a:endParaRPr lang="ar-IQ" sz="3200" dirty="0"/>
          </a:p>
        </p:txBody>
      </p:sp>
      <p:sp>
        <p:nvSpPr>
          <p:cNvPr id="3" name="Content Placeholder 2"/>
          <p:cNvSpPr>
            <a:spLocks noGrp="1"/>
          </p:cNvSpPr>
          <p:nvPr>
            <p:ph idx="1"/>
          </p:nvPr>
        </p:nvSpPr>
        <p:spPr>
          <a:xfrm>
            <a:off x="838200" y="1356852"/>
            <a:ext cx="10515600" cy="4820111"/>
          </a:xfrm>
        </p:spPr>
        <p:txBody>
          <a:bodyPr/>
          <a:lstStyle/>
          <a:p>
            <a:pPr marL="0" indent="0" algn="r">
              <a:buNone/>
            </a:pPr>
            <a:r>
              <a:rPr lang="ar-IQ" dirty="0" smtClean="0"/>
              <a:t>قد تؤول ملكية مشاريع إقتصادية قائمة بالفعل الى القاصر سواء بالميراث أو الوصية أم بغيرها من أسباب كسب الملكية سواء أكانت مملوكة للقاصر أم تكون له حصة .</a:t>
            </a:r>
          </a:p>
          <a:p>
            <a:pPr marL="0" indent="0" algn="r">
              <a:buNone/>
            </a:pPr>
            <a:r>
              <a:rPr lang="ar-IQ" dirty="0" smtClean="0"/>
              <a:t>لم يورد المشرع العراقي في قانون رعاية القاصرين نصاً يعالج مدى جواز قيام من يتولى رعاية الشؤون المالية للقاصر بتسيير المشاريع الإقتصادية العائدة للقاصر وإنما أورد نصاًعاماً يقضي بوجوب قيام الولي أو الوصي أو القم بالمحافظة على أموال القاصر والقيام بأعمال الإدارة المعتادة .</a:t>
            </a:r>
          </a:p>
          <a:p>
            <a:pPr marL="0" indent="0" algn="r">
              <a:buNone/>
            </a:pPr>
            <a:r>
              <a:rPr lang="ar-IQ" dirty="0" smtClean="0"/>
              <a:t>أصدر مجلس رعاية القاصرين التعليمات المرقمة (4) لسنة 1980 بشأن تصفية التركة ، وسمح المشرع لمن </a:t>
            </a:r>
            <a:r>
              <a:rPr lang="ar-IQ" dirty="0" smtClean="0"/>
              <a:t>يتولى رعاية القاصر </a:t>
            </a:r>
            <a:r>
              <a:rPr lang="ar-IQ" dirty="0" smtClean="0"/>
              <a:t>الإستمرار بالمشروع الإقتصادي والإستمرار بتسيير إذا إتفق مع بقية الشركاء على ذلك وتحت الإشراف المباشر من قبل مديرية رعاية القاصرين ، وتتم الإدرة وفق أحكام إدارة المال الشائع الواردة في المادة (1064 من القانون المدني ) .</a:t>
            </a:r>
            <a:endParaRPr lang="ar-IQ" dirty="0"/>
          </a:p>
        </p:txBody>
      </p:sp>
      <p:sp>
        <p:nvSpPr>
          <p:cNvPr id="4" name="Slide Number Placeholder 3"/>
          <p:cNvSpPr>
            <a:spLocks noGrp="1"/>
          </p:cNvSpPr>
          <p:nvPr>
            <p:ph type="sldNum" sz="quarter" idx="12"/>
          </p:nvPr>
        </p:nvSpPr>
        <p:spPr/>
        <p:txBody>
          <a:bodyPr/>
          <a:lstStyle/>
          <a:p>
            <a:fld id="{3AFD007E-C0DE-44C4-904A-ABD65729B038}" type="slidenum">
              <a:rPr lang="ar-IQ" smtClean="0"/>
              <a:t>7</a:t>
            </a:fld>
            <a:endParaRPr lang="ar-IQ"/>
          </a:p>
        </p:txBody>
      </p:sp>
    </p:spTree>
    <p:extLst>
      <p:ext uri="{BB962C8B-B14F-4D97-AF65-F5344CB8AC3E}">
        <p14:creationId xmlns:p14="http://schemas.microsoft.com/office/powerpoint/2010/main" val="36670768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42798"/>
          </a:xfrm>
        </p:spPr>
        <p:txBody>
          <a:bodyPr>
            <a:normAutofit fontScale="90000"/>
          </a:bodyPr>
          <a:lstStyle/>
          <a:p>
            <a:endParaRPr lang="ar-IQ" dirty="0"/>
          </a:p>
        </p:txBody>
      </p:sp>
      <p:sp>
        <p:nvSpPr>
          <p:cNvPr id="3" name="Content Placeholder 2"/>
          <p:cNvSpPr>
            <a:spLocks noGrp="1"/>
          </p:cNvSpPr>
          <p:nvPr>
            <p:ph idx="1"/>
          </p:nvPr>
        </p:nvSpPr>
        <p:spPr>
          <a:xfrm>
            <a:off x="838200" y="899652"/>
            <a:ext cx="10515600" cy="5277311"/>
          </a:xfrm>
        </p:spPr>
        <p:txBody>
          <a:bodyPr>
            <a:normAutofit/>
          </a:bodyPr>
          <a:lstStyle/>
          <a:p>
            <a:pPr marL="0" indent="0" algn="r">
              <a:buNone/>
            </a:pPr>
            <a:r>
              <a:rPr lang="ar-IQ" dirty="0" smtClean="0"/>
              <a:t>س/ ماهو الحكم لو كان المشروع الذي آل الى القاصر مشروعاً فردياً ؟</a:t>
            </a:r>
            <a:r>
              <a:rPr lang="ar-IQ" dirty="0"/>
              <a:t>.</a:t>
            </a:r>
            <a:endParaRPr lang="ar-IQ" dirty="0" smtClean="0"/>
          </a:p>
          <a:p>
            <a:pPr marL="0" indent="0" algn="r">
              <a:buNone/>
            </a:pPr>
            <a:r>
              <a:rPr lang="ar-IQ" dirty="0" smtClean="0"/>
              <a:t>ج/ يذهب راي في الفقه الى عدم إمكانية الإستمرار بإستغلاله التجاري أو إيقافه الإ بناء على قرار من مديرية رعاية القاصرين إذ يكون لها سلطة تقديرية </a:t>
            </a:r>
            <a:r>
              <a:rPr lang="ar-IQ" dirty="0" smtClean="0"/>
              <a:t>أساسها </a:t>
            </a:r>
            <a:r>
              <a:rPr lang="ar-IQ" dirty="0" smtClean="0"/>
              <a:t>التحري عن مصلحة القاصر .</a:t>
            </a:r>
          </a:p>
          <a:p>
            <a:pPr marL="0" indent="0" algn="r">
              <a:buNone/>
            </a:pPr>
            <a:r>
              <a:rPr lang="ar-IQ" dirty="0" smtClean="0"/>
              <a:t>كما صدر القرار رقم (560) لسنة 1987 والذي بين أن تتولى مديرية رعاية القاصرين إدارة ما ينقل الى القاصر إرثاً ملكية حصص في مشروع تجاري أوصناعي أو خدمي أو أسهم أو حصص .</a:t>
            </a:r>
          </a:p>
        </p:txBody>
      </p:sp>
      <p:sp>
        <p:nvSpPr>
          <p:cNvPr id="4" name="Slide Number Placeholder 3"/>
          <p:cNvSpPr>
            <a:spLocks noGrp="1"/>
          </p:cNvSpPr>
          <p:nvPr>
            <p:ph type="sldNum" sz="quarter" idx="12"/>
          </p:nvPr>
        </p:nvSpPr>
        <p:spPr/>
        <p:txBody>
          <a:bodyPr/>
          <a:lstStyle/>
          <a:p>
            <a:fld id="{3AFD007E-C0DE-44C4-904A-ABD65729B038}" type="slidenum">
              <a:rPr lang="ar-IQ" smtClean="0"/>
              <a:t>8</a:t>
            </a:fld>
            <a:endParaRPr lang="ar-IQ"/>
          </a:p>
        </p:txBody>
      </p:sp>
    </p:spTree>
    <p:extLst>
      <p:ext uri="{BB962C8B-B14F-4D97-AF65-F5344CB8AC3E}">
        <p14:creationId xmlns:p14="http://schemas.microsoft.com/office/powerpoint/2010/main" val="21017148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lstStyle/>
          <a:p>
            <a:pPr marL="0" indent="0" algn="r">
              <a:buNone/>
            </a:pPr>
            <a:r>
              <a:rPr lang="ar-IQ" dirty="0" smtClean="0"/>
              <a:t>س/ ماهو الحكم فيما يتعلق بالشركة التضامنية والتي يتوفى فيها أحد الشركاء وكان أحد ورثته قاصراً ؟.</a:t>
            </a:r>
          </a:p>
          <a:p>
            <a:pPr marL="0" indent="0" algn="r">
              <a:buNone/>
            </a:pPr>
            <a:r>
              <a:rPr lang="ar-IQ" dirty="0" smtClean="0"/>
              <a:t>ج/ سمح المشرع العراقي في قانون الشركات المرقم (21) لسنة 1997 للقاصر أن يكون شريكاً في الشركة التضامنية والإستمرار بالشركة الإ إذا لم يرغب بذلك  ممثله القانوني .أما إذا رغب ممثله القانوني </a:t>
            </a:r>
            <a:r>
              <a:rPr lang="ar-IQ" dirty="0" smtClean="0"/>
              <a:t>بالإنسحاب من </a:t>
            </a:r>
            <a:r>
              <a:rPr lang="ar-IQ" dirty="0" smtClean="0"/>
              <a:t>الشركة فهنا يتم تقدير حصة القاصر الى يوم وفاة ويتم دفع حصته نقداً وتنتهي علاقته بالشركة الإ فيما يتعلق بالتعاملات السابقة لتاريخ وفاة المورث .</a:t>
            </a:r>
          </a:p>
          <a:p>
            <a:pPr marL="0" indent="0" algn="r">
              <a:buNone/>
            </a:pPr>
            <a:endParaRPr lang="ar-IQ" dirty="0"/>
          </a:p>
        </p:txBody>
      </p:sp>
      <p:sp>
        <p:nvSpPr>
          <p:cNvPr id="4" name="Slide Number Placeholder 3"/>
          <p:cNvSpPr>
            <a:spLocks noGrp="1"/>
          </p:cNvSpPr>
          <p:nvPr>
            <p:ph type="sldNum" sz="quarter" idx="12"/>
          </p:nvPr>
        </p:nvSpPr>
        <p:spPr/>
        <p:txBody>
          <a:bodyPr/>
          <a:lstStyle/>
          <a:p>
            <a:fld id="{3AFD007E-C0DE-44C4-904A-ABD65729B038}" type="slidenum">
              <a:rPr lang="ar-IQ" smtClean="0"/>
              <a:t>9</a:t>
            </a:fld>
            <a:endParaRPr lang="ar-IQ"/>
          </a:p>
        </p:txBody>
      </p:sp>
    </p:spTree>
    <p:extLst>
      <p:ext uri="{BB962C8B-B14F-4D97-AF65-F5344CB8AC3E}">
        <p14:creationId xmlns:p14="http://schemas.microsoft.com/office/powerpoint/2010/main" val="10541323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760</TotalTime>
  <Words>968</Words>
  <Application>Microsoft Office PowerPoint</Application>
  <PresentationFormat>Widescreen</PresentationFormat>
  <Paragraphs>46</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المطلب الثاني  إستثمار أموال الصغير </vt:lpstr>
      <vt:lpstr>PowerPoint Presentation</vt:lpstr>
      <vt:lpstr>الفرع الأول – إستثمار النقود </vt:lpstr>
      <vt:lpstr>الملاحظات الواردة على المادة (60)</vt:lpstr>
      <vt:lpstr>PowerPoint Presentation</vt:lpstr>
      <vt:lpstr>PowerPoint Presentation</vt:lpstr>
      <vt:lpstr>الفرع الثاني – تسيير المشاريع الإقتصادية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المطلب الثاني  إستثمار أموال الصغير </dc:title>
  <dc:creator>Tech.Diwan</dc:creator>
  <cp:lastModifiedBy>Tech.Diwan</cp:lastModifiedBy>
  <cp:revision>21</cp:revision>
  <dcterms:created xsi:type="dcterms:W3CDTF">2025-03-08T10:27:36Z</dcterms:created>
  <dcterms:modified xsi:type="dcterms:W3CDTF">2025-03-17T12:40:04Z</dcterms:modified>
</cp:coreProperties>
</file>