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3786A44-C34C-4073-96D0-104A0E9C5320}" type="datetimeFigureOut">
              <a:rPr lang="ar-IQ" smtClean="0"/>
              <a:t>10/09/1446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46898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3786A44-C34C-4073-96D0-104A0E9C5320}" type="datetimeFigureOut">
              <a:rPr lang="ar-IQ" smtClean="0"/>
              <a:t>10/09/1446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314543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3786A44-C34C-4073-96D0-104A0E9C5320}" type="datetimeFigureOut">
              <a:rPr lang="ar-IQ" smtClean="0"/>
              <a:t>10/09/1446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452912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3786A44-C34C-4073-96D0-104A0E9C5320}" type="datetimeFigureOut">
              <a:rPr lang="ar-IQ" smtClean="0"/>
              <a:t>10/09/1446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258111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786A44-C34C-4073-96D0-104A0E9C5320}" type="datetimeFigureOut">
              <a:rPr lang="ar-IQ" smtClean="0"/>
              <a:t>10/09/1446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1279461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3786A44-C34C-4073-96D0-104A0E9C5320}" type="datetimeFigureOut">
              <a:rPr lang="ar-IQ" smtClean="0"/>
              <a:t>10/09/1446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3497551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3786A44-C34C-4073-96D0-104A0E9C5320}" type="datetimeFigureOut">
              <a:rPr lang="ar-IQ" smtClean="0"/>
              <a:t>10/09/1446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3986967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3786A44-C34C-4073-96D0-104A0E9C5320}" type="datetimeFigureOut">
              <a:rPr lang="ar-IQ" smtClean="0"/>
              <a:t>10/09/1446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4171906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786A44-C34C-4073-96D0-104A0E9C5320}" type="datetimeFigureOut">
              <a:rPr lang="ar-IQ" smtClean="0"/>
              <a:t>10/09/1446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2931728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786A44-C34C-4073-96D0-104A0E9C5320}" type="datetimeFigureOut">
              <a:rPr lang="ar-IQ" smtClean="0"/>
              <a:t>10/09/1446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2964872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786A44-C34C-4073-96D0-104A0E9C5320}" type="datetimeFigureOut">
              <a:rPr lang="ar-IQ" smtClean="0"/>
              <a:t>10/09/1446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C87F88D-03F5-4550-9734-071DB0AAA754}" type="slidenum">
              <a:rPr lang="ar-IQ" smtClean="0"/>
              <a:t>‹#›</a:t>
            </a:fld>
            <a:endParaRPr lang="ar-IQ"/>
          </a:p>
        </p:txBody>
      </p:sp>
    </p:spTree>
    <p:extLst>
      <p:ext uri="{BB962C8B-B14F-4D97-AF65-F5344CB8AC3E}">
        <p14:creationId xmlns:p14="http://schemas.microsoft.com/office/powerpoint/2010/main" val="3499367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786A44-C34C-4073-96D0-104A0E9C5320}" type="datetimeFigureOut">
              <a:rPr lang="ar-IQ" smtClean="0"/>
              <a:t>10/09/1446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87F88D-03F5-4550-9734-071DB0AAA754}" type="slidenum">
              <a:rPr lang="ar-IQ" smtClean="0"/>
              <a:t>‹#›</a:t>
            </a:fld>
            <a:endParaRPr lang="ar-IQ"/>
          </a:p>
        </p:txBody>
      </p:sp>
    </p:spTree>
    <p:extLst>
      <p:ext uri="{BB962C8B-B14F-4D97-AF65-F5344CB8AC3E}">
        <p14:creationId xmlns:p14="http://schemas.microsoft.com/office/powerpoint/2010/main" val="3247883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marL="0" indent="0"/>
            <a:r>
              <a:rPr lang="ar-IQ" sz="4400" dirty="0" smtClean="0"/>
              <a:t>المبحث الثاني </a:t>
            </a:r>
            <a:br>
              <a:rPr lang="ar-IQ" sz="4400" dirty="0" smtClean="0"/>
            </a:br>
            <a:r>
              <a:rPr lang="ar-IQ" sz="4400" dirty="0" smtClean="0"/>
              <a:t>المحافظة على أموال الصغير.</a:t>
            </a:r>
            <a:br>
              <a:rPr lang="ar-IQ" sz="4400" dirty="0" smtClean="0"/>
            </a:br>
            <a:r>
              <a:rPr lang="ar-IQ" sz="4400" dirty="0" smtClean="0"/>
              <a:t>           المطلب الأول – إدارة أموال الصغير .</a:t>
            </a:r>
            <a:br>
              <a:rPr lang="ar-IQ" sz="4400" dirty="0" smtClean="0"/>
            </a:br>
            <a:r>
              <a:rPr lang="ar-IQ" sz="4400" dirty="0" smtClean="0"/>
              <a:t>          المطلب الثاني – إستثمار أموال الصغير </a:t>
            </a:r>
            <a:endParaRPr lang="ar-IQ" sz="4400" dirty="0"/>
          </a:p>
        </p:txBody>
      </p:sp>
      <p:sp>
        <p:nvSpPr>
          <p:cNvPr id="3" name="Subtitle 2"/>
          <p:cNvSpPr>
            <a:spLocks noGrp="1"/>
          </p:cNvSpPr>
          <p:nvPr>
            <p:ph type="subTitle" idx="1"/>
          </p:nvPr>
        </p:nvSpPr>
        <p:spPr>
          <a:xfrm>
            <a:off x="1524000" y="3982064"/>
            <a:ext cx="9144000" cy="1275735"/>
          </a:xfrm>
        </p:spPr>
        <p:txBody>
          <a:bodyPr/>
          <a:lstStyle/>
          <a:p>
            <a:endParaRPr lang="ar-IQ" dirty="0"/>
          </a:p>
        </p:txBody>
      </p:sp>
    </p:spTree>
    <p:extLst>
      <p:ext uri="{BB962C8B-B14F-4D97-AF65-F5344CB8AC3E}">
        <p14:creationId xmlns:p14="http://schemas.microsoft.com/office/powerpoint/2010/main" val="1740340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8552"/>
          </a:xfrm>
        </p:spPr>
        <p:txBody>
          <a:bodyPr>
            <a:normAutofit fontScale="90000"/>
          </a:bodyPr>
          <a:lstStyle/>
          <a:p>
            <a:endParaRPr lang="ar-IQ" dirty="0"/>
          </a:p>
        </p:txBody>
      </p:sp>
      <p:sp>
        <p:nvSpPr>
          <p:cNvPr id="3" name="Content Placeholder 2"/>
          <p:cNvSpPr>
            <a:spLocks noGrp="1"/>
          </p:cNvSpPr>
          <p:nvPr>
            <p:ph idx="1"/>
          </p:nvPr>
        </p:nvSpPr>
        <p:spPr>
          <a:xfrm>
            <a:off x="838200" y="1091381"/>
            <a:ext cx="10515600" cy="5085582"/>
          </a:xfrm>
        </p:spPr>
        <p:txBody>
          <a:bodyPr/>
          <a:lstStyle/>
          <a:p>
            <a:pPr marL="0" indent="0" algn="r">
              <a:buNone/>
            </a:pPr>
            <a:r>
              <a:rPr lang="ar-IQ" dirty="0" smtClean="0"/>
              <a:t>يتم المحافظة على أموال الصغير من خلال إدارتها وإستثمارها لهذا سنقسم المبحث الى مطلبين :</a:t>
            </a:r>
          </a:p>
          <a:p>
            <a:pPr marL="0" indent="0" algn="r">
              <a:buNone/>
            </a:pPr>
            <a:r>
              <a:rPr lang="ar-IQ" dirty="0" smtClean="0"/>
              <a:t>المطلب الأول – إدارة أموال الصغير .</a:t>
            </a:r>
          </a:p>
          <a:p>
            <a:pPr marL="0" indent="0" algn="r">
              <a:buNone/>
            </a:pPr>
            <a:r>
              <a:rPr lang="ar-IQ" dirty="0" smtClean="0"/>
              <a:t>المطلب الثاني – إستثمار أموال الصغير </a:t>
            </a:r>
            <a:endParaRPr lang="ar-IQ" dirty="0"/>
          </a:p>
        </p:txBody>
      </p:sp>
    </p:spTree>
    <p:extLst>
      <p:ext uri="{BB962C8B-B14F-4D97-AF65-F5344CB8AC3E}">
        <p14:creationId xmlns:p14="http://schemas.microsoft.com/office/powerpoint/2010/main" val="576521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المطلب الأول </a:t>
            </a:r>
            <a:br>
              <a:rPr lang="ar-IQ" dirty="0" smtClean="0"/>
            </a:br>
            <a:r>
              <a:rPr lang="ar-IQ" dirty="0" smtClean="0"/>
              <a:t>إدارة أموال الصغير </a:t>
            </a:r>
            <a:endParaRPr lang="ar-IQ" dirty="0"/>
          </a:p>
        </p:txBody>
      </p:sp>
      <p:sp>
        <p:nvSpPr>
          <p:cNvPr id="3" name="Content Placeholder 2"/>
          <p:cNvSpPr>
            <a:spLocks noGrp="1"/>
          </p:cNvSpPr>
          <p:nvPr>
            <p:ph idx="1"/>
          </p:nvPr>
        </p:nvSpPr>
        <p:spPr/>
        <p:txBody>
          <a:bodyPr>
            <a:normAutofit fontScale="85000" lnSpcReduction="20000"/>
          </a:bodyPr>
          <a:lstStyle/>
          <a:p>
            <a:pPr marL="0" indent="0" algn="r">
              <a:buNone/>
            </a:pPr>
            <a:r>
              <a:rPr lang="ar-IQ" dirty="0" smtClean="0"/>
              <a:t>تتولى دائرة رعاية القاصرين تثبيت ما لكل قاصر من عقارات ومنقولات خلال مدة القصر عند قيامها بالإدارة أو لغرض إشرافها على من يقوم بذلك كما أنها تتولى إعمال الإدارة المعتادة تبعاَ للتعليمات التي يصدرها مجلس رعاية القاصرين إذا لم يكن للقاصر ولي أو وصي أو قيم ( م 40 / ف أولاً وثانياً من قانون رعاية القاصرين ).</a:t>
            </a:r>
          </a:p>
          <a:p>
            <a:pPr marL="0" indent="0" algn="r">
              <a:buNone/>
            </a:pPr>
            <a:r>
              <a:rPr lang="ar-IQ" dirty="0" smtClean="0"/>
              <a:t>نظم قانون رعاية القاصرين كل ما يتعلق بإدارة أموال الصغير بالنسبة للولي أو الوصي أو القيم نوضحها على النحو الآتي :</a:t>
            </a:r>
          </a:p>
          <a:p>
            <a:pPr marL="0" indent="0" algn="r">
              <a:buNone/>
            </a:pPr>
            <a:r>
              <a:rPr lang="ar-IQ" b="1" dirty="0" smtClean="0"/>
              <a:t>الفرع الأول </a:t>
            </a:r>
            <a:r>
              <a:rPr lang="ar-IQ" dirty="0" smtClean="0"/>
              <a:t>– فرض القانون المحافظة على أموال الصغير وأوجب على الولي أو الوصي أو القيم القيام بأعمال الإدارة المعتادة ، نصت المادة (41) على أنه ( على الولي أو الوصي أو القيم المحافظة على أموال القاصر وله القيام بأعمال الإدارة المعتادة على أن يبذل في كل ذلك ما يطلب من الوكيل المأجور بذله وفقاً لأحكام القانون المدني .).</a:t>
            </a:r>
          </a:p>
          <a:p>
            <a:pPr marL="0" indent="0" algn="r">
              <a:buNone/>
            </a:pPr>
            <a:endParaRPr lang="ar-IQ" dirty="0" smtClean="0"/>
          </a:p>
          <a:p>
            <a:pPr marL="0" indent="0" algn="r">
              <a:buNone/>
            </a:pPr>
            <a:r>
              <a:rPr lang="ar-IQ" dirty="0" smtClean="0"/>
              <a:t>س/ هل يجوز التبرع من مال القاصر ؟.</a:t>
            </a:r>
          </a:p>
          <a:p>
            <a:pPr marL="0" indent="0" algn="r">
              <a:buNone/>
            </a:pPr>
            <a:r>
              <a:rPr lang="ar-IQ" dirty="0" smtClean="0"/>
              <a:t>ج/ نصت المادة (42) من قانون رعاية القاصرين على أنه ( لايجوز للولي أو الوصي أو القيم التبرع من مال القاصر الإ لإداء واجب عائلي إنساني وذلك بموافقة دائرة رعاية القاصرين .).  </a:t>
            </a:r>
            <a:endParaRPr lang="ar-IQ" dirty="0"/>
          </a:p>
        </p:txBody>
      </p:sp>
    </p:spTree>
    <p:extLst>
      <p:ext uri="{BB962C8B-B14F-4D97-AF65-F5344CB8AC3E}">
        <p14:creationId xmlns:p14="http://schemas.microsoft.com/office/powerpoint/2010/main" val="3076113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42798"/>
          </a:xfrm>
        </p:spPr>
        <p:txBody>
          <a:bodyPr>
            <a:normAutofit fontScale="90000"/>
          </a:bodyPr>
          <a:lstStyle/>
          <a:p>
            <a:endParaRPr lang="ar-IQ" dirty="0"/>
          </a:p>
        </p:txBody>
      </p:sp>
      <p:sp>
        <p:nvSpPr>
          <p:cNvPr id="3" name="Content Placeholder 2"/>
          <p:cNvSpPr>
            <a:spLocks noGrp="1"/>
          </p:cNvSpPr>
          <p:nvPr>
            <p:ph idx="1"/>
          </p:nvPr>
        </p:nvSpPr>
        <p:spPr>
          <a:xfrm>
            <a:off x="838200" y="943897"/>
            <a:ext cx="10515600" cy="5233066"/>
          </a:xfrm>
        </p:spPr>
        <p:txBody>
          <a:bodyPr>
            <a:normAutofit fontScale="92500" lnSpcReduction="10000"/>
          </a:bodyPr>
          <a:lstStyle/>
          <a:p>
            <a:pPr marL="0" indent="0" algn="r">
              <a:buNone/>
            </a:pPr>
            <a:r>
              <a:rPr lang="ar-IQ" b="1" dirty="0" smtClean="0"/>
              <a:t>الفرع الثاني – </a:t>
            </a:r>
            <a:r>
              <a:rPr lang="ar-IQ" dirty="0" smtClean="0"/>
              <a:t>من حيث إدارة وتعمير أموال الصغير - نصت المادة (47) من قانون رعاية القاصرين على أنه ( للولي أو الوصي أو القيم أن ينفق بغير إذن من مديرية رعاية القاصرين على تعمير وإدامة مال القاصر في الأمور المستعجلة والضرورية بما لا يزيد على 10% من الوارد السنوي لكل عقار ولمديرية رعاية القاصرين أن تأذن بالصرف في حدود 50%من الوارد المذكوروما زاد على ذلك فيكون بموافقة المدير العام لدائرة رعاية القاصرين </a:t>
            </a:r>
            <a:r>
              <a:rPr lang="ar-IQ" dirty="0"/>
              <a:t>. </a:t>
            </a:r>
            <a:endParaRPr lang="ar-IQ" dirty="0" smtClean="0"/>
          </a:p>
          <a:p>
            <a:pPr marL="0" indent="0" algn="r">
              <a:buNone/>
            </a:pPr>
            <a:r>
              <a:rPr lang="ar-IQ" dirty="0" smtClean="0"/>
              <a:t>س</a:t>
            </a:r>
            <a:r>
              <a:rPr lang="ar-IQ" dirty="0"/>
              <a:t>/ ماذا تعد أعمال الحفظ والصيانة ؟.</a:t>
            </a:r>
          </a:p>
          <a:p>
            <a:pPr marL="0" indent="0" algn="r">
              <a:buNone/>
            </a:pPr>
            <a:r>
              <a:rPr lang="ar-IQ" dirty="0"/>
              <a:t>ج/ تعد أعمال الحفظ والصيانة جزءاً من أعمال الإدارة المعتادة ( م 105 من القانون المدني ) ، وتشمل أعمال الحفظ المادية ( مثال ترميم عقار الصغير ، تصليح وصيانة )، وأعمال حفظ قانونية ( مثال رفع دعاوى الحيازة ).وتتصف بأنها أعمال ضرورية وعاجلة .</a:t>
            </a:r>
          </a:p>
          <a:p>
            <a:pPr marL="0" indent="0" algn="r">
              <a:buNone/>
            </a:pPr>
            <a:endParaRPr lang="ar-IQ" dirty="0" smtClean="0"/>
          </a:p>
          <a:p>
            <a:pPr marL="0" indent="0" algn="r">
              <a:buNone/>
            </a:pPr>
            <a:r>
              <a:rPr lang="ar-IQ" b="1" dirty="0" smtClean="0"/>
              <a:t>الفرع الثالث </a:t>
            </a:r>
            <a:r>
              <a:rPr lang="ar-IQ" dirty="0" smtClean="0"/>
              <a:t>– يؤجر عقار الصغير الخالي من الشواغل وفق تعليمات يصدرها (مجلس رعاية القاصرين ) (م49).</a:t>
            </a:r>
          </a:p>
          <a:p>
            <a:pPr marL="0" indent="0" algn="r">
              <a:buNone/>
            </a:pPr>
            <a:r>
              <a:rPr lang="ar-IQ" b="1" dirty="0" smtClean="0"/>
              <a:t>الفرع الرابع </a:t>
            </a:r>
            <a:r>
              <a:rPr lang="ar-IQ" dirty="0" smtClean="0"/>
              <a:t>– للولي أو الوصي أن يقوم بإنشاء بناء على عقار عائد للصغير أو له حصة فيه إذا تحققت مصلحة الصغير( م 54 ).  </a:t>
            </a:r>
            <a:endParaRPr lang="ar-IQ" dirty="0"/>
          </a:p>
        </p:txBody>
      </p:sp>
    </p:spTree>
    <p:extLst>
      <p:ext uri="{BB962C8B-B14F-4D97-AF65-F5344CB8AC3E}">
        <p14:creationId xmlns:p14="http://schemas.microsoft.com/office/powerpoint/2010/main" val="1061992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1002890"/>
            <a:ext cx="10515600" cy="5174073"/>
          </a:xfrm>
        </p:spPr>
        <p:txBody>
          <a:bodyPr>
            <a:normAutofit fontScale="92500" lnSpcReduction="20000"/>
          </a:bodyPr>
          <a:lstStyle/>
          <a:p>
            <a:pPr marL="0" indent="0" algn="r">
              <a:buNone/>
            </a:pPr>
            <a:r>
              <a:rPr lang="ar-IQ" b="1" dirty="0" smtClean="0"/>
              <a:t>الفرع الخامس </a:t>
            </a:r>
            <a:r>
              <a:rPr lang="ar-IQ" dirty="0" smtClean="0"/>
              <a:t>–لا يباع عقار الصغير الإ بموافقة مديرية رعاية القاصرين وتوافر أحد الأسباب التالية :</a:t>
            </a:r>
          </a:p>
          <a:p>
            <a:pPr marL="0" indent="0" algn="r">
              <a:buNone/>
            </a:pPr>
            <a:r>
              <a:rPr lang="ar-IQ" dirty="0" smtClean="0"/>
              <a:t>ا- عدم وجود مال آخر لنفقة الصغير .</a:t>
            </a:r>
          </a:p>
          <a:p>
            <a:pPr marL="0" indent="0" algn="r">
              <a:buNone/>
            </a:pPr>
            <a:r>
              <a:rPr lang="ar-IQ" dirty="0" smtClean="0"/>
              <a:t>ب- وجود أحكام واجبة التنفيذ صادرة بمبلغ معين على الصغير أو على التركة ولا يوجد مال آخر لإيفائه .</a:t>
            </a:r>
          </a:p>
          <a:p>
            <a:pPr marL="0" indent="0" algn="r">
              <a:buNone/>
            </a:pPr>
            <a:r>
              <a:rPr lang="ar-IQ" dirty="0" smtClean="0"/>
              <a:t>ج- وجود حصص مشاعة للصغير لا تدر له إيراداً مناسباً يمكن الإنتفاع به ( م 55).</a:t>
            </a:r>
            <a:endParaRPr lang="en-US" dirty="0" smtClean="0"/>
          </a:p>
          <a:p>
            <a:pPr marL="0" indent="0" algn="r">
              <a:buNone/>
            </a:pPr>
            <a:endParaRPr lang="ar-IQ" dirty="0" smtClean="0"/>
          </a:p>
          <a:p>
            <a:pPr marL="0" indent="0" algn="r">
              <a:buNone/>
            </a:pPr>
            <a:r>
              <a:rPr lang="ar-IQ" b="1" dirty="0" smtClean="0"/>
              <a:t>الفرع السادس – </a:t>
            </a:r>
            <a:r>
              <a:rPr lang="ar-IQ" dirty="0" smtClean="0"/>
              <a:t>لا يجوز شراء عقار للصغير الإ بموافقة مديرية رعاية </a:t>
            </a:r>
            <a:r>
              <a:rPr lang="ar-IQ" dirty="0" smtClean="0"/>
              <a:t>القاصرين،في </a:t>
            </a:r>
            <a:r>
              <a:rPr lang="ar-IQ" dirty="0" smtClean="0"/>
              <a:t>إحدى الحالات الآتية :</a:t>
            </a:r>
          </a:p>
          <a:p>
            <a:pPr marL="0" indent="0" algn="r">
              <a:buNone/>
            </a:pPr>
            <a:r>
              <a:rPr lang="ar-IQ" dirty="0" smtClean="0"/>
              <a:t>ا- إذا كان الصغير يملك حصص مشاعة في عقار جرى بيعه عن طريق إزالة الشيوع وكان في شرائه منفعة له .</a:t>
            </a:r>
          </a:p>
          <a:p>
            <a:pPr marL="0" indent="0" algn="r">
              <a:buNone/>
            </a:pPr>
            <a:r>
              <a:rPr lang="ar-IQ" dirty="0" smtClean="0"/>
              <a:t>ب- إذا إقتضت الحاجة تأمين سكن له .</a:t>
            </a:r>
          </a:p>
          <a:p>
            <a:pPr marL="0" indent="0" algn="r">
              <a:buNone/>
            </a:pPr>
            <a:r>
              <a:rPr lang="ar-IQ" dirty="0" smtClean="0"/>
              <a:t>ج- إذا كان العقار موضوعاً بالمزايدة لتحصيل دين </a:t>
            </a:r>
            <a:r>
              <a:rPr lang="ar-IQ" dirty="0" smtClean="0"/>
              <a:t>للقاصر ولم </a:t>
            </a:r>
            <a:r>
              <a:rPr lang="ar-IQ" dirty="0" smtClean="0"/>
              <a:t>يجر الضم عليه أو لم يبلغ الضم المبلغ الكافي لإيفاء الدين على أن لا يتجاوز بدل الشراء 80% من قيمته ( م 56). </a:t>
            </a:r>
            <a:endParaRPr lang="ar-IQ" dirty="0"/>
          </a:p>
        </p:txBody>
      </p:sp>
    </p:spTree>
    <p:extLst>
      <p:ext uri="{BB962C8B-B14F-4D97-AF65-F5344CB8AC3E}">
        <p14:creationId xmlns:p14="http://schemas.microsoft.com/office/powerpoint/2010/main" val="3392612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6320"/>
          </a:xfrm>
        </p:spPr>
        <p:txBody>
          <a:bodyPr>
            <a:normAutofit fontScale="90000"/>
          </a:bodyPr>
          <a:lstStyle/>
          <a:p>
            <a:endParaRPr lang="ar-IQ" dirty="0"/>
          </a:p>
        </p:txBody>
      </p:sp>
      <p:sp>
        <p:nvSpPr>
          <p:cNvPr id="3" name="Content Placeholder 2"/>
          <p:cNvSpPr>
            <a:spLocks noGrp="1"/>
          </p:cNvSpPr>
          <p:nvPr>
            <p:ph idx="1"/>
          </p:nvPr>
        </p:nvSpPr>
        <p:spPr>
          <a:xfrm>
            <a:off x="838200" y="693174"/>
            <a:ext cx="10515600" cy="5483789"/>
          </a:xfrm>
        </p:spPr>
        <p:txBody>
          <a:bodyPr/>
          <a:lstStyle/>
          <a:p>
            <a:pPr marL="0" indent="0" algn="r">
              <a:buNone/>
            </a:pPr>
            <a:r>
              <a:rPr lang="ar-IQ" b="1" dirty="0" smtClean="0"/>
              <a:t>الفرع السابع –</a:t>
            </a:r>
            <a:r>
              <a:rPr lang="ar-IQ" dirty="0" smtClean="0"/>
              <a:t>من حيث الراتب والنفقة- للولي أو الوصي تسلم الراتب التقاعدي للقاصر مع المخصصات والإضافات بموجب قانون التقاعد بما لا يزيد على المبلغ الذي يحدده مجلس رعاية القاصرين ، وأما الزيادة فيتم إيداعها في مديرية رعاية القاصرين لإستثماره وفق القانون ( م 44).</a:t>
            </a:r>
          </a:p>
          <a:p>
            <a:pPr marL="0" indent="0" algn="r">
              <a:buNone/>
            </a:pPr>
            <a:r>
              <a:rPr lang="ar-IQ" dirty="0" smtClean="0"/>
              <a:t>     أما النفقة فأن للولي أو الوصي أو القيم أو من يتولى رعاية القاصر أن يتسلم من مديرية رعاية القاصرين النفقة الشهرية التي تقدرها المحكمة الى القاصر (م 45).</a:t>
            </a:r>
          </a:p>
          <a:p>
            <a:pPr marL="0" indent="0" algn="r">
              <a:buNone/>
            </a:pPr>
            <a:endParaRPr lang="ar-IQ" dirty="0" smtClean="0"/>
          </a:p>
          <a:p>
            <a:pPr marL="0" indent="0" algn="r">
              <a:buNone/>
            </a:pPr>
            <a:r>
              <a:rPr lang="ar-IQ" dirty="0" smtClean="0"/>
              <a:t>س/ ماهو الحكم بالنسبة لحالات المرض أو السفرلأغراض الدراسة ؟.</a:t>
            </a:r>
          </a:p>
          <a:p>
            <a:pPr marL="0" indent="0" algn="r">
              <a:buNone/>
            </a:pPr>
            <a:r>
              <a:rPr lang="ar-IQ" dirty="0" smtClean="0"/>
              <a:t>ج/ نصت المادة (46) على أنه ( إذا حدثت أمور غير إعتيادية كمرض القاصر أو سفره لأغراض الدراسة أو غيرها فيجوز لمن يقوم مقام القاصر صرف المبالغ اللازمة لذلك وفقاً للتعليمات التي يصدرها مجلس رعاية القاصرين .). </a:t>
            </a:r>
            <a:endParaRPr lang="ar-IQ" dirty="0"/>
          </a:p>
        </p:txBody>
      </p:sp>
    </p:spTree>
    <p:extLst>
      <p:ext uri="{BB962C8B-B14F-4D97-AF65-F5344CB8AC3E}">
        <p14:creationId xmlns:p14="http://schemas.microsoft.com/office/powerpoint/2010/main" val="3885995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8552"/>
          </a:xfrm>
        </p:spPr>
        <p:txBody>
          <a:bodyPr>
            <a:normAutofit fontScale="90000"/>
          </a:bodyPr>
          <a:lstStyle/>
          <a:p>
            <a:endParaRPr lang="ar-IQ" dirty="0"/>
          </a:p>
        </p:txBody>
      </p:sp>
      <p:sp>
        <p:nvSpPr>
          <p:cNvPr id="3" name="Content Placeholder 2"/>
          <p:cNvSpPr>
            <a:spLocks noGrp="1"/>
          </p:cNvSpPr>
          <p:nvPr>
            <p:ph idx="1"/>
          </p:nvPr>
        </p:nvSpPr>
        <p:spPr>
          <a:xfrm>
            <a:off x="838200" y="1002890"/>
            <a:ext cx="10515600" cy="5174073"/>
          </a:xfrm>
        </p:spPr>
        <p:txBody>
          <a:bodyPr>
            <a:normAutofit lnSpcReduction="10000"/>
          </a:bodyPr>
          <a:lstStyle/>
          <a:p>
            <a:pPr marL="0" indent="0" algn="r">
              <a:buNone/>
            </a:pPr>
            <a:r>
              <a:rPr lang="ar-IQ" b="1" dirty="0" smtClean="0"/>
              <a:t>الفرع الثامن – إدارة المال الذي آل الى القاصر بطريق التبرع – </a:t>
            </a:r>
            <a:r>
              <a:rPr lang="ar-IQ" dirty="0" smtClean="0"/>
              <a:t>يتم إتباع الشروط التي وضعها المتبرع من  حيث كيفية الإدارة والتصرف مادام المتبرع على قيد الحياة </a:t>
            </a:r>
            <a:r>
              <a:rPr lang="ar-IQ" b="1" dirty="0" smtClean="0"/>
              <a:t>.</a:t>
            </a:r>
            <a:endParaRPr lang="en-US" b="1" dirty="0" smtClean="0"/>
          </a:p>
          <a:p>
            <a:pPr marL="0" indent="0" algn="r">
              <a:buNone/>
            </a:pPr>
            <a:r>
              <a:rPr lang="ar-IQ" b="1" dirty="0" smtClean="0"/>
              <a:t>الفرع التاسع – بالنسبة الى إدارة أموال القاصرين عن طريق مديرية رعاية القاصرين – </a:t>
            </a:r>
          </a:p>
          <a:p>
            <a:pPr marL="0" indent="0" algn="r">
              <a:buNone/>
            </a:pPr>
            <a:r>
              <a:rPr lang="ar-IQ" dirty="0" smtClean="0"/>
              <a:t>نصت المادة (51) على أنه ( يصدر مجلس رعاية القاصرين التعليمات الخاصة بكيفية قيام مديريات رعاية القاصرين بأعمالها في إدارة أموال القاصرين وخاصة فيما يتعلق بإيجار عقارات القاصر وتعميرها وصرف ما يقتضي .).</a:t>
            </a:r>
            <a:endParaRPr lang="en-US" dirty="0" smtClean="0"/>
          </a:p>
          <a:p>
            <a:pPr marL="0" indent="0" algn="r">
              <a:buNone/>
            </a:pPr>
            <a:r>
              <a:rPr lang="ar-IQ" dirty="0" smtClean="0"/>
              <a:t>     ولمجلس رعاية القاصرين أن يقرر إستقطاع نسبة لا تتجاوز 3% من صافي عائد إستثمار أموال القاصرين المدارة من قبل مديريات رعاية القاصرين ويسجل في الحساب المستقل لدائرة رعاية القاصرين .</a:t>
            </a:r>
          </a:p>
          <a:p>
            <a:pPr marL="0" indent="0" algn="r">
              <a:buNone/>
            </a:pPr>
            <a:r>
              <a:rPr lang="ar-IQ" dirty="0" smtClean="0"/>
              <a:t>    وأما بالنسبة لإدارة الأموال الشائعة من قبل مديريات رعاية القاصرين ، تتقاضى من صافي عائد حصة غير المشمولين برعايتها نسبة لا تزيد </a:t>
            </a:r>
            <a:r>
              <a:rPr lang="ar-IQ" smtClean="0"/>
              <a:t>على 5% </a:t>
            </a:r>
            <a:r>
              <a:rPr lang="ar-IQ" dirty="0" smtClean="0"/>
              <a:t>وفق ما يقرره مجلس رعاية القاصرين ويسجل في الحساب المستقل .</a:t>
            </a:r>
            <a:endParaRPr lang="ar-IQ" dirty="0"/>
          </a:p>
        </p:txBody>
      </p:sp>
    </p:spTree>
    <p:extLst>
      <p:ext uri="{BB962C8B-B14F-4D97-AF65-F5344CB8AC3E}">
        <p14:creationId xmlns:p14="http://schemas.microsoft.com/office/powerpoint/2010/main" val="3269260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721</TotalTime>
  <Words>811</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المبحث الثاني  المحافظة على أموال الصغير.            المطلب الأول – إدارة أموال الصغير .           المطلب الثاني – إستثمار أموال الصغير </vt:lpstr>
      <vt:lpstr>PowerPoint Presentation</vt:lpstr>
      <vt:lpstr>المطلب الأول  إدارة أموال الصغير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الثاني  المحافظة على أموال القاصروإدارتها وإستثمارها .            المطلب الأول – إدارة أموال القاصر .           المطلب الثاني – إستثمار أموال القاصر </dc:title>
  <dc:creator>Tech.Diwan</dc:creator>
  <cp:lastModifiedBy>Tech.Diwan</cp:lastModifiedBy>
  <cp:revision>22</cp:revision>
  <dcterms:created xsi:type="dcterms:W3CDTF">2025-02-08T17:34:30Z</dcterms:created>
  <dcterms:modified xsi:type="dcterms:W3CDTF">2025-03-09T08:55:30Z</dcterms:modified>
</cp:coreProperties>
</file>