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07B7FC8B-EECC-4AF6-9422-DF4112B7CE71}" type="datetimeFigureOut">
              <a:rPr lang="ar-IQ" smtClean="0"/>
              <a:t>05/08/1446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290522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07B7FC8B-EECC-4AF6-9422-DF4112B7CE71}" type="datetimeFigureOut">
              <a:rPr lang="ar-IQ" smtClean="0"/>
              <a:t>05/08/1446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3265321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07B7FC8B-EECC-4AF6-9422-DF4112B7CE71}" type="datetimeFigureOut">
              <a:rPr lang="ar-IQ" smtClean="0"/>
              <a:t>05/08/1446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2478879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07B7FC8B-EECC-4AF6-9422-DF4112B7CE71}" type="datetimeFigureOut">
              <a:rPr lang="ar-IQ" smtClean="0"/>
              <a:t>05/08/1446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3683312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B7FC8B-EECC-4AF6-9422-DF4112B7CE71}" type="datetimeFigureOut">
              <a:rPr lang="ar-IQ" smtClean="0"/>
              <a:t>05/08/1446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349180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07B7FC8B-EECC-4AF6-9422-DF4112B7CE71}" type="datetimeFigureOut">
              <a:rPr lang="ar-IQ" smtClean="0"/>
              <a:t>05/08/1446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3467879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07B7FC8B-EECC-4AF6-9422-DF4112B7CE71}" type="datetimeFigureOut">
              <a:rPr lang="ar-IQ" smtClean="0"/>
              <a:t>05/08/1446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315228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07B7FC8B-EECC-4AF6-9422-DF4112B7CE71}" type="datetimeFigureOut">
              <a:rPr lang="ar-IQ" smtClean="0"/>
              <a:t>05/08/1446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292241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7FC8B-EECC-4AF6-9422-DF4112B7CE71}" type="datetimeFigureOut">
              <a:rPr lang="ar-IQ" smtClean="0"/>
              <a:t>05/08/1446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488152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7B7FC8B-EECC-4AF6-9422-DF4112B7CE71}" type="datetimeFigureOut">
              <a:rPr lang="ar-IQ" smtClean="0"/>
              <a:t>05/08/1446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2375742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7B7FC8B-EECC-4AF6-9422-DF4112B7CE71}" type="datetimeFigureOut">
              <a:rPr lang="ar-IQ" smtClean="0"/>
              <a:t>05/08/1446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0EE6BC0-B6CF-45DB-B640-9310CCE3AADF}" type="slidenum">
              <a:rPr lang="ar-IQ" smtClean="0"/>
              <a:t>‹#›</a:t>
            </a:fld>
            <a:endParaRPr lang="ar-IQ"/>
          </a:p>
        </p:txBody>
      </p:sp>
    </p:spTree>
    <p:extLst>
      <p:ext uri="{BB962C8B-B14F-4D97-AF65-F5344CB8AC3E}">
        <p14:creationId xmlns:p14="http://schemas.microsoft.com/office/powerpoint/2010/main" val="1450781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B7FC8B-EECC-4AF6-9422-DF4112B7CE71}" type="datetimeFigureOut">
              <a:rPr lang="ar-IQ" smtClean="0"/>
              <a:t>05/08/1446</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EE6BC0-B6CF-45DB-B640-9310CCE3AADF}" type="slidenum">
              <a:rPr lang="ar-IQ" smtClean="0"/>
              <a:t>‹#›</a:t>
            </a:fld>
            <a:endParaRPr lang="ar-IQ"/>
          </a:p>
        </p:txBody>
      </p:sp>
    </p:spTree>
    <p:extLst>
      <p:ext uri="{BB962C8B-B14F-4D97-AF65-F5344CB8AC3E}">
        <p14:creationId xmlns:p14="http://schemas.microsoft.com/office/powerpoint/2010/main" val="1027587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68710"/>
            <a:ext cx="9144000" cy="339213"/>
          </a:xfrm>
        </p:spPr>
        <p:txBody>
          <a:bodyPr>
            <a:normAutofit fontScale="90000"/>
          </a:bodyPr>
          <a:lstStyle/>
          <a:p>
            <a:r>
              <a:rPr lang="ar-IQ" dirty="0" smtClean="0"/>
              <a:t> </a:t>
            </a:r>
            <a:r>
              <a:rPr lang="ar-IQ" dirty="0" smtClean="0"/>
              <a:t/>
            </a:r>
            <a:br>
              <a:rPr lang="ar-IQ" dirty="0" smtClean="0"/>
            </a:br>
            <a:endParaRPr lang="ar-IQ" dirty="0"/>
          </a:p>
        </p:txBody>
      </p:sp>
      <p:sp>
        <p:nvSpPr>
          <p:cNvPr id="3" name="Subtitle 2"/>
          <p:cNvSpPr>
            <a:spLocks noGrp="1"/>
          </p:cNvSpPr>
          <p:nvPr>
            <p:ph type="subTitle" idx="1"/>
          </p:nvPr>
        </p:nvSpPr>
        <p:spPr>
          <a:xfrm>
            <a:off x="1524000" y="1430594"/>
            <a:ext cx="9144000" cy="4218037"/>
          </a:xfrm>
        </p:spPr>
        <p:txBody>
          <a:bodyPr>
            <a:normAutofit/>
          </a:bodyPr>
          <a:lstStyle/>
          <a:p>
            <a:r>
              <a:rPr lang="ar-IQ" dirty="0" smtClean="0"/>
              <a:t>الفرع الثاني – الوصي </a:t>
            </a:r>
          </a:p>
          <a:p>
            <a:r>
              <a:rPr lang="ar-IQ" dirty="0" smtClean="0"/>
              <a:t>أنواع </a:t>
            </a:r>
            <a:r>
              <a:rPr lang="ar-IQ" dirty="0" smtClean="0"/>
              <a:t>الوصاية ، شروط الوصي ،أجرة الوصي ، حدود سلطات الوصي وواجباته ، إنتهاء </a:t>
            </a:r>
            <a:r>
              <a:rPr lang="ar-IQ" dirty="0" smtClean="0"/>
              <a:t>الوصاية.</a:t>
            </a:r>
          </a:p>
          <a:p>
            <a:r>
              <a:rPr lang="ar-IQ" sz="3000" dirty="0" smtClean="0"/>
              <a:t>الفرع الثالث – القيم </a:t>
            </a:r>
          </a:p>
          <a:p>
            <a:r>
              <a:rPr lang="ar-IQ" sz="3000" dirty="0" smtClean="0"/>
              <a:t>تعيين القيم ، شروط القيم ، واجبات القيم وحدود سلطاته ، حقوق القيم ، إنتهاء القيمومة  </a:t>
            </a:r>
          </a:p>
          <a:p>
            <a:endParaRPr lang="ar-IQ" sz="4400" dirty="0"/>
          </a:p>
        </p:txBody>
      </p:sp>
    </p:spTree>
    <p:extLst>
      <p:ext uri="{BB962C8B-B14F-4D97-AF65-F5344CB8AC3E}">
        <p14:creationId xmlns:p14="http://schemas.microsoft.com/office/powerpoint/2010/main" val="3309629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95314"/>
          </a:xfrm>
        </p:spPr>
        <p:txBody>
          <a:bodyPr>
            <a:normAutofit fontScale="90000"/>
          </a:bodyPr>
          <a:lstStyle/>
          <a:p>
            <a:endParaRPr lang="ar-IQ" dirty="0"/>
          </a:p>
        </p:txBody>
      </p:sp>
      <p:sp>
        <p:nvSpPr>
          <p:cNvPr id="3" name="Content Placeholder 2"/>
          <p:cNvSpPr>
            <a:spLocks noGrp="1"/>
          </p:cNvSpPr>
          <p:nvPr>
            <p:ph idx="1"/>
          </p:nvPr>
        </p:nvSpPr>
        <p:spPr>
          <a:xfrm>
            <a:off x="838200" y="855406"/>
            <a:ext cx="10515600" cy="5321557"/>
          </a:xfrm>
        </p:spPr>
        <p:txBody>
          <a:bodyPr/>
          <a:lstStyle/>
          <a:p>
            <a:pPr marL="0" indent="0" algn="r">
              <a:buNone/>
            </a:pPr>
            <a:r>
              <a:rPr lang="ar-IQ" dirty="0" smtClean="0"/>
              <a:t>5-من كان بينه أو أحد أصوله أو زوجته وبين المفقود نزاع قضائي أو من كان بينه وبين المفقود أو بين عائلته خصومة إذكان يخشى على مصلحة المفقود منها وإذا إتضح أن النزاع القضائي أو الخصمة ليس من شأنه أن يعرض مصالح المفقود للخطر وتوفرت فيمن يرشح للقيمومة الشروط الأخرى جاز تعيينه قيماَ مع نصب وصي للخصومة لتعارض مصلحة المفقودمع مصلحة القيم عليه .</a:t>
            </a:r>
          </a:p>
          <a:p>
            <a:pPr marL="0" indent="0" algn="r">
              <a:buNone/>
            </a:pPr>
            <a:endParaRPr lang="ar-IQ" dirty="0"/>
          </a:p>
          <a:p>
            <a:pPr marL="0" indent="0" algn="r">
              <a:buNone/>
            </a:pPr>
            <a:r>
              <a:rPr lang="ar-IQ" b="1" dirty="0" smtClean="0"/>
              <a:t>رابعاً – واجبات القيم وحدود سلطاته – </a:t>
            </a:r>
            <a:r>
              <a:rPr lang="ar-IQ" dirty="0" smtClean="0"/>
              <a:t>نصت المادة (90/ أولاَ ) على أنه (تحرر أموال المفقود أو الغائب عند تعيين قيم عليه وتدار أموالهما على غرار أموال الصغير).وبشكل عام فإن واجبات القيم وحدود سلطاته هي نفس واجبات الولي والوصي حدود سلطاتهما ، ويلتزم القيم بالمحافظة على أموال المفقود وله القيام بأعمال الإدارة المعتادة على أن يبذل في كل ذلك ما يطلب من الوكيل المأجور بذه وفقاَ لأحكام القانون المدني ( م 41 من قانون رعاية القاصرين ). </a:t>
            </a:r>
            <a:endParaRPr lang="ar-IQ" dirty="0"/>
          </a:p>
        </p:txBody>
      </p:sp>
    </p:spTree>
    <p:extLst>
      <p:ext uri="{BB962C8B-B14F-4D97-AF65-F5344CB8AC3E}">
        <p14:creationId xmlns:p14="http://schemas.microsoft.com/office/powerpoint/2010/main" val="596739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0724"/>
            <a:ext cx="10515600" cy="250722"/>
          </a:xfrm>
        </p:spPr>
        <p:txBody>
          <a:bodyPr>
            <a:normAutofit fontScale="90000"/>
          </a:bodyPr>
          <a:lstStyle/>
          <a:p>
            <a:endParaRPr lang="ar-IQ" dirty="0"/>
          </a:p>
        </p:txBody>
      </p:sp>
      <p:sp>
        <p:nvSpPr>
          <p:cNvPr id="3" name="Content Placeholder 2"/>
          <p:cNvSpPr>
            <a:spLocks noGrp="1"/>
          </p:cNvSpPr>
          <p:nvPr>
            <p:ph idx="1"/>
          </p:nvPr>
        </p:nvSpPr>
        <p:spPr>
          <a:xfrm>
            <a:off x="838200" y="811161"/>
            <a:ext cx="10515600" cy="5365802"/>
          </a:xfrm>
        </p:spPr>
        <p:txBody>
          <a:bodyPr>
            <a:normAutofit lnSpcReduction="10000"/>
          </a:bodyPr>
          <a:lstStyle/>
          <a:p>
            <a:pPr marL="0" indent="0" algn="r">
              <a:buNone/>
            </a:pPr>
            <a:r>
              <a:rPr lang="ar-IQ" dirty="0" smtClean="0"/>
              <a:t>العناية المطلوبة من الوكيل المأجور هي عناية الشخص المعتاد ، ويد القي م على أموال المفقود يد أمانة فلا يضمن الإ بالتعدي أو التقصير .</a:t>
            </a:r>
          </a:p>
          <a:p>
            <a:pPr marL="0" indent="0" algn="r">
              <a:buNone/>
            </a:pPr>
            <a:r>
              <a:rPr lang="ar-IQ" dirty="0" smtClean="0"/>
              <a:t>كما نصت المادة (90/ ثالثاَ ) على أنه ( عند عدم وجود قيم على المفقود فتكون مديرية رعاية القاصرين هي المختصة بإدارة أمواله وفقاَ لأحكام القانون .).</a:t>
            </a:r>
          </a:p>
          <a:p>
            <a:pPr marL="0" indent="0" algn="r">
              <a:buNone/>
            </a:pPr>
            <a:endParaRPr lang="ar-IQ" dirty="0"/>
          </a:p>
          <a:p>
            <a:pPr marL="0" indent="0" algn="r">
              <a:buNone/>
            </a:pPr>
            <a:r>
              <a:rPr lang="ar-IQ" b="1" dirty="0" smtClean="0"/>
              <a:t>خامساَ – حقوق </a:t>
            </a:r>
            <a:r>
              <a:rPr lang="ar-IQ" dirty="0" smtClean="0"/>
              <a:t>القيم-نصت (70) من قانون رعاية القاصرين على أنه ( يجوز أن يخصص لمن يقوم بإدارة أموال القاصر أجر لقاء قيامه بذلك ويعين مقداره بقرار من مجلس رعاية القاصرين على أن لا يزيد على 10% من مجموع الواردات السنوية للأموال التي يديرها ). </a:t>
            </a:r>
          </a:p>
          <a:p>
            <a:pPr marL="0" indent="0" algn="r">
              <a:buNone/>
            </a:pPr>
            <a:r>
              <a:rPr lang="ar-IQ" dirty="0" smtClean="0"/>
              <a:t>الأصل في الوصاية والقيمومة أنها بدون مقابل وإذادعت الحاجة الى تخصيص أجر للقيم ، وقد أجاز القانون ذلك بشرطين :</a:t>
            </a:r>
          </a:p>
          <a:p>
            <a:pPr marL="0" indent="0" algn="r">
              <a:buNone/>
            </a:pPr>
            <a:r>
              <a:rPr lang="ar-IQ" dirty="0" smtClean="0"/>
              <a:t>1- موافقة مجلس رعاية القاصرين .</a:t>
            </a:r>
          </a:p>
          <a:p>
            <a:pPr marL="0" indent="0" algn="r">
              <a:buNone/>
            </a:pPr>
            <a:r>
              <a:rPr lang="ar-IQ" dirty="0" smtClean="0"/>
              <a:t>2- أن لا يزيد الأجر على 10% من مجموه الواردات السنوية للأموال التي يديرها .</a:t>
            </a:r>
          </a:p>
          <a:p>
            <a:pPr marL="0" indent="0" algn="r">
              <a:buNone/>
            </a:pPr>
            <a:endParaRPr lang="ar-IQ" dirty="0"/>
          </a:p>
        </p:txBody>
      </p:sp>
    </p:spTree>
    <p:extLst>
      <p:ext uri="{BB962C8B-B14F-4D97-AF65-F5344CB8AC3E}">
        <p14:creationId xmlns:p14="http://schemas.microsoft.com/office/powerpoint/2010/main" val="3835727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57546"/>
          </a:xfrm>
        </p:spPr>
        <p:txBody>
          <a:bodyPr>
            <a:normAutofit fontScale="90000"/>
          </a:bodyPr>
          <a:lstStyle/>
          <a:p>
            <a:endParaRPr lang="ar-IQ" dirty="0"/>
          </a:p>
        </p:txBody>
      </p:sp>
      <p:sp>
        <p:nvSpPr>
          <p:cNvPr id="3" name="Content Placeholder 2"/>
          <p:cNvSpPr>
            <a:spLocks noGrp="1"/>
          </p:cNvSpPr>
          <p:nvPr>
            <p:ph idx="1"/>
          </p:nvPr>
        </p:nvSpPr>
        <p:spPr>
          <a:xfrm>
            <a:off x="838200" y="973394"/>
            <a:ext cx="10515600" cy="5203569"/>
          </a:xfrm>
        </p:spPr>
        <p:txBody>
          <a:bodyPr>
            <a:normAutofit lnSpcReduction="10000"/>
          </a:bodyPr>
          <a:lstStyle/>
          <a:p>
            <a:pPr marL="0" indent="0" algn="r">
              <a:buNone/>
            </a:pPr>
            <a:r>
              <a:rPr lang="ar-IQ" b="1" dirty="0" smtClean="0"/>
              <a:t>سادساَ – إنتهاء القيمومة – </a:t>
            </a:r>
            <a:r>
              <a:rPr lang="ar-IQ" dirty="0" smtClean="0"/>
              <a:t>تنتهي القيمومة في الحالات الآتية :</a:t>
            </a:r>
          </a:p>
          <a:p>
            <a:pPr marL="0" indent="0" algn="r">
              <a:buNone/>
            </a:pPr>
            <a:r>
              <a:rPr lang="ar-IQ" dirty="0" smtClean="0"/>
              <a:t>1- موت المفقود أو الغائب – إذا ثبت موت المفقود أو الغائب حقيقة أو حكماَ تصبح أمواله تركة لورثته .</a:t>
            </a:r>
          </a:p>
          <a:p>
            <a:pPr marL="0" indent="0" algn="r">
              <a:buNone/>
            </a:pPr>
            <a:r>
              <a:rPr lang="ar-IQ" dirty="0" smtClean="0"/>
              <a:t>2- عودة المفقود أو الغائب حياَ .</a:t>
            </a:r>
          </a:p>
          <a:p>
            <a:pPr marL="0" indent="0" algn="r">
              <a:buNone/>
            </a:pPr>
            <a:r>
              <a:rPr lang="ar-IQ" dirty="0" smtClean="0"/>
              <a:t>3- زوال أهلية القيم أو فقده لشرط من الشروط القانونية ، تقوم المحكمة بنصب قيم آخر أو تقوم مديرية رعاية القاصرين المختصة لحين نصب قيم بدله ويشترط إستحصال إذن من المحكمة المختصة في حالة طلب عزل القيم </a:t>
            </a:r>
            <a:r>
              <a:rPr lang="ar-IQ" b="1" dirty="0" smtClean="0"/>
              <a:t>. </a:t>
            </a:r>
          </a:p>
          <a:p>
            <a:pPr marL="0" indent="0" algn="r">
              <a:buNone/>
            </a:pPr>
            <a:r>
              <a:rPr lang="ar-IQ" dirty="0" smtClean="0"/>
              <a:t>4- إذا أوصت لجنة المحاسية في مديرية رعاية القاصر أهلا لممارسة مهامه .</a:t>
            </a:r>
          </a:p>
          <a:p>
            <a:pPr marL="0" indent="0" algn="r">
              <a:buNone/>
            </a:pPr>
            <a:r>
              <a:rPr lang="ar-IQ" dirty="0" smtClean="0"/>
              <a:t>5- قبول إستقالة القيم .</a:t>
            </a:r>
          </a:p>
          <a:p>
            <a:pPr marL="0" indent="0" algn="r">
              <a:buNone/>
            </a:pPr>
            <a:r>
              <a:rPr lang="ar-IQ" dirty="0" smtClean="0"/>
              <a:t>6- فقد القيم .</a:t>
            </a:r>
          </a:p>
          <a:p>
            <a:pPr marL="0" indent="0" algn="r">
              <a:buNone/>
            </a:pPr>
            <a:r>
              <a:rPr lang="ar-IQ" dirty="0" smtClean="0"/>
              <a:t>7- موت القيم </a:t>
            </a:r>
            <a:r>
              <a:rPr lang="ar-IQ" b="1" dirty="0" smtClean="0"/>
              <a:t>. </a:t>
            </a:r>
            <a:endParaRPr lang="ar-IQ" b="1" dirty="0"/>
          </a:p>
        </p:txBody>
      </p:sp>
    </p:spTree>
    <p:extLst>
      <p:ext uri="{BB962C8B-B14F-4D97-AF65-F5344CB8AC3E}">
        <p14:creationId xmlns:p14="http://schemas.microsoft.com/office/powerpoint/2010/main" val="3300204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69056"/>
          </a:xfrm>
        </p:spPr>
        <p:txBody>
          <a:bodyPr>
            <a:normAutofit fontScale="90000"/>
          </a:bodyPr>
          <a:lstStyle/>
          <a:p>
            <a:endParaRPr lang="ar-IQ" dirty="0"/>
          </a:p>
        </p:txBody>
      </p:sp>
      <p:sp>
        <p:nvSpPr>
          <p:cNvPr id="3" name="Content Placeholder 2"/>
          <p:cNvSpPr>
            <a:spLocks noGrp="1"/>
          </p:cNvSpPr>
          <p:nvPr>
            <p:ph idx="1"/>
          </p:nvPr>
        </p:nvSpPr>
        <p:spPr>
          <a:xfrm>
            <a:off x="838200" y="958645"/>
            <a:ext cx="10515600" cy="5218318"/>
          </a:xfrm>
        </p:spPr>
        <p:txBody>
          <a:bodyPr>
            <a:normAutofit fontScale="85000" lnSpcReduction="20000"/>
          </a:bodyPr>
          <a:lstStyle/>
          <a:p>
            <a:pPr marL="0" indent="0" algn="r">
              <a:buNone/>
            </a:pPr>
            <a:r>
              <a:rPr lang="ar-IQ" dirty="0" smtClean="0"/>
              <a:t>الفرع الثاني – الوصي </a:t>
            </a:r>
          </a:p>
          <a:p>
            <a:pPr marL="0" indent="0" algn="r">
              <a:buNone/>
            </a:pPr>
            <a:r>
              <a:rPr lang="ar-IQ" dirty="0"/>
              <a:t> </a:t>
            </a:r>
            <a:r>
              <a:rPr lang="ar-IQ" dirty="0" smtClean="0"/>
              <a:t>    </a:t>
            </a:r>
            <a:r>
              <a:rPr lang="ar-IQ" dirty="0" smtClean="0"/>
              <a:t>عرفت </a:t>
            </a:r>
            <a:r>
              <a:rPr lang="ar-IQ" dirty="0" smtClean="0"/>
              <a:t>المادة (34) من قانون رعاية القاصرين الوصي بأنه( الوصي من يختاره الأب لرعاية شؤون ولده الصغير أو الجنين ثم من تنصبه المحكمة على أن تقدم الأم على غيرها وفق مصلحة الصغير فإن لم يوجد أحد منهمن فتكون الوصاية لدلئرة رعاية القاصرين حتى تنصب المحكمة وصياً .).</a:t>
            </a:r>
          </a:p>
          <a:p>
            <a:pPr marL="0" indent="0" algn="r">
              <a:buNone/>
            </a:pPr>
            <a:r>
              <a:rPr lang="ar-IQ" b="1" dirty="0" smtClean="0"/>
              <a:t>أولاً – أنواع الوصاية – </a:t>
            </a:r>
            <a:r>
              <a:rPr lang="ar-IQ" dirty="0" smtClean="0"/>
              <a:t>الوصي أما أن يختاره الولي فيسمى الوصي المختار، أو تنصبه المحكمة فيسمى الوصي المنصوب ، وسنوضحهما :</a:t>
            </a:r>
          </a:p>
          <a:p>
            <a:pPr marL="0" indent="0" algn="r">
              <a:buNone/>
            </a:pPr>
            <a:r>
              <a:rPr lang="ar-IQ" dirty="0" smtClean="0"/>
              <a:t>1- الوصي المختار – هو من يختاره الأب لرعاية شؤون ولده الصغير أو الجنين ليكون خليفة عنه في الولاية على الصغير أو الجنين .</a:t>
            </a:r>
          </a:p>
          <a:p>
            <a:pPr marL="0" indent="0" algn="r">
              <a:buNone/>
            </a:pPr>
            <a:r>
              <a:rPr lang="ar-IQ" dirty="0" smtClean="0"/>
              <a:t>س / كيفية إثبات الوصاية ؟.</a:t>
            </a:r>
            <a:endParaRPr lang="ar-IQ" dirty="0"/>
          </a:p>
          <a:p>
            <a:pPr marL="0" indent="0" algn="r">
              <a:buNone/>
            </a:pPr>
            <a:r>
              <a:rPr lang="ar-IQ" dirty="0" smtClean="0"/>
              <a:t>ج/ تثبت الوصاية المخترة بمحرر كتابي تقرها المحكمة بعد وفاة الأب ،وإذا كان الأب قد أختار وصياَ على الجنين فيعتبر وصياً على المولود (م 36).</a:t>
            </a:r>
          </a:p>
          <a:p>
            <a:pPr marL="0" indent="0" algn="r">
              <a:buNone/>
            </a:pPr>
            <a:r>
              <a:rPr lang="ar-IQ" dirty="0" smtClean="0"/>
              <a:t>2- الوصي المنصوب –تنصب المحكمة وصياً على الصغير أو الجنين إذا لم يكن الأب قد أختار وصياَ ، وتقدم الأم على غيرها وفق مصلحة الصغير ، فإن لم يوجد أحد منهما فتكون الوصاية لدائرة رعاية القاصرين حتى تنصب المحكمة وصياَ .</a:t>
            </a:r>
          </a:p>
          <a:p>
            <a:pPr marL="0" indent="0" algn="r">
              <a:buNone/>
            </a:pPr>
            <a:r>
              <a:rPr lang="ar-IQ" dirty="0" smtClean="0"/>
              <a:t>وأم القاصر مقدمة على غيرها في الوصاية عند فقد أبيه ولا يعتد بتنازلها عن الوصاية ما دامت أهلا لها لمخالفة هذا التنازل للنظام العام . </a:t>
            </a:r>
          </a:p>
          <a:p>
            <a:pPr marL="0" indent="0" algn="r">
              <a:buNone/>
            </a:pPr>
            <a:endParaRPr lang="ar-IQ" dirty="0"/>
          </a:p>
        </p:txBody>
      </p:sp>
    </p:spTree>
    <p:extLst>
      <p:ext uri="{BB962C8B-B14F-4D97-AF65-F5344CB8AC3E}">
        <p14:creationId xmlns:p14="http://schemas.microsoft.com/office/powerpoint/2010/main" val="1335479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5974"/>
            <a:ext cx="10515600" cy="339213"/>
          </a:xfrm>
        </p:spPr>
        <p:txBody>
          <a:bodyPr>
            <a:normAutofit fontScale="90000"/>
          </a:bodyPr>
          <a:lstStyle/>
          <a:p>
            <a:endParaRPr lang="ar-IQ" dirty="0"/>
          </a:p>
        </p:txBody>
      </p:sp>
      <p:sp>
        <p:nvSpPr>
          <p:cNvPr id="3" name="Content Placeholder 2"/>
          <p:cNvSpPr>
            <a:spLocks noGrp="1"/>
          </p:cNvSpPr>
          <p:nvPr>
            <p:ph idx="1"/>
          </p:nvPr>
        </p:nvSpPr>
        <p:spPr>
          <a:xfrm>
            <a:off x="838200" y="811161"/>
            <a:ext cx="10515600" cy="5365802"/>
          </a:xfrm>
        </p:spPr>
        <p:txBody>
          <a:bodyPr/>
          <a:lstStyle/>
          <a:p>
            <a:pPr marL="0" indent="0" algn="r">
              <a:buNone/>
            </a:pPr>
            <a:r>
              <a:rPr lang="ar-IQ" dirty="0" smtClean="0"/>
              <a:t>وللمحكمة أن تعين وصياَ للخصومة إذا تعارضت مصلحة القاصر مع مصلحة زليه أو وصيه أو القيم عليه ، ويمكن أن تعين وصياً مؤقتاَ إذا حكم بوقف الولاية أو الوصاية (م 37).</a:t>
            </a:r>
            <a:endParaRPr lang="en-US" dirty="0" smtClean="0"/>
          </a:p>
          <a:p>
            <a:pPr marL="0" indent="0" algn="r">
              <a:buNone/>
            </a:pPr>
            <a:r>
              <a:rPr lang="ar-IQ" b="1" dirty="0" smtClean="0"/>
              <a:t>ثانياَ – شروط الوصي –</a:t>
            </a:r>
            <a:r>
              <a:rPr lang="ar-IQ" dirty="0" smtClean="0"/>
              <a:t>وحددت المادة (35) شروط الوصي وهي :</a:t>
            </a:r>
          </a:p>
          <a:p>
            <a:pPr marL="0" indent="0" algn="r">
              <a:buNone/>
            </a:pPr>
            <a:r>
              <a:rPr lang="ar-IQ" dirty="0" smtClean="0"/>
              <a:t>1- أن يكون عاقلاَ بالغاَ قادراَ على ممارسة ولا يجوز بوجه  خاص أن يعين وصياَ (ا- المحكوم عليه في جريمة من الجرائم المخلة بالآداب والشرف ، والجائم الماسة بالنزاهة .ب- من كام مشهوراِ بسوء السيرة أو من لم يكن له وسيلة مشروعة للعيش .ج- من كان بينه أوأحد فروعه أو زوجته وبين القاصرين نزاع قضائي أومن كان بينه وبين القاصر أو بين عائلته خصومة إذا كان يخشى على مصلحة القاصر منها) وهي حالات مذكزرة على سبيل المثال ، لذا فالمحكمة تملك سلطة واسعة في القياس على هذه الحالات في عدم تعيين الوصي .  </a:t>
            </a:r>
            <a:endParaRPr lang="ar-IQ" dirty="0"/>
          </a:p>
        </p:txBody>
      </p:sp>
    </p:spTree>
    <p:extLst>
      <p:ext uri="{BB962C8B-B14F-4D97-AF65-F5344CB8AC3E}">
        <p14:creationId xmlns:p14="http://schemas.microsoft.com/office/powerpoint/2010/main" val="168190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69056"/>
          </a:xfrm>
        </p:spPr>
        <p:txBody>
          <a:bodyPr>
            <a:normAutofit fontScale="90000"/>
          </a:bodyPr>
          <a:lstStyle/>
          <a:p>
            <a:endParaRPr lang="ar-IQ" dirty="0"/>
          </a:p>
        </p:txBody>
      </p:sp>
      <p:sp>
        <p:nvSpPr>
          <p:cNvPr id="3" name="Content Placeholder 2"/>
          <p:cNvSpPr>
            <a:spLocks noGrp="1"/>
          </p:cNvSpPr>
          <p:nvPr>
            <p:ph idx="1"/>
          </p:nvPr>
        </p:nvSpPr>
        <p:spPr>
          <a:xfrm>
            <a:off x="838200" y="884903"/>
            <a:ext cx="10515600" cy="5292060"/>
          </a:xfrm>
        </p:spPr>
        <p:txBody>
          <a:bodyPr/>
          <a:lstStyle/>
          <a:p>
            <a:pPr marL="0" indent="0" algn="r">
              <a:buNone/>
            </a:pPr>
            <a:r>
              <a:rPr lang="ar-IQ" b="1" dirty="0" smtClean="0"/>
              <a:t>ثالثاَ – أجرة الوصاية- </a:t>
            </a:r>
            <a:r>
              <a:rPr lang="ar-IQ" dirty="0" smtClean="0"/>
              <a:t>أوجبت المادة (41) من قانون رعاية القاصرين أن يبذل الوصي في عمله ما يطلب من الوكيل المأجور بذله وفقاَ لأحكام القانون المدني ، كما أن المادة (70) من قانون رعاية القاصرين أجازت تخصيص لمن يقوم بإدارة أموال القاصر أجر لقاء قيامه بذلك ويعين بقرار من مجلس رعاية القاصرين ، على أن لا يزيد على 10% من مجموع الواردات السنوية للأموال التي يديرها  .</a:t>
            </a:r>
          </a:p>
          <a:p>
            <a:pPr marL="0" indent="0" algn="r">
              <a:buNone/>
            </a:pPr>
            <a:endParaRPr lang="ar-IQ" dirty="0"/>
          </a:p>
          <a:p>
            <a:pPr marL="0" indent="0" algn="r">
              <a:buNone/>
            </a:pPr>
            <a:r>
              <a:rPr lang="ar-IQ" b="1" dirty="0" smtClean="0"/>
              <a:t>رابعاَ – حدود سلطة الوصي وواجباته – </a:t>
            </a:r>
            <a:r>
              <a:rPr lang="ar-IQ" dirty="0" smtClean="0"/>
              <a:t>ساوى قانون رعاية القاصرين بين سلطة الولي والوصي والقيم في السلطات والواجبات </a:t>
            </a:r>
            <a:endParaRPr lang="ar-IQ" dirty="0"/>
          </a:p>
        </p:txBody>
      </p:sp>
    </p:spTree>
    <p:extLst>
      <p:ext uri="{BB962C8B-B14F-4D97-AF65-F5344CB8AC3E}">
        <p14:creationId xmlns:p14="http://schemas.microsoft.com/office/powerpoint/2010/main" val="199038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ar-IQ" dirty="0"/>
          </a:p>
        </p:txBody>
      </p:sp>
      <p:sp>
        <p:nvSpPr>
          <p:cNvPr id="3" name="Content Placeholder 2"/>
          <p:cNvSpPr>
            <a:spLocks noGrp="1"/>
          </p:cNvSpPr>
          <p:nvPr>
            <p:ph idx="1"/>
          </p:nvPr>
        </p:nvSpPr>
        <p:spPr>
          <a:xfrm>
            <a:off x="838200" y="811161"/>
            <a:ext cx="10515600" cy="5365802"/>
          </a:xfrm>
        </p:spPr>
        <p:txBody>
          <a:bodyPr/>
          <a:lstStyle/>
          <a:p>
            <a:pPr marL="0" indent="0" algn="r">
              <a:buNone/>
            </a:pPr>
            <a:r>
              <a:rPr lang="ar-IQ" dirty="0" smtClean="0"/>
              <a:t>خامساَ – إنتهاء الوصاية – بينت المادة (39) من قانون رعاية القاصرين حالات إنتهاء الوصاية وهي :</a:t>
            </a:r>
          </a:p>
          <a:p>
            <a:pPr marL="0" indent="0" algn="r">
              <a:buNone/>
            </a:pPr>
            <a:r>
              <a:rPr lang="ar-IQ" dirty="0" smtClean="0"/>
              <a:t>1- بلوغ الصغير سن الرشد مالم تقرر المحكمة قبيل بلوغه هذا السن إستمرار الوصاية عليه .</a:t>
            </a:r>
          </a:p>
          <a:p>
            <a:pPr marL="0" indent="0" algn="r">
              <a:buNone/>
            </a:pPr>
            <a:r>
              <a:rPr lang="ar-IQ" dirty="0" smtClean="0"/>
              <a:t>2- إسترداد الأب ولايته .</a:t>
            </a:r>
          </a:p>
          <a:p>
            <a:pPr marL="0" indent="0" algn="r">
              <a:buNone/>
            </a:pPr>
            <a:r>
              <a:rPr lang="ar-IQ" dirty="0" smtClean="0"/>
              <a:t>3- عزله أو قبول إستقالته .</a:t>
            </a:r>
          </a:p>
          <a:p>
            <a:pPr marL="0" indent="0" algn="r">
              <a:buNone/>
            </a:pPr>
            <a:r>
              <a:rPr lang="ar-IQ" dirty="0" smtClean="0"/>
              <a:t>4- فقدان أهليته أو ثبوت غيبته .</a:t>
            </a:r>
          </a:p>
          <a:p>
            <a:pPr marL="0" indent="0" algn="r">
              <a:buNone/>
            </a:pPr>
            <a:r>
              <a:rPr lang="ar-IQ" dirty="0" smtClean="0"/>
              <a:t>5- موته أو موت الصغير .</a:t>
            </a:r>
          </a:p>
          <a:p>
            <a:pPr marL="0" indent="0" algn="r">
              <a:buNone/>
            </a:pPr>
            <a:r>
              <a:rPr lang="ar-IQ" dirty="0" smtClean="0"/>
              <a:t>كما أورد القانون حالات عزل الوصي ( يلاحظ م 38) وهي :</a:t>
            </a:r>
            <a:endParaRPr lang="en-US" dirty="0" smtClean="0"/>
          </a:p>
          <a:p>
            <a:pPr marL="0" indent="0" algn="r">
              <a:buNone/>
            </a:pPr>
            <a:r>
              <a:rPr lang="ar-IQ" dirty="0" smtClean="0"/>
              <a:t>1- إذا لم يعد أهلالممارسة شؤون الوصاية وفقاَ لأحكام القانون .</a:t>
            </a:r>
          </a:p>
          <a:p>
            <a:pPr marL="0" indent="0" algn="r">
              <a:buNone/>
            </a:pPr>
            <a:r>
              <a:rPr lang="ar-IQ" dirty="0" smtClean="0"/>
              <a:t>2- إذا أوصت لجنة المحاسبة في مديرية رعاية القاصرين بعزله وفقاَ للفقرة رابعاَ من المادة (68) من القانون .</a:t>
            </a:r>
            <a:endParaRPr lang="ar-IQ" dirty="0"/>
          </a:p>
        </p:txBody>
      </p:sp>
    </p:spTree>
    <p:extLst>
      <p:ext uri="{BB962C8B-B14F-4D97-AF65-F5344CB8AC3E}">
        <p14:creationId xmlns:p14="http://schemas.microsoft.com/office/powerpoint/2010/main" val="58138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69056"/>
          </a:xfrm>
        </p:spPr>
        <p:txBody>
          <a:bodyPr>
            <a:normAutofit fontScale="90000"/>
          </a:bodyPr>
          <a:lstStyle/>
          <a:p>
            <a:endParaRPr lang="ar-IQ" dirty="0"/>
          </a:p>
        </p:txBody>
      </p:sp>
      <p:sp>
        <p:nvSpPr>
          <p:cNvPr id="3" name="Content Placeholder 2"/>
          <p:cNvSpPr>
            <a:spLocks noGrp="1"/>
          </p:cNvSpPr>
          <p:nvPr>
            <p:ph idx="1"/>
          </p:nvPr>
        </p:nvSpPr>
        <p:spPr>
          <a:xfrm>
            <a:off x="838200" y="855406"/>
            <a:ext cx="10515600" cy="5321557"/>
          </a:xfrm>
        </p:spPr>
        <p:txBody>
          <a:bodyPr/>
          <a:lstStyle/>
          <a:p>
            <a:pPr marL="0" indent="0" algn="r">
              <a:buNone/>
            </a:pPr>
            <a:r>
              <a:rPr lang="ar-IQ" dirty="0" smtClean="0"/>
              <a:t>س/ ما هي الآثار المترتبة على إنتهاء الوصاية ؟.</a:t>
            </a:r>
          </a:p>
          <a:p>
            <a:pPr marL="0" indent="0" algn="r">
              <a:buNone/>
            </a:pPr>
            <a:r>
              <a:rPr lang="ar-IQ" dirty="0" smtClean="0"/>
              <a:t>ج/ يلتزم الوصي عند بلوغ الصغير سن الرشد بما يأتي :</a:t>
            </a:r>
          </a:p>
          <a:p>
            <a:pPr marL="0" indent="0" algn="r">
              <a:buNone/>
            </a:pPr>
            <a:r>
              <a:rPr lang="ar-IQ" dirty="0" smtClean="0"/>
              <a:t>1- تسليمه أمواله الني هي تحت الإدارة .</a:t>
            </a:r>
          </a:p>
          <a:p>
            <a:pPr marL="0" indent="0" algn="r">
              <a:buNone/>
            </a:pPr>
            <a:r>
              <a:rPr lang="ar-IQ" smtClean="0"/>
              <a:t>2- تسليمه حسابات نهائية مفصلة عن نتائج إدارة أمواله ، وإذا كانت الإدارة بيد الوصي فعليه تسليم نسخة من تلك الحسابات الى مديرية رعاية القاصرين (م 59).</a:t>
            </a:r>
            <a:endParaRPr lang="ar-IQ" dirty="0"/>
          </a:p>
        </p:txBody>
      </p:sp>
    </p:spTree>
    <p:extLst>
      <p:ext uri="{BB962C8B-B14F-4D97-AF65-F5344CB8AC3E}">
        <p14:creationId xmlns:p14="http://schemas.microsoft.com/office/powerpoint/2010/main" val="1523567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5817"/>
          </a:xfrm>
        </p:spPr>
        <p:txBody>
          <a:bodyPr>
            <a:normAutofit fontScale="90000"/>
          </a:bodyPr>
          <a:lstStyle/>
          <a:p>
            <a:endParaRPr lang="ar-IQ" dirty="0"/>
          </a:p>
        </p:txBody>
      </p:sp>
      <p:sp>
        <p:nvSpPr>
          <p:cNvPr id="3" name="Content Placeholder 2"/>
          <p:cNvSpPr>
            <a:spLocks noGrp="1"/>
          </p:cNvSpPr>
          <p:nvPr>
            <p:ph idx="1"/>
          </p:nvPr>
        </p:nvSpPr>
        <p:spPr>
          <a:xfrm>
            <a:off x="924232" y="737419"/>
            <a:ext cx="10515600" cy="5380550"/>
          </a:xfrm>
        </p:spPr>
        <p:txBody>
          <a:bodyPr>
            <a:normAutofit/>
          </a:bodyPr>
          <a:lstStyle/>
          <a:p>
            <a:pPr marL="0" indent="0" algn="r">
              <a:buNone/>
            </a:pPr>
            <a:r>
              <a:rPr lang="ar-IQ" dirty="0" smtClean="0"/>
              <a:t>الفرع الثالث – القيم </a:t>
            </a:r>
          </a:p>
          <a:p>
            <a:pPr marL="0" indent="0" algn="r">
              <a:buNone/>
            </a:pPr>
            <a:r>
              <a:rPr lang="ar-IQ" b="1" dirty="0" smtClean="0"/>
              <a:t>أولاَ – تعريف القيم </a:t>
            </a:r>
            <a:r>
              <a:rPr lang="ar-IQ" dirty="0" smtClean="0"/>
              <a:t>–هو النائب عن المحجور عليه أو الغائب أو المفقود تقيمه المحكمة لتمثيله والقيام على رعاية أمواله وإدارتها وفقاً للقانون .ويعتبر القيم نائباَ قضائياَ أن المحكمة هي التي إختارته وأقامته قيماَ ، كما تعتبر نيابته عن المحجور عليه أو الغائب أو المفقود نيابة قانونية ذلك أن القانون هو الذي رسم حدود هذه النيابة .</a:t>
            </a:r>
          </a:p>
          <a:p>
            <a:pPr marL="0" indent="0" algn="r">
              <a:buNone/>
            </a:pPr>
            <a:r>
              <a:rPr lang="ar-IQ" b="1" dirty="0" smtClean="0"/>
              <a:t>ثانياَ – تعيين القيم </a:t>
            </a:r>
            <a:r>
              <a:rPr lang="ar-IQ" dirty="0" smtClean="0"/>
              <a:t>– يقدم طلب تعيين القيم على النحجور أو المفقود أو الغائب من ذوي الشأن الى محكمة الأحوال الشخصية (م 300/2 من قانون المرافعات المدنية) والى محكمة المواد الشخصية إذا كان غير مسلم ( م 33 مرافعات مدنية ).</a:t>
            </a:r>
          </a:p>
          <a:p>
            <a:pPr marL="0" indent="0" algn="r">
              <a:buNone/>
            </a:pPr>
            <a:r>
              <a:rPr lang="ar-IQ" dirty="0" smtClean="0"/>
              <a:t>بالنسبة الى تعيين القيم على النحجور فإن المحكمة التي تقرر الحجر عليه تقرر في الوقت ذاته نصب قيم عليه .أما بالنسبة للمفقود أو الغائب فينظر فيما إذا كان قد ترك وكيلاَ عنه قبل فقده أو غيابه ،ففي مثل هذه الحالة يجوز تثبيت الوكيل .</a:t>
            </a:r>
          </a:p>
        </p:txBody>
      </p:sp>
    </p:spTree>
    <p:extLst>
      <p:ext uri="{BB962C8B-B14F-4D97-AF65-F5344CB8AC3E}">
        <p14:creationId xmlns:p14="http://schemas.microsoft.com/office/powerpoint/2010/main" val="2999261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8049"/>
          </a:xfrm>
        </p:spPr>
        <p:txBody>
          <a:bodyPr>
            <a:normAutofit fontScale="90000"/>
          </a:bodyPr>
          <a:lstStyle/>
          <a:p>
            <a:endParaRPr lang="ar-IQ" dirty="0"/>
          </a:p>
        </p:txBody>
      </p:sp>
      <p:sp>
        <p:nvSpPr>
          <p:cNvPr id="3" name="Content Placeholder 2"/>
          <p:cNvSpPr>
            <a:spLocks noGrp="1"/>
          </p:cNvSpPr>
          <p:nvPr>
            <p:ph idx="1"/>
          </p:nvPr>
        </p:nvSpPr>
        <p:spPr>
          <a:xfrm>
            <a:off x="838200" y="899652"/>
            <a:ext cx="10515600" cy="5277311"/>
          </a:xfrm>
        </p:spPr>
        <p:txBody>
          <a:bodyPr/>
          <a:lstStyle/>
          <a:p>
            <a:pPr marL="0" indent="0" algn="r">
              <a:buNone/>
            </a:pPr>
            <a:r>
              <a:rPr lang="ar-IQ" dirty="0"/>
              <a:t>أما إذا لم يكن له وكيل فللمحكمة نصب قيم عليه ويكون ذلك بمفاتحة قاضي التحقيق المختص لغرض التحقق عن أخبار المفقود وتعميم أوصافه وللتأكد من عدم وجود جريمة في الأمر وبعد ورود الجواب الى المجكمة ولم يعثر عليه أو على أثر له ولم يعرف مكانه ولا يوجد ما يشير الى وقوع جريمة عندها تقرر المحكمة نشر أعلان في إحدى الصحف المحلية اليومية بحالة المفقود وتحدد موعداً في الإعلان للنظر في طلب نصب قيم على المفقود وبعد إنتهاء المدة المحددة في الإعلان ،مراجعة المحكمة </a:t>
            </a:r>
            <a:r>
              <a:rPr lang="ar-IQ" dirty="0" smtClean="0"/>
              <a:t>وإبراز المستمسكات (مثال كان تكون الزوجة هي من تطلب أن تكون قيماَ على أموال زوجها المفقود ، عندها يجب تقديم عقد الزواج ، وشاهدين يئيد أهليتها لنصبها قيم وأمانتها وصلاحياتها للقيام بأمور القيمومة ) بعدها تصدر المحكمة حجة القيمومة والفقدان وتنصب القيم على المفقود وعلى أولاده إن كان له مقتضى تم يتم إشعار مديرية رعاية القاصرين بذلك تثبيت أمواله ولتشرف على القيم ومحاسبته .</a:t>
            </a:r>
            <a:endParaRPr lang="ar-IQ" dirty="0"/>
          </a:p>
          <a:p>
            <a:pPr marL="0" indent="0" algn="r">
              <a:buNone/>
            </a:pPr>
            <a:endParaRPr lang="ar-IQ" dirty="0"/>
          </a:p>
        </p:txBody>
      </p:sp>
    </p:spTree>
    <p:extLst>
      <p:ext uri="{BB962C8B-B14F-4D97-AF65-F5344CB8AC3E}">
        <p14:creationId xmlns:p14="http://schemas.microsoft.com/office/powerpoint/2010/main" val="8104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ar-IQ" dirty="0"/>
          </a:p>
        </p:txBody>
      </p:sp>
      <p:sp>
        <p:nvSpPr>
          <p:cNvPr id="3" name="Content Placeholder 2"/>
          <p:cNvSpPr>
            <a:spLocks noGrp="1"/>
          </p:cNvSpPr>
          <p:nvPr>
            <p:ph idx="1"/>
          </p:nvPr>
        </p:nvSpPr>
        <p:spPr>
          <a:xfrm>
            <a:off x="838200" y="855406"/>
            <a:ext cx="10515600" cy="5321557"/>
          </a:xfrm>
        </p:spPr>
        <p:txBody>
          <a:bodyPr/>
          <a:lstStyle/>
          <a:p>
            <a:pPr marL="0" indent="0" algn="r">
              <a:buNone/>
            </a:pPr>
            <a:r>
              <a:rPr lang="ar-IQ" b="1" dirty="0" smtClean="0"/>
              <a:t>ثالثاَ – شروط القيم </a:t>
            </a:r>
            <a:r>
              <a:rPr lang="ar-IQ" dirty="0" smtClean="0"/>
              <a:t>– نصت المادة (89) من قانون رعاية القاصرين (يسري على القيم ما يسري على الوصي من أحكام الإ ما يستثنى بنص خاص .).وعليه يمكن حصر الشروط التي ينبغي توفرها في القيم ما يأتي :</a:t>
            </a:r>
          </a:p>
          <a:p>
            <a:pPr marL="0" indent="0" algn="r">
              <a:buNone/>
            </a:pPr>
            <a:r>
              <a:rPr lang="ar-IQ" dirty="0" smtClean="0"/>
              <a:t>1- أن يكون كامل الأهلية – يشترط القيم أن يكون كامل الأهلية بالعقل والبلوغ ،أي أن الصغير والمجنون والمعتوه لا ولاية لهام على أنفسهم فلا يتولوا أمور غيرهم .</a:t>
            </a:r>
          </a:p>
          <a:p>
            <a:pPr marL="0" indent="0" algn="r">
              <a:buNone/>
            </a:pPr>
            <a:r>
              <a:rPr lang="ar-IQ" dirty="0" smtClean="0"/>
              <a:t>2- أن يكون أميناَ عدلاَ – القوامة هي أمانة لذلك يقتضي أن يكون أميناَ عدلاَ فالخائن ليس أهلا للعهدة والأمانة والثقة ، ومن ثم لا يجوز تعيين من كان سيئ السمعة أو السيرة أو التصرف أو من لم يكن له وسيلة مشروعة للعيش (يلاحظ المادة 35 من قانون رعاية القاصرين .</a:t>
            </a:r>
          </a:p>
          <a:p>
            <a:pPr marL="0" indent="0" algn="r">
              <a:buNone/>
            </a:pPr>
            <a:r>
              <a:rPr lang="ar-IQ" dirty="0" smtClean="0"/>
              <a:t>3- أن يكون قادراَ على شؤون القيمومة – لا يجوز تتعيين شخص عاجز عن القيام بواجبات القيمومة (كان يكون عاجز بسبب مرض أو شيخوخة ، أو أي سبب آخر .).</a:t>
            </a:r>
          </a:p>
          <a:p>
            <a:pPr marL="0" indent="0" algn="r">
              <a:buNone/>
            </a:pPr>
            <a:r>
              <a:rPr lang="ar-IQ" dirty="0" smtClean="0"/>
              <a:t>4- لا يجوز تعيين المحكمو عليه في جريمة من الجرائم المخلة بالآداب والشرف أو الماسة بالنزاهة قيماَ على المفقود .</a:t>
            </a:r>
            <a:endParaRPr lang="ar-IQ" dirty="0"/>
          </a:p>
        </p:txBody>
      </p:sp>
    </p:spTree>
    <p:extLst>
      <p:ext uri="{BB962C8B-B14F-4D97-AF65-F5344CB8AC3E}">
        <p14:creationId xmlns:p14="http://schemas.microsoft.com/office/powerpoint/2010/main" val="38823098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TotalTime>
  <Words>1513</Words>
  <Application>Microsoft Office PowerPoint</Application>
  <PresentationFormat>Widescreen</PresentationFormat>
  <Paragraphs>60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الفرع الثاني  الوصي </dc:title>
  <dc:creator>Tech.Diwan</dc:creator>
  <cp:lastModifiedBy>Tech.Diwan</cp:lastModifiedBy>
  <cp:revision>22</cp:revision>
  <dcterms:created xsi:type="dcterms:W3CDTF">2025-02-01T17:37:29Z</dcterms:created>
  <dcterms:modified xsi:type="dcterms:W3CDTF">2025-02-03T19:43:13Z</dcterms:modified>
</cp:coreProperties>
</file>