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98F61287-DC15-452D-90E0-51B6D63863DB}" type="datetimeFigureOut">
              <a:rPr lang="ar-IQ" smtClean="0"/>
              <a:t>27/07/1446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70388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8F61287-DC15-452D-90E0-51B6D63863DB}" type="datetimeFigureOut">
              <a:rPr lang="ar-IQ" smtClean="0"/>
              <a:t>27/07/1446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32601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8F61287-DC15-452D-90E0-51B6D63863DB}" type="datetimeFigureOut">
              <a:rPr lang="ar-IQ" smtClean="0"/>
              <a:t>27/07/1446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374790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8F61287-DC15-452D-90E0-51B6D63863DB}" type="datetimeFigureOut">
              <a:rPr lang="ar-IQ" smtClean="0"/>
              <a:t>27/07/1446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204634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8F61287-DC15-452D-90E0-51B6D63863DB}" type="datetimeFigureOut">
              <a:rPr lang="ar-IQ" smtClean="0"/>
              <a:t>27/07/1446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41665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98F61287-DC15-452D-90E0-51B6D63863DB}" type="datetimeFigureOut">
              <a:rPr lang="ar-IQ" smtClean="0"/>
              <a:t>27/07/1446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4129592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98F61287-DC15-452D-90E0-51B6D63863DB}" type="datetimeFigureOut">
              <a:rPr lang="ar-IQ" smtClean="0"/>
              <a:t>27/07/1446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1220530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98F61287-DC15-452D-90E0-51B6D63863DB}" type="datetimeFigureOut">
              <a:rPr lang="ar-IQ" smtClean="0"/>
              <a:t>27/07/1446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133219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F61287-DC15-452D-90E0-51B6D63863DB}" type="datetimeFigureOut">
              <a:rPr lang="ar-IQ" smtClean="0"/>
              <a:t>27/07/1446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370850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F61287-DC15-452D-90E0-51B6D63863DB}" type="datetimeFigureOut">
              <a:rPr lang="ar-IQ" smtClean="0"/>
              <a:t>27/07/1446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380928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F61287-DC15-452D-90E0-51B6D63863DB}" type="datetimeFigureOut">
              <a:rPr lang="ar-IQ" smtClean="0"/>
              <a:t>27/07/1446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18C7CBC-1347-4A08-88B6-40EEE15A2C99}" type="slidenum">
              <a:rPr lang="ar-IQ" smtClean="0"/>
              <a:t>‹#›</a:t>
            </a:fld>
            <a:endParaRPr lang="ar-IQ"/>
          </a:p>
        </p:txBody>
      </p:sp>
    </p:spTree>
    <p:extLst>
      <p:ext uri="{BB962C8B-B14F-4D97-AF65-F5344CB8AC3E}">
        <p14:creationId xmlns:p14="http://schemas.microsoft.com/office/powerpoint/2010/main" val="4269133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F61287-DC15-452D-90E0-51B6D63863DB}" type="datetimeFigureOut">
              <a:rPr lang="ar-IQ" smtClean="0"/>
              <a:t>27/07/1446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8C7CBC-1347-4A08-88B6-40EEE15A2C99}" type="slidenum">
              <a:rPr lang="ar-IQ" smtClean="0"/>
              <a:t>‹#›</a:t>
            </a:fld>
            <a:endParaRPr lang="ar-IQ"/>
          </a:p>
        </p:txBody>
      </p:sp>
    </p:spTree>
    <p:extLst>
      <p:ext uri="{BB962C8B-B14F-4D97-AF65-F5344CB8AC3E}">
        <p14:creationId xmlns:p14="http://schemas.microsoft.com/office/powerpoint/2010/main" val="2798815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sz="4400" dirty="0" smtClean="0"/>
              <a:t>المطلب الثاني</a:t>
            </a:r>
            <a:br>
              <a:rPr lang="ar-IQ" sz="4400" dirty="0" smtClean="0"/>
            </a:br>
            <a:r>
              <a:rPr lang="ar-IQ" sz="4400" dirty="0" smtClean="0"/>
              <a:t> مفهوم النائب عن القاصر</a:t>
            </a:r>
            <a:r>
              <a:rPr lang="ar-IQ" dirty="0" smtClean="0"/>
              <a:t> </a:t>
            </a:r>
            <a:endParaRPr lang="ar-IQ"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3809920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729"/>
            <a:ext cx="10515600" cy="265471"/>
          </a:xfrm>
        </p:spPr>
        <p:txBody>
          <a:bodyPr>
            <a:normAutofit fontScale="90000"/>
          </a:bodyPr>
          <a:lstStyle/>
          <a:p>
            <a:endParaRPr lang="ar-IQ" dirty="0"/>
          </a:p>
        </p:txBody>
      </p:sp>
      <p:sp>
        <p:nvSpPr>
          <p:cNvPr id="3" name="Content Placeholder 2"/>
          <p:cNvSpPr>
            <a:spLocks noGrp="1"/>
          </p:cNvSpPr>
          <p:nvPr>
            <p:ph idx="1"/>
          </p:nvPr>
        </p:nvSpPr>
        <p:spPr>
          <a:xfrm>
            <a:off x="838200" y="648929"/>
            <a:ext cx="10515600" cy="5528034"/>
          </a:xfrm>
        </p:spPr>
        <p:txBody>
          <a:bodyPr/>
          <a:lstStyle/>
          <a:p>
            <a:pPr marL="0" indent="0" algn="r">
              <a:buNone/>
            </a:pPr>
            <a:r>
              <a:rPr lang="ar-IQ" dirty="0" smtClean="0"/>
              <a:t>رابعاً – واجبات الولي – </a:t>
            </a:r>
          </a:p>
          <a:p>
            <a:pPr marL="0" indent="0" algn="r">
              <a:buNone/>
            </a:pPr>
            <a:r>
              <a:rPr lang="ar-IQ" dirty="0" smtClean="0"/>
              <a:t>1- المحافظة على أموال القاصر وله القيام بأعمال الإدارة المعتادة على أن يبذل في كل ذلك ما يطلب من الوكيل المأجور بذله وفقاً لأحكام القانون المدني (م 41 من قانون رعاية القاصرين ).علماَ أن الوكالة إذا كانت بأجر فعلى الوكيل أن يبذل دائماَ في تنفيذها عناية الرجل المعتاد .</a:t>
            </a:r>
          </a:p>
          <a:p>
            <a:pPr marL="0" indent="0" algn="r">
              <a:buNone/>
            </a:pPr>
            <a:r>
              <a:rPr lang="ar-IQ" dirty="0" smtClean="0"/>
              <a:t>2- إيداع ما زاد على نفقة القاصر ومايزيد عما أذن له بصرفه من النقود في صندوق أموال  القاصرين خلال عشرة أيام من تسلمه المبلغ.</a:t>
            </a:r>
          </a:p>
          <a:p>
            <a:pPr marL="0" indent="0" algn="r">
              <a:buNone/>
            </a:pPr>
            <a:r>
              <a:rPr lang="ar-IQ" dirty="0" smtClean="0"/>
              <a:t>3- الطعن بما يصدره مدراء القاصرين من موافقات أو رفض لها وفق المواد ( 43، 54، 55، 56).من قانون رعاية القاصرين لدى محكمة الإستثناف .</a:t>
            </a:r>
          </a:p>
          <a:p>
            <a:pPr marL="0" indent="0" algn="r">
              <a:buNone/>
            </a:pPr>
            <a:r>
              <a:rPr lang="ar-IQ" dirty="0" smtClean="0"/>
              <a:t>4- تقديم الحساب السنوي الى مديرية رعاية القاصرين خلال مدة أقصاها نهاية شهر مانون الثاني من كل سنة .</a:t>
            </a:r>
          </a:p>
        </p:txBody>
      </p:sp>
    </p:spTree>
    <p:extLst>
      <p:ext uri="{BB962C8B-B14F-4D97-AF65-F5344CB8AC3E}">
        <p14:creationId xmlns:p14="http://schemas.microsoft.com/office/powerpoint/2010/main" val="2454645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9559"/>
          </a:xfrm>
        </p:spPr>
        <p:txBody>
          <a:bodyPr>
            <a:normAutofit fontScale="90000"/>
          </a:bodyPr>
          <a:lstStyle/>
          <a:p>
            <a:endParaRPr lang="ar-IQ" dirty="0"/>
          </a:p>
        </p:txBody>
      </p:sp>
      <p:sp>
        <p:nvSpPr>
          <p:cNvPr id="3" name="Content Placeholder 2"/>
          <p:cNvSpPr>
            <a:spLocks noGrp="1"/>
          </p:cNvSpPr>
          <p:nvPr>
            <p:ph idx="1"/>
          </p:nvPr>
        </p:nvSpPr>
        <p:spPr>
          <a:xfrm>
            <a:off x="838200" y="825910"/>
            <a:ext cx="10515600" cy="5351053"/>
          </a:xfrm>
        </p:spPr>
        <p:txBody>
          <a:bodyPr/>
          <a:lstStyle/>
          <a:p>
            <a:pPr marL="0" indent="0" algn="r">
              <a:buNone/>
            </a:pPr>
            <a:r>
              <a:rPr lang="ar-IQ" dirty="0"/>
              <a:t>5- يلتزم الولي عند بلوغ الصغير سن الرشد القيام بما يلي : </a:t>
            </a:r>
            <a:endParaRPr lang="ar-IQ" dirty="0" smtClean="0"/>
          </a:p>
          <a:p>
            <a:pPr marL="0" indent="0" algn="r">
              <a:buNone/>
            </a:pPr>
            <a:r>
              <a:rPr lang="ar-IQ" dirty="0" smtClean="0"/>
              <a:t>ا- تسلمه أمواله التي تحت الإدارة مع مراعاة ما ورد في الفقرة ثالثاً من المادة (52) ، ويجوز لمن إنتفت صفة القصر عنه أن يطلب من دائرة رعاية القاصرين الإستمرار بإدارة أمواله نيابة عنه إذا تحقق عذر مشروع أو مصلحة يقررها مجلس رعاية القاصرين (وزير العدل ) .</a:t>
            </a:r>
          </a:p>
          <a:p>
            <a:pPr marL="0" indent="0" algn="r">
              <a:buNone/>
            </a:pPr>
            <a:r>
              <a:rPr lang="ar-IQ" dirty="0" smtClean="0"/>
              <a:t>ب- تسلمه حسابات نهائية مفصلة عن نتائج إدارة أمواله .</a:t>
            </a:r>
          </a:p>
          <a:p>
            <a:pPr marL="0" indent="0" algn="r">
              <a:buNone/>
            </a:pPr>
            <a:r>
              <a:rPr lang="ar-IQ" smtClean="0"/>
              <a:t>ج- إذا تخلف ذوو الشأن عن تسلم الأموال بعد ثلاثين يوماً من تبلغهم بذلك فلمديرية رعاية القاصريأن تتقاضى 7% من صافي عائد إستثمار الأموال ويسجل في الحساب المستقل لدائرة القاصرين . </a:t>
            </a:r>
            <a:endParaRPr lang="ar-IQ" dirty="0"/>
          </a:p>
        </p:txBody>
      </p:sp>
    </p:spTree>
    <p:extLst>
      <p:ext uri="{BB962C8B-B14F-4D97-AF65-F5344CB8AC3E}">
        <p14:creationId xmlns:p14="http://schemas.microsoft.com/office/powerpoint/2010/main" val="351665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471"/>
            <a:ext cx="10515600" cy="648929"/>
          </a:xfrm>
        </p:spPr>
        <p:txBody>
          <a:bodyPr>
            <a:normAutofit fontScale="90000"/>
          </a:bodyPr>
          <a:lstStyle/>
          <a:p>
            <a:pPr algn="r"/>
            <a:r>
              <a:rPr lang="ar-IQ" sz="3600" dirty="0" smtClean="0"/>
              <a:t>الفرع الأول-  الولي</a:t>
            </a:r>
            <a:r>
              <a:rPr lang="ar-IQ" dirty="0" smtClean="0"/>
              <a:t> </a:t>
            </a:r>
            <a:endParaRPr lang="ar-IQ" dirty="0"/>
          </a:p>
        </p:txBody>
      </p:sp>
      <p:sp>
        <p:nvSpPr>
          <p:cNvPr id="3" name="Content Placeholder 2"/>
          <p:cNvSpPr>
            <a:spLocks noGrp="1"/>
          </p:cNvSpPr>
          <p:nvPr>
            <p:ph idx="1"/>
          </p:nvPr>
        </p:nvSpPr>
        <p:spPr>
          <a:xfrm>
            <a:off x="442451" y="1032387"/>
            <a:ext cx="11312013" cy="5501148"/>
          </a:xfrm>
        </p:spPr>
        <p:txBody>
          <a:bodyPr>
            <a:normAutofit fontScale="92500" lnSpcReduction="10000"/>
          </a:bodyPr>
          <a:lstStyle/>
          <a:p>
            <a:pPr marL="0" indent="0" algn="r">
              <a:buNone/>
            </a:pPr>
            <a:r>
              <a:rPr lang="ar-IQ" dirty="0" smtClean="0"/>
              <a:t>الولاية لغة تعني النصرة ، القرابة .</a:t>
            </a:r>
          </a:p>
          <a:p>
            <a:pPr marL="0" indent="0" algn="r">
              <a:buNone/>
            </a:pPr>
            <a:r>
              <a:rPr lang="ar-IQ" dirty="0" smtClean="0"/>
              <a:t>وتعرف إصطلاحاً سلطة شرعية بمقتضاها يتولى الغير شؤون القاصر الشخصية والمالية ورعايتها وحفظها .</a:t>
            </a:r>
          </a:p>
          <a:p>
            <a:pPr marL="0" indent="0" algn="r">
              <a:buNone/>
            </a:pPr>
            <a:r>
              <a:rPr lang="ar-IQ" dirty="0" smtClean="0"/>
              <a:t>وسنوضح أنواع الولاية ،مراحل الولاية ، حدود سلطة الولي ، واجبات الولي .</a:t>
            </a:r>
            <a:endParaRPr lang="ar-IQ" dirty="0"/>
          </a:p>
          <a:p>
            <a:pPr marL="0" indent="0" algn="r">
              <a:buNone/>
            </a:pPr>
            <a:r>
              <a:rPr lang="ar-IQ" dirty="0" smtClean="0"/>
              <a:t>أولاً – أنواع الولاية – </a:t>
            </a:r>
          </a:p>
          <a:p>
            <a:pPr marL="0" indent="0" algn="r">
              <a:buNone/>
            </a:pPr>
            <a:r>
              <a:rPr lang="ar-IQ" dirty="0" smtClean="0"/>
              <a:t>1- الولاية الذاتية – وهي تثبت للشخص كامل الأهلية أي للشخص البالغ العاقل الرشيد وله التصرف على جميع شؤونه وأمواله وتكون تصرفاته نافذة في حق نفسه وماله .</a:t>
            </a:r>
          </a:p>
          <a:p>
            <a:pPr marL="0" indent="0" algn="r">
              <a:buNone/>
            </a:pPr>
            <a:r>
              <a:rPr lang="ar-IQ" dirty="0" smtClean="0"/>
              <a:t>2- الولاية المتعدية – تثبت الولاية للشخص على غيرهبسبب أمر عارض جعله الشارع علة وسبباً لثبوتها وهي نوعان :</a:t>
            </a:r>
          </a:p>
          <a:p>
            <a:pPr marL="0" indent="0" algn="r">
              <a:buNone/>
            </a:pPr>
            <a:r>
              <a:rPr lang="ar-IQ" dirty="0" smtClean="0"/>
              <a:t>ا- الولاية الأصلية – تثبت هذه الولاية بسبب الأبوة كولاية الأب فهي تثبت بسبب ولادة الصغير أي تستمد الولاية من الشارع إبتداءاً ولا يستمدها من شخص عن طريق النيابة .</a:t>
            </a:r>
          </a:p>
          <a:p>
            <a:pPr marL="0" indent="0" algn="r">
              <a:buNone/>
            </a:pPr>
            <a:r>
              <a:rPr lang="ar-IQ" dirty="0" smtClean="0"/>
              <a:t>ب- الولاية النيابة –ةتثبت هذه الولاية عن طريق النيابة أي أنها تستمد من شخص آخر كولاية الوصي ، والوكيل </a:t>
            </a:r>
            <a:endParaRPr lang="ar-IQ" dirty="0"/>
          </a:p>
        </p:txBody>
      </p:sp>
    </p:spTree>
    <p:extLst>
      <p:ext uri="{BB962C8B-B14F-4D97-AF65-F5344CB8AC3E}">
        <p14:creationId xmlns:p14="http://schemas.microsoft.com/office/powerpoint/2010/main" val="736063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1572"/>
          </a:xfrm>
        </p:spPr>
        <p:txBody>
          <a:bodyPr>
            <a:normAutofit fontScale="90000"/>
          </a:bodyPr>
          <a:lstStyle/>
          <a:p>
            <a:endParaRPr lang="ar-IQ" dirty="0"/>
          </a:p>
        </p:txBody>
      </p:sp>
      <p:sp>
        <p:nvSpPr>
          <p:cNvPr id="3" name="Content Placeholder 2"/>
          <p:cNvSpPr>
            <a:spLocks noGrp="1"/>
          </p:cNvSpPr>
          <p:nvPr>
            <p:ph idx="1"/>
          </p:nvPr>
        </p:nvSpPr>
        <p:spPr>
          <a:xfrm>
            <a:off x="838200" y="796413"/>
            <a:ext cx="10515600" cy="5380550"/>
          </a:xfrm>
        </p:spPr>
        <p:txBody>
          <a:bodyPr/>
          <a:lstStyle/>
          <a:p>
            <a:pPr marL="0" indent="0" algn="r">
              <a:buNone/>
            </a:pPr>
            <a:r>
              <a:rPr lang="ar-IQ" dirty="0" smtClean="0"/>
              <a:t>تنقسم الولاية المتعدية الى ولاية على النفس وولاية على المال .</a:t>
            </a:r>
          </a:p>
          <a:p>
            <a:pPr marL="0" indent="0" algn="r">
              <a:buNone/>
            </a:pPr>
            <a:r>
              <a:rPr lang="ar-IQ" dirty="0" smtClean="0"/>
              <a:t>ا- الولاية على النفس – وهي القيام والإشراف على مصالح الصغير منذ ولادته حتى بلوغه وتزويجه وهي تشمل ولاية الحفظ والرعاية وتسمى الحضانة ، وولاية التربية والتأديب والتهذيب ، وولاية التزويج .</a:t>
            </a:r>
          </a:p>
          <a:p>
            <a:pPr marL="0" indent="0" algn="r">
              <a:buNone/>
            </a:pPr>
            <a:r>
              <a:rPr lang="ar-IQ" dirty="0" smtClean="0"/>
              <a:t>ب- الولاية على المال – هذه الولاية تخص التصرفات المتعلقة بمال من تثبت عليه هذه الولاية كالصغير ومن في حكمه كالمجنون والمعتوه .</a:t>
            </a:r>
          </a:p>
          <a:p>
            <a:pPr marL="0" indent="0" algn="r">
              <a:buNone/>
            </a:pPr>
            <a:r>
              <a:rPr lang="ar-IQ" dirty="0" smtClean="0"/>
              <a:t>الولاية المقصودة في هذه الدراسة هي الولاية على المال .</a:t>
            </a:r>
          </a:p>
          <a:p>
            <a:pPr marL="0" indent="0" algn="r">
              <a:buNone/>
            </a:pPr>
            <a:r>
              <a:rPr lang="ar-IQ" dirty="0" smtClean="0"/>
              <a:t>س/ لمن تثبت الولاية على المال في القانون العراقي ؟.</a:t>
            </a:r>
          </a:p>
          <a:p>
            <a:pPr marL="0" indent="0" algn="r">
              <a:buNone/>
            </a:pPr>
            <a:r>
              <a:rPr lang="ar-IQ" dirty="0" smtClean="0"/>
              <a:t>ج/ نصت المادة (27) من قانون رعاية القاصرين على أنه ( ولي الصغير هو أبوه ثم المحكمة .).ويعد هذا النص المعدل للمادة (102) من القانون المدني العراقي .بمعنى أن النص الوارد في قانون رعاية القاصرين هو النافذ والمعول عليه في تحديد ولي الصغير . </a:t>
            </a:r>
            <a:endParaRPr lang="ar-IQ" dirty="0"/>
          </a:p>
        </p:txBody>
      </p:sp>
    </p:spTree>
    <p:extLst>
      <p:ext uri="{BB962C8B-B14F-4D97-AF65-F5344CB8AC3E}">
        <p14:creationId xmlns:p14="http://schemas.microsoft.com/office/powerpoint/2010/main" val="2233128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4"/>
            <a:ext cx="10515600" cy="339213"/>
          </a:xfrm>
        </p:spPr>
        <p:txBody>
          <a:bodyPr>
            <a:normAutofit fontScale="90000"/>
          </a:bodyPr>
          <a:lstStyle/>
          <a:p>
            <a:endParaRPr lang="ar-IQ" dirty="0"/>
          </a:p>
        </p:txBody>
      </p:sp>
      <p:sp>
        <p:nvSpPr>
          <p:cNvPr id="3" name="Content Placeholder 2"/>
          <p:cNvSpPr>
            <a:spLocks noGrp="1"/>
          </p:cNvSpPr>
          <p:nvPr>
            <p:ph idx="1"/>
          </p:nvPr>
        </p:nvSpPr>
        <p:spPr>
          <a:xfrm>
            <a:off x="838200" y="855406"/>
            <a:ext cx="10515600" cy="5321557"/>
          </a:xfrm>
        </p:spPr>
        <p:txBody>
          <a:bodyPr>
            <a:normAutofit fontScale="92500" lnSpcReduction="10000"/>
          </a:bodyPr>
          <a:lstStyle/>
          <a:p>
            <a:pPr marL="0" indent="0" algn="r">
              <a:buNone/>
            </a:pPr>
            <a:r>
              <a:rPr lang="ar-IQ" dirty="0" smtClean="0"/>
              <a:t>س/ ماهي شروط الولاية على المال ؟.</a:t>
            </a:r>
          </a:p>
          <a:p>
            <a:pPr marL="0" indent="0" algn="r">
              <a:buNone/>
            </a:pPr>
            <a:r>
              <a:rPr lang="ar-IQ" dirty="0" smtClean="0"/>
              <a:t>ج/ يشترط في الولي ما يلي :</a:t>
            </a:r>
          </a:p>
          <a:p>
            <a:pPr marL="0" indent="0" algn="r">
              <a:buNone/>
            </a:pPr>
            <a:r>
              <a:rPr lang="ar-IQ" dirty="0" smtClean="0"/>
              <a:t>1- اهلية أداء كاملة – أي عاقلاً بالغاً ، وقد نصت المادة (28) من قانون رعاية القاصرين على أنه ( لا يجوز للولي مباشرة حق من حقوق الولاية الإ إذا كان أهلاً لمباشرة هذا الحق في ماله .).</a:t>
            </a:r>
          </a:p>
          <a:p>
            <a:pPr marL="0" indent="0" algn="r">
              <a:buNone/>
            </a:pPr>
            <a:r>
              <a:rPr lang="ar-IQ" dirty="0" smtClean="0"/>
              <a:t>لذا إذا فقد وصفاً من هذه الأوصاف كان فاقد الأهلية أو ناقصها ومن ثم فلا يكون أهلاً للولاية على مال نفسه ، فلا ولاية للصغير أو المجنون على مال الغير لأنهما لا يملكان الولاية على أموالهما.</a:t>
            </a:r>
          </a:p>
          <a:p>
            <a:pPr marL="0" indent="0" algn="r">
              <a:buNone/>
            </a:pPr>
            <a:r>
              <a:rPr lang="ar-IQ" dirty="0" smtClean="0"/>
              <a:t>2- الأمانة – أي أن يكون أميناً غير مبذر وغير مسرف.</a:t>
            </a:r>
          </a:p>
          <a:p>
            <a:pPr marL="0" indent="0" algn="r">
              <a:buNone/>
            </a:pPr>
            <a:r>
              <a:rPr lang="ar-IQ" dirty="0" smtClean="0"/>
              <a:t>س/ ماهي نطاق الولاية ؟.</a:t>
            </a:r>
          </a:p>
          <a:p>
            <a:pPr marL="0" indent="0" algn="r">
              <a:buNone/>
            </a:pPr>
            <a:r>
              <a:rPr lang="ar-IQ" dirty="0" smtClean="0"/>
              <a:t>ج/ تشمل الولاية كل مال الصغير حتى المال الذي آال اليه بطريق التبرع الإ إذإشترط المتبرع غير ذلك ( 29 من قانون رعاية القاصرين ).</a:t>
            </a:r>
          </a:p>
          <a:p>
            <a:pPr marL="0" indent="0" algn="r">
              <a:buNone/>
            </a:pPr>
            <a:r>
              <a:rPr lang="ar-IQ" dirty="0" smtClean="0"/>
              <a:t>بمعنى إذا إشترط المتبرع عدم شمول الولاية بهذا المال فإن الولاية لاتشمله كما أن المتبرع يمكن له أن يضع الشروط من حيث كيفية إدارة المال المتبره به أو التصرف فيه (م 50 من رعاية القاصرين ).  </a:t>
            </a:r>
            <a:endParaRPr lang="ar-IQ" dirty="0"/>
          </a:p>
        </p:txBody>
      </p:sp>
    </p:spTree>
    <p:extLst>
      <p:ext uri="{BB962C8B-B14F-4D97-AF65-F5344CB8AC3E}">
        <p14:creationId xmlns:p14="http://schemas.microsoft.com/office/powerpoint/2010/main" val="180197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55406"/>
            <a:ext cx="10515600" cy="5321557"/>
          </a:xfrm>
        </p:spPr>
        <p:txBody>
          <a:bodyPr>
            <a:normAutofit fontScale="92500"/>
          </a:bodyPr>
          <a:lstStyle/>
          <a:p>
            <a:pPr marL="0" indent="0" algn="r">
              <a:buNone/>
            </a:pPr>
            <a:r>
              <a:rPr lang="ar-IQ" dirty="0" smtClean="0"/>
              <a:t>ثانياً – مراحل الولاية – </a:t>
            </a:r>
          </a:p>
          <a:p>
            <a:pPr marL="0" indent="0" algn="r">
              <a:buNone/>
            </a:pPr>
            <a:r>
              <a:rPr lang="ar-IQ" dirty="0" smtClean="0"/>
              <a:t>1- بدء الولاية – تعتبر الولاية للأب حقاً شرعياَ وطبيعياً فالولاية ثابتة له وليس للاب أن يتخلص من الولاية دون الرجوع الى المحكمة وإستحصال قرار بذلك .والأبوة تشكل سبباَ في الولاية على المال لتوفر شفقة الأب على أولاده وقردته على النظر في أمورهم .ويستمد الأب صفة الولاية بحكم القانون فهي ولاية الزامية ، وتبقى هذه الولاية الى أن تنقضي بسبب نت الأسباب التي ذكرها القانون .</a:t>
            </a:r>
          </a:p>
          <a:p>
            <a:pPr marL="0" indent="0" algn="r">
              <a:buNone/>
            </a:pPr>
            <a:r>
              <a:rPr lang="ar-IQ" dirty="0" smtClean="0"/>
              <a:t>س/ هل يجوز للأب  أن يطلب التنحي (أي يطلب إعفائه من أعباء الولاية)؟.</a:t>
            </a:r>
          </a:p>
          <a:p>
            <a:pPr marL="0" indent="0" algn="r">
              <a:buNone/>
            </a:pPr>
            <a:r>
              <a:rPr lang="ar-IQ" dirty="0" smtClean="0"/>
              <a:t>ج/ لم يرد نص صريح في قانون رعاية القاصرين على جواز تنحي الولي ، لكن يجوزالرجوع الى أحكام الفقه الإسلامي الذي أجاز ذلك بإذن من القاضي .</a:t>
            </a:r>
          </a:p>
          <a:p>
            <a:pPr marL="0" indent="0" algn="r">
              <a:buNone/>
            </a:pPr>
            <a:r>
              <a:rPr lang="ar-IQ" dirty="0" smtClean="0"/>
              <a:t>2- إيقاف الولاية – نصت المادة ( 33) من قانون رعاية القاصرين على أنه ( تقرر المحكمة إيقاف الولاية متى إعتبرت الولي غائباً أو كان قد حكم عليه بعقوبة مقيدة للحرية لمدة تزيد على السنة .).</a:t>
            </a:r>
          </a:p>
          <a:p>
            <a:pPr marL="0" indent="0" algn="r">
              <a:buNone/>
            </a:pPr>
            <a:r>
              <a:rPr lang="ar-IQ" dirty="0" smtClean="0"/>
              <a:t>وإذغ صدر حكم بإيقاف الولاية فللمحكمة أن تقيم وصياً مؤقتاَ على القاصر (م 37 قانون رعاية القاصرين .). </a:t>
            </a:r>
            <a:endParaRPr lang="ar-IQ" dirty="0"/>
          </a:p>
        </p:txBody>
      </p:sp>
    </p:spTree>
    <p:extLst>
      <p:ext uri="{BB962C8B-B14F-4D97-AF65-F5344CB8AC3E}">
        <p14:creationId xmlns:p14="http://schemas.microsoft.com/office/powerpoint/2010/main" val="368659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83804"/>
          </a:xfrm>
        </p:spPr>
        <p:txBody>
          <a:bodyPr>
            <a:normAutofit fontScale="90000"/>
          </a:bodyPr>
          <a:lstStyle/>
          <a:p>
            <a:endParaRPr lang="ar-IQ" dirty="0"/>
          </a:p>
        </p:txBody>
      </p:sp>
      <p:sp>
        <p:nvSpPr>
          <p:cNvPr id="3" name="Content Placeholder 2"/>
          <p:cNvSpPr>
            <a:spLocks noGrp="1"/>
          </p:cNvSpPr>
          <p:nvPr>
            <p:ph idx="1"/>
          </p:nvPr>
        </p:nvSpPr>
        <p:spPr>
          <a:xfrm>
            <a:off x="838200" y="899652"/>
            <a:ext cx="10515600" cy="5277311"/>
          </a:xfrm>
        </p:spPr>
        <p:txBody>
          <a:bodyPr/>
          <a:lstStyle/>
          <a:p>
            <a:pPr marL="0" indent="0" algn="r">
              <a:buNone/>
            </a:pPr>
            <a:r>
              <a:rPr lang="ar-IQ" dirty="0" smtClean="0"/>
              <a:t>3- تقييد الولاية – يتم الحد من الولاية بإلزام الولي برعاية الصبي (الحدث) وفق شروط تحددها محكمة الأحداث وتراقب تنفيذها بواسطة مراقبة السلوك أو باحث إجتماعي .</a:t>
            </a:r>
          </a:p>
          <a:p>
            <a:pPr marL="0" indent="0" algn="r">
              <a:buNone/>
            </a:pPr>
            <a:r>
              <a:rPr lang="ar-IQ" dirty="0" smtClean="0"/>
              <a:t>إذا وجدت محكمة الأحداث أن الولي لم يلتزم بتنفيذ شروط الرعاية فلها أن تقرر سلب ولايته وتقرر إستبدال الولي أو أن تغير الإجراء المتخذ من قبلها أو تعدل فيه أو تلغيه إذا كان ذلك يحقق مصلحة المجتمع والصغير .</a:t>
            </a:r>
          </a:p>
          <a:p>
            <a:pPr marL="0" indent="0" algn="r">
              <a:buNone/>
            </a:pPr>
            <a:r>
              <a:rPr lang="ar-IQ" dirty="0" smtClean="0"/>
              <a:t>4- إنتهاء الولاية – تنتهي الولاية في الحالات الآتية :</a:t>
            </a:r>
          </a:p>
          <a:p>
            <a:pPr marL="0" indent="0" algn="r">
              <a:buNone/>
            </a:pPr>
            <a:r>
              <a:rPr lang="ar-IQ" dirty="0" smtClean="0"/>
              <a:t>ا- بلوغ الصغير سن الرشد – نصت المادة (31) من قانون رعاية القاصرين على أنه ( تنتهي الولاية ببلوغ الصغير سن الرشد مالم تقرر المحكمة قبيل بلوغه هذه السن إستمرار الولاية عليه .).</a:t>
            </a:r>
          </a:p>
          <a:p>
            <a:pPr marL="0" indent="0" algn="r">
              <a:buNone/>
            </a:pPr>
            <a:r>
              <a:rPr lang="ar-IQ" dirty="0" smtClean="0"/>
              <a:t>ب- عزل الولي – نصت المادة (68) من قانون رعاية القاصرين (لمديرية رعاية القاصرين بناءاً على توصية لجنة المحاسبة أن تطلب من المحكمة المختصة عزل الولي ....إذا تحقق أن مصلحة الصغير تقضي بذلك .).</a:t>
            </a:r>
            <a:endParaRPr lang="ar-IQ" dirty="0"/>
          </a:p>
        </p:txBody>
      </p:sp>
    </p:spTree>
    <p:extLst>
      <p:ext uri="{BB962C8B-B14F-4D97-AF65-F5344CB8AC3E}">
        <p14:creationId xmlns:p14="http://schemas.microsoft.com/office/powerpoint/2010/main" val="330295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823"/>
          </a:xfrm>
        </p:spPr>
        <p:txBody>
          <a:bodyPr>
            <a:normAutofit fontScale="90000"/>
          </a:bodyPr>
          <a:lstStyle/>
          <a:p>
            <a:endParaRPr lang="ar-IQ" dirty="0"/>
          </a:p>
        </p:txBody>
      </p:sp>
      <p:sp>
        <p:nvSpPr>
          <p:cNvPr id="3" name="Content Placeholder 2"/>
          <p:cNvSpPr>
            <a:spLocks noGrp="1"/>
          </p:cNvSpPr>
          <p:nvPr>
            <p:ph idx="1"/>
          </p:nvPr>
        </p:nvSpPr>
        <p:spPr>
          <a:xfrm>
            <a:off x="838200" y="634181"/>
            <a:ext cx="10515600" cy="5542782"/>
          </a:xfrm>
        </p:spPr>
        <p:txBody>
          <a:bodyPr/>
          <a:lstStyle/>
          <a:p>
            <a:pPr marL="0" indent="0" algn="r">
              <a:buNone/>
            </a:pPr>
            <a:r>
              <a:rPr lang="ar-IQ" dirty="0" smtClean="0"/>
              <a:t>ج- سلب الولاية – يتم سلب الولاية في الحالات الآتية :</a:t>
            </a:r>
          </a:p>
          <a:p>
            <a:pPr marL="0" indent="0" algn="r">
              <a:buNone/>
            </a:pPr>
            <a:r>
              <a:rPr lang="ar-IQ" dirty="0" smtClean="0"/>
              <a:t>- حالات يتوجب على المحكمة أن تحكم بسلب الولاية وسقوط كل حق من الحقوق التي تترتب على ثبوت الولاية له .</a:t>
            </a:r>
          </a:p>
          <a:p>
            <a:pPr marL="0" indent="0" algn="r">
              <a:buNone/>
            </a:pPr>
            <a:r>
              <a:rPr lang="ar-IQ" dirty="0" smtClean="0"/>
              <a:t>- حالات يترك الأمر فيها لتقدير المحكمة ويكون سلب الولاية جوازياً .</a:t>
            </a:r>
          </a:p>
          <a:p>
            <a:pPr marL="0" indent="0" algn="r">
              <a:buNone/>
            </a:pPr>
            <a:r>
              <a:rPr lang="ar-IQ" dirty="0" smtClean="0"/>
              <a:t>أجازت المادة ( 32) من قانون رعاية القاصرين للمحكمة أن تسلب ولاية الولي متى ثبت لها سوء تصرفه ، فإذا ثبت للمحكمة أن الولي أصبح يسئ التصرف في أموال الصغير وعرف بسوء التدبير بحيث سيؤدي الامر الى تبديد أمواله أو الإضرار به فإنها تقرر سلب الولاية .</a:t>
            </a:r>
          </a:p>
          <a:p>
            <a:pPr marL="0" indent="0" algn="r">
              <a:buNone/>
            </a:pPr>
            <a:r>
              <a:rPr lang="ar-IQ" dirty="0" smtClean="0"/>
              <a:t>علماَ بأن قانون العقوبات العراقي إستعمل تعبير إسقاط الولاية ( م / 111وم 112 ).   </a:t>
            </a:r>
          </a:p>
          <a:p>
            <a:pPr marL="3657600" lvl="8" indent="0" algn="r">
              <a:buNone/>
            </a:pPr>
            <a:endParaRPr lang="ar-IQ" dirty="0"/>
          </a:p>
        </p:txBody>
      </p:sp>
    </p:spTree>
    <p:extLst>
      <p:ext uri="{BB962C8B-B14F-4D97-AF65-F5344CB8AC3E}">
        <p14:creationId xmlns:p14="http://schemas.microsoft.com/office/powerpoint/2010/main" val="153504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729"/>
            <a:ext cx="10515600" cy="191729"/>
          </a:xfrm>
        </p:spPr>
        <p:txBody>
          <a:bodyPr>
            <a:normAutofit fontScale="90000"/>
          </a:bodyPr>
          <a:lstStyle/>
          <a:p>
            <a:endParaRPr lang="ar-IQ" dirty="0"/>
          </a:p>
        </p:txBody>
      </p:sp>
      <p:sp>
        <p:nvSpPr>
          <p:cNvPr id="3" name="Content Placeholder 2"/>
          <p:cNvSpPr>
            <a:spLocks noGrp="1"/>
          </p:cNvSpPr>
          <p:nvPr>
            <p:ph idx="1"/>
          </p:nvPr>
        </p:nvSpPr>
        <p:spPr>
          <a:xfrm>
            <a:off x="838200" y="604684"/>
            <a:ext cx="10515600" cy="5572279"/>
          </a:xfrm>
        </p:spPr>
        <p:txBody>
          <a:bodyPr>
            <a:normAutofit fontScale="92500" lnSpcReduction="20000"/>
          </a:bodyPr>
          <a:lstStyle/>
          <a:p>
            <a:pPr marL="0" indent="0" algn="r">
              <a:buNone/>
            </a:pPr>
            <a:r>
              <a:rPr lang="ar-IQ" dirty="0" smtClean="0"/>
              <a:t>5- عودة الولاية –لايوجد نص في قانون رعاية القاصرين يعالج عودة الولاية ،أما في قانون رعاية الأحداث رقم (76) لسنة 1983 أجازت المادة ( 37) منه لمحكمة الاحداث أن تقرر إستبدال الولي أو أن تغير الإجراء المتخذ من قبلها أو أن تعدل فيه أو تلغيه إذا كان ذلك يحقق مصلحة المجتمع والصغير .</a:t>
            </a:r>
            <a:endParaRPr lang="en-US" dirty="0" smtClean="0"/>
          </a:p>
          <a:p>
            <a:pPr marL="0" indent="0" algn="r">
              <a:buNone/>
            </a:pPr>
            <a:endParaRPr lang="en-US" dirty="0"/>
          </a:p>
          <a:p>
            <a:pPr marL="0" indent="0" algn="r">
              <a:buNone/>
            </a:pPr>
            <a:r>
              <a:rPr lang="ar-IQ" dirty="0" smtClean="0"/>
              <a:t>ثالثاً – حدود سلطة الولي – حددت ( المادة 43/ ف أولاً ) من قانون رعاية القاصرين التصرفات التي لا يجوز للولي مباشرتها الا بعد موافقة مديرية رعاية القاصرين بعد التحقق من مصلحة القاصر في ذلك ،ويمكن أن نوضحها على النحو الآتي :</a:t>
            </a:r>
          </a:p>
          <a:p>
            <a:pPr marL="0" indent="0" algn="r">
              <a:buNone/>
            </a:pPr>
            <a:r>
              <a:rPr lang="ar-IQ" dirty="0" smtClean="0"/>
              <a:t>1- جميع التصرفات التي من شأنها إنشاء حق من الحقوق العينية العقارية الأصلية أو التبعية أو نقله أو تغييره أو زواله وكذلك جميع التصرفات المقررة لحق من الحقوق المذكورة .</a:t>
            </a:r>
          </a:p>
          <a:p>
            <a:pPr marL="0" indent="0" algn="r">
              <a:buNone/>
            </a:pPr>
            <a:r>
              <a:rPr lang="ar-IQ" dirty="0" smtClean="0"/>
              <a:t>2-التصرف في المنقول أو الحقوق الشخصية أو الأوراق المالية .</a:t>
            </a:r>
          </a:p>
          <a:p>
            <a:pPr marL="0" indent="0" algn="r">
              <a:buNone/>
            </a:pPr>
            <a:r>
              <a:rPr lang="ar-IQ" dirty="0" smtClean="0"/>
              <a:t>3- الصلح والتحكيم فيما زاد على مائة دينار لكل قاصر .</a:t>
            </a:r>
          </a:p>
          <a:p>
            <a:pPr marL="0" indent="0" algn="r">
              <a:buNone/>
            </a:pPr>
            <a:r>
              <a:rPr lang="ar-IQ" dirty="0" smtClean="0"/>
              <a:t>4- حوالة الحق وقبولها وحوالة الدين .</a:t>
            </a:r>
          </a:p>
          <a:p>
            <a:pPr marL="0" indent="0" algn="r">
              <a:buNone/>
            </a:pPr>
            <a:r>
              <a:rPr lang="ar-IQ" dirty="0" smtClean="0"/>
              <a:t>5- إيجار العقارات لأكثر من سنة واحدة وللأراضي الزراعية لأكثر من ثلالث سنوات على أن لا تمتد مدة الإيجار في أي من الحالتين الى ما بعد بلوغ الصغير سن الرشد.  </a:t>
            </a:r>
            <a:r>
              <a:rPr lang="en-US" dirty="0" smtClean="0"/>
              <a:t> </a:t>
            </a:r>
            <a:endParaRPr lang="ar-IQ" dirty="0"/>
          </a:p>
        </p:txBody>
      </p:sp>
    </p:spTree>
    <p:extLst>
      <p:ext uri="{BB962C8B-B14F-4D97-AF65-F5344CB8AC3E}">
        <p14:creationId xmlns:p14="http://schemas.microsoft.com/office/powerpoint/2010/main" val="4287267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796413"/>
            <a:ext cx="10515600" cy="5380550"/>
          </a:xfrm>
        </p:spPr>
        <p:txBody>
          <a:bodyPr>
            <a:normAutofit lnSpcReduction="10000"/>
          </a:bodyPr>
          <a:lstStyle/>
          <a:p>
            <a:pPr marL="0" indent="0" algn="r">
              <a:buNone/>
            </a:pPr>
            <a:r>
              <a:rPr lang="ar-IQ" dirty="0" smtClean="0"/>
              <a:t>6- قبول التبرعات المقترنة بعوض –الحكمة من منع الولي من قبول هذه التبرعات الا بإنذ مديرية رعتية القاصرين هو التحقق من وجود مصلحة للقاصر من قبول هذه التبرعات التي قد تقترن بالتزام يشكل عبئاً للصغير .</a:t>
            </a:r>
          </a:p>
          <a:p>
            <a:pPr marL="0" indent="0" algn="r">
              <a:buNone/>
            </a:pPr>
            <a:r>
              <a:rPr lang="ar-IQ" dirty="0" smtClean="0"/>
              <a:t>7- التنازل عن التأمينات وإضعافها والتنازل عن الحقوق والدعاوى وطرق الطعن في الأحكام .</a:t>
            </a:r>
          </a:p>
          <a:p>
            <a:pPr marL="0" indent="0" algn="r">
              <a:buNone/>
            </a:pPr>
            <a:r>
              <a:rPr lang="ar-IQ" dirty="0" smtClean="0"/>
              <a:t>8- القسمة الرضائية للأموال التي للقاصر حصة فيها .</a:t>
            </a:r>
          </a:p>
          <a:p>
            <a:pPr marL="0" indent="0" algn="r">
              <a:buNone/>
            </a:pPr>
            <a:r>
              <a:rPr lang="ar-IQ" dirty="0" smtClean="0"/>
              <a:t>وعليه إذا ما أراد الولي إقامة دعوى إزالة شيوع فعليه إستحصال إذن من مديرية رعاية </a:t>
            </a:r>
            <a:r>
              <a:rPr lang="ar-IQ" dirty="0" smtClean="0"/>
              <a:t>القاصرين.</a:t>
            </a:r>
          </a:p>
          <a:p>
            <a:pPr marL="0" indent="0" algn="r">
              <a:buNone/>
            </a:pPr>
            <a:r>
              <a:rPr lang="ar-IQ" dirty="0" smtClean="0"/>
              <a:t>س / هل يجوز إزالة شيوع دار سكن مشغولة من قبل قاصر ؟.</a:t>
            </a:r>
          </a:p>
          <a:p>
            <a:pPr marL="0" indent="0" algn="r">
              <a:buNone/>
            </a:pPr>
            <a:r>
              <a:rPr lang="ar-IQ" dirty="0" smtClean="0"/>
              <a:t>ج/ جاء في قرار مجلس قيادة الثورة المنحل المرقم </a:t>
            </a:r>
            <a:r>
              <a:rPr lang="ar-IQ" dirty="0" smtClean="0"/>
              <a:t>1497 في 1982 والذي أشار الى أنه لا يجوزللورثة الراشدين إزالة شيوع دار السكن الموروثة إذا كانت مشغولة بأحد من أولاد المتفي القاصرين أو الزوجة أو كليهما حتى بلوغ الصغير سن الرشد أو إكمالهم الدراسة في الكليات أو المعاهد العالية إذا كانوا مستمرين بالدراسة . </a:t>
            </a:r>
            <a:r>
              <a:rPr lang="ar-IQ" dirty="0" smtClean="0"/>
              <a:t> </a:t>
            </a:r>
            <a:endParaRPr lang="ar-IQ" dirty="0"/>
          </a:p>
        </p:txBody>
      </p:sp>
    </p:spTree>
    <p:extLst>
      <p:ext uri="{BB962C8B-B14F-4D97-AF65-F5344CB8AC3E}">
        <p14:creationId xmlns:p14="http://schemas.microsoft.com/office/powerpoint/2010/main" val="1569278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1457</Words>
  <Application>Microsoft Office PowerPoint</Application>
  <PresentationFormat>Widescreen</PresentationFormat>
  <Paragraphs>63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المطلب الثاني  مفهوم النائب عن القاصر </vt:lpstr>
      <vt:lpstr>الفرع الأول-  الولي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المطلب الثاني  مفهوم النائب عن القاصر </dc:title>
  <dc:creator>Tech.Diwan</dc:creator>
  <cp:lastModifiedBy>Tech.Diwan</cp:lastModifiedBy>
  <cp:revision>29</cp:revision>
  <dcterms:created xsi:type="dcterms:W3CDTF">2025-01-25T17:06:55Z</dcterms:created>
  <dcterms:modified xsi:type="dcterms:W3CDTF">2025-01-26T17:06:17Z</dcterms:modified>
</cp:coreProperties>
</file>