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C40E442A-6C3C-42BC-ACFF-AC9A4BC1F1F8}" type="datetimeFigureOut">
              <a:rPr lang="ar-IQ" smtClean="0"/>
              <a:t>20/07/1446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6DF4CED-DFAD-4BE8-85AD-BC5A7A1EC547}" type="slidenum">
              <a:rPr lang="ar-IQ" smtClean="0"/>
              <a:t>‹#›</a:t>
            </a:fld>
            <a:endParaRPr lang="ar-IQ"/>
          </a:p>
        </p:txBody>
      </p:sp>
    </p:spTree>
    <p:extLst>
      <p:ext uri="{BB962C8B-B14F-4D97-AF65-F5344CB8AC3E}">
        <p14:creationId xmlns:p14="http://schemas.microsoft.com/office/powerpoint/2010/main" val="2029295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40E442A-6C3C-42BC-ACFF-AC9A4BC1F1F8}" type="datetimeFigureOut">
              <a:rPr lang="ar-IQ" smtClean="0"/>
              <a:t>20/07/1446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6DF4CED-DFAD-4BE8-85AD-BC5A7A1EC547}" type="slidenum">
              <a:rPr lang="ar-IQ" smtClean="0"/>
              <a:t>‹#›</a:t>
            </a:fld>
            <a:endParaRPr lang="ar-IQ"/>
          </a:p>
        </p:txBody>
      </p:sp>
    </p:spTree>
    <p:extLst>
      <p:ext uri="{BB962C8B-B14F-4D97-AF65-F5344CB8AC3E}">
        <p14:creationId xmlns:p14="http://schemas.microsoft.com/office/powerpoint/2010/main" val="4104510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40E442A-6C3C-42BC-ACFF-AC9A4BC1F1F8}" type="datetimeFigureOut">
              <a:rPr lang="ar-IQ" smtClean="0"/>
              <a:t>20/07/1446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6DF4CED-DFAD-4BE8-85AD-BC5A7A1EC547}" type="slidenum">
              <a:rPr lang="ar-IQ" smtClean="0"/>
              <a:t>‹#›</a:t>
            </a:fld>
            <a:endParaRPr lang="ar-IQ"/>
          </a:p>
        </p:txBody>
      </p:sp>
    </p:spTree>
    <p:extLst>
      <p:ext uri="{BB962C8B-B14F-4D97-AF65-F5344CB8AC3E}">
        <p14:creationId xmlns:p14="http://schemas.microsoft.com/office/powerpoint/2010/main" val="1906480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40E442A-6C3C-42BC-ACFF-AC9A4BC1F1F8}" type="datetimeFigureOut">
              <a:rPr lang="ar-IQ" smtClean="0"/>
              <a:t>20/07/1446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6DF4CED-DFAD-4BE8-85AD-BC5A7A1EC547}" type="slidenum">
              <a:rPr lang="ar-IQ" smtClean="0"/>
              <a:t>‹#›</a:t>
            </a:fld>
            <a:endParaRPr lang="ar-IQ"/>
          </a:p>
        </p:txBody>
      </p:sp>
    </p:spTree>
    <p:extLst>
      <p:ext uri="{BB962C8B-B14F-4D97-AF65-F5344CB8AC3E}">
        <p14:creationId xmlns:p14="http://schemas.microsoft.com/office/powerpoint/2010/main" val="2642969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40E442A-6C3C-42BC-ACFF-AC9A4BC1F1F8}" type="datetimeFigureOut">
              <a:rPr lang="ar-IQ" smtClean="0"/>
              <a:t>20/07/1446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6DF4CED-DFAD-4BE8-85AD-BC5A7A1EC547}" type="slidenum">
              <a:rPr lang="ar-IQ" smtClean="0"/>
              <a:t>‹#›</a:t>
            </a:fld>
            <a:endParaRPr lang="ar-IQ"/>
          </a:p>
        </p:txBody>
      </p:sp>
    </p:spTree>
    <p:extLst>
      <p:ext uri="{BB962C8B-B14F-4D97-AF65-F5344CB8AC3E}">
        <p14:creationId xmlns:p14="http://schemas.microsoft.com/office/powerpoint/2010/main" val="783184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C40E442A-6C3C-42BC-ACFF-AC9A4BC1F1F8}" type="datetimeFigureOut">
              <a:rPr lang="ar-IQ" smtClean="0"/>
              <a:t>20/07/1446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6DF4CED-DFAD-4BE8-85AD-BC5A7A1EC547}" type="slidenum">
              <a:rPr lang="ar-IQ" smtClean="0"/>
              <a:t>‹#›</a:t>
            </a:fld>
            <a:endParaRPr lang="ar-IQ"/>
          </a:p>
        </p:txBody>
      </p:sp>
    </p:spTree>
    <p:extLst>
      <p:ext uri="{BB962C8B-B14F-4D97-AF65-F5344CB8AC3E}">
        <p14:creationId xmlns:p14="http://schemas.microsoft.com/office/powerpoint/2010/main" val="1562799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C40E442A-6C3C-42BC-ACFF-AC9A4BC1F1F8}" type="datetimeFigureOut">
              <a:rPr lang="ar-IQ" smtClean="0"/>
              <a:t>20/07/1446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A6DF4CED-DFAD-4BE8-85AD-BC5A7A1EC547}" type="slidenum">
              <a:rPr lang="ar-IQ" smtClean="0"/>
              <a:t>‹#›</a:t>
            </a:fld>
            <a:endParaRPr lang="ar-IQ"/>
          </a:p>
        </p:txBody>
      </p:sp>
    </p:spTree>
    <p:extLst>
      <p:ext uri="{BB962C8B-B14F-4D97-AF65-F5344CB8AC3E}">
        <p14:creationId xmlns:p14="http://schemas.microsoft.com/office/powerpoint/2010/main" val="654748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C40E442A-6C3C-42BC-ACFF-AC9A4BC1F1F8}" type="datetimeFigureOut">
              <a:rPr lang="ar-IQ" smtClean="0"/>
              <a:t>20/07/1446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A6DF4CED-DFAD-4BE8-85AD-BC5A7A1EC547}" type="slidenum">
              <a:rPr lang="ar-IQ" smtClean="0"/>
              <a:t>‹#›</a:t>
            </a:fld>
            <a:endParaRPr lang="ar-IQ"/>
          </a:p>
        </p:txBody>
      </p:sp>
    </p:spTree>
    <p:extLst>
      <p:ext uri="{BB962C8B-B14F-4D97-AF65-F5344CB8AC3E}">
        <p14:creationId xmlns:p14="http://schemas.microsoft.com/office/powerpoint/2010/main" val="2931247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0E442A-6C3C-42BC-ACFF-AC9A4BC1F1F8}" type="datetimeFigureOut">
              <a:rPr lang="ar-IQ" smtClean="0"/>
              <a:t>20/07/1446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A6DF4CED-DFAD-4BE8-85AD-BC5A7A1EC547}" type="slidenum">
              <a:rPr lang="ar-IQ" smtClean="0"/>
              <a:t>‹#›</a:t>
            </a:fld>
            <a:endParaRPr lang="ar-IQ"/>
          </a:p>
        </p:txBody>
      </p:sp>
    </p:spTree>
    <p:extLst>
      <p:ext uri="{BB962C8B-B14F-4D97-AF65-F5344CB8AC3E}">
        <p14:creationId xmlns:p14="http://schemas.microsoft.com/office/powerpoint/2010/main" val="754745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40E442A-6C3C-42BC-ACFF-AC9A4BC1F1F8}" type="datetimeFigureOut">
              <a:rPr lang="ar-IQ" smtClean="0"/>
              <a:t>20/07/1446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6DF4CED-DFAD-4BE8-85AD-BC5A7A1EC547}" type="slidenum">
              <a:rPr lang="ar-IQ" smtClean="0"/>
              <a:t>‹#›</a:t>
            </a:fld>
            <a:endParaRPr lang="ar-IQ"/>
          </a:p>
        </p:txBody>
      </p:sp>
    </p:spTree>
    <p:extLst>
      <p:ext uri="{BB962C8B-B14F-4D97-AF65-F5344CB8AC3E}">
        <p14:creationId xmlns:p14="http://schemas.microsoft.com/office/powerpoint/2010/main" val="2668908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40E442A-6C3C-42BC-ACFF-AC9A4BC1F1F8}" type="datetimeFigureOut">
              <a:rPr lang="ar-IQ" smtClean="0"/>
              <a:t>20/07/1446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6DF4CED-DFAD-4BE8-85AD-BC5A7A1EC547}" type="slidenum">
              <a:rPr lang="ar-IQ" smtClean="0"/>
              <a:t>‹#›</a:t>
            </a:fld>
            <a:endParaRPr lang="ar-IQ"/>
          </a:p>
        </p:txBody>
      </p:sp>
    </p:spTree>
    <p:extLst>
      <p:ext uri="{BB962C8B-B14F-4D97-AF65-F5344CB8AC3E}">
        <p14:creationId xmlns:p14="http://schemas.microsoft.com/office/powerpoint/2010/main" val="364909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0E442A-6C3C-42BC-ACFF-AC9A4BC1F1F8}" type="datetimeFigureOut">
              <a:rPr lang="ar-IQ" smtClean="0"/>
              <a:t>20/07/1446</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DF4CED-DFAD-4BE8-85AD-BC5A7A1EC547}" type="slidenum">
              <a:rPr lang="ar-IQ" smtClean="0"/>
              <a:t>‹#›</a:t>
            </a:fld>
            <a:endParaRPr lang="ar-IQ"/>
          </a:p>
        </p:txBody>
      </p:sp>
    </p:spTree>
    <p:extLst>
      <p:ext uri="{BB962C8B-B14F-4D97-AF65-F5344CB8AC3E}">
        <p14:creationId xmlns:p14="http://schemas.microsoft.com/office/powerpoint/2010/main" val="1870533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marL="0" indent="0"/>
            <a:r>
              <a:rPr lang="ar-IQ" sz="4000" dirty="0" smtClean="0"/>
              <a:t>المبحث الأول – ماهية القاصر ونائبه </a:t>
            </a:r>
            <a:br>
              <a:rPr lang="ar-IQ" sz="4000" dirty="0" smtClean="0"/>
            </a:br>
            <a:r>
              <a:rPr lang="ar-IQ" sz="4000" dirty="0" smtClean="0"/>
              <a:t>         المطلب الأول – مفهوم القاصر .</a:t>
            </a:r>
            <a:br>
              <a:rPr lang="ar-IQ" sz="4000" dirty="0" smtClean="0"/>
            </a:br>
            <a:r>
              <a:rPr lang="ar-IQ" sz="4000" dirty="0" smtClean="0"/>
              <a:t>                   المطلب الثاني –مفهوم النائب عن القاصر .</a:t>
            </a:r>
            <a:r>
              <a:rPr lang="ar-IQ" dirty="0" smtClean="0"/>
              <a:t/>
            </a:r>
            <a:br>
              <a:rPr lang="ar-IQ" dirty="0" smtClean="0"/>
            </a:br>
            <a:endParaRPr lang="ar-IQ" dirty="0"/>
          </a:p>
        </p:txBody>
      </p:sp>
      <p:sp>
        <p:nvSpPr>
          <p:cNvPr id="3" name="Subtitle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541747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10062"/>
          </a:xfrm>
        </p:spPr>
        <p:txBody>
          <a:bodyPr>
            <a:normAutofit fontScale="90000"/>
          </a:bodyPr>
          <a:lstStyle/>
          <a:p>
            <a:endParaRPr lang="ar-IQ" dirty="0"/>
          </a:p>
        </p:txBody>
      </p:sp>
      <p:sp>
        <p:nvSpPr>
          <p:cNvPr id="3" name="Content Placeholder 2"/>
          <p:cNvSpPr>
            <a:spLocks noGrp="1"/>
          </p:cNvSpPr>
          <p:nvPr>
            <p:ph idx="1"/>
          </p:nvPr>
        </p:nvSpPr>
        <p:spPr>
          <a:xfrm>
            <a:off x="838200" y="781665"/>
            <a:ext cx="10515600" cy="5395298"/>
          </a:xfrm>
        </p:spPr>
        <p:txBody>
          <a:bodyPr>
            <a:normAutofit lnSpcReduction="10000"/>
          </a:bodyPr>
          <a:lstStyle/>
          <a:p>
            <a:pPr marL="0" indent="0" algn="r">
              <a:buNone/>
            </a:pPr>
            <a:r>
              <a:rPr lang="ar-IQ" dirty="0" smtClean="0"/>
              <a:t>الفرع الخامس – المفقود  – عرفت المادة (36/1) من القانون المدني العراقي ( من غاب بحيث لا يعلم أحي هو أو ميت يحكم بكونه مفقوداً بناء على طلب كل ذي شأن .).كما عرفته المادة (86) من قانون رعاية القاصرين بأنه ( هو الغائب الذي إنقطعت أخباره ولا تعرف حياته من مماته ).</a:t>
            </a:r>
          </a:p>
          <a:p>
            <a:pPr marL="0" indent="0" algn="r">
              <a:buNone/>
            </a:pPr>
            <a:r>
              <a:rPr lang="ar-IQ" dirty="0" smtClean="0"/>
              <a:t>إذن المفقود هو الجهل بحال الشخص بحيث لا يدري أحي فيتوقع قدومه أم ميت وهو مجهول الحياة أو الممات .</a:t>
            </a:r>
          </a:p>
          <a:p>
            <a:pPr marL="0" indent="0" algn="r">
              <a:buNone/>
            </a:pPr>
            <a:r>
              <a:rPr lang="ar-IQ" dirty="0" smtClean="0"/>
              <a:t>وبعد المفقود حي في الأحكام التي تضره ، وعلى المحكمة أن تنصب قيماً مؤقتاَ للخصومة في دعوى إثبات الزوجية والبنوة التي أقامتها زوجة المفقود على أبيه .</a:t>
            </a:r>
          </a:p>
          <a:p>
            <a:pPr marL="0" indent="0" algn="r">
              <a:buNone/>
            </a:pPr>
            <a:r>
              <a:rPr lang="ar-IQ" dirty="0" smtClean="0"/>
              <a:t>وللمحكمة أن تحكم بموت المفقود في الحالات الآتية :</a:t>
            </a:r>
          </a:p>
          <a:p>
            <a:pPr marL="0" indent="0" algn="r">
              <a:buNone/>
            </a:pPr>
            <a:r>
              <a:rPr lang="ar-IQ" dirty="0" smtClean="0"/>
              <a:t>1- إذا قام دليل قاطع على وفاته .</a:t>
            </a:r>
          </a:p>
          <a:p>
            <a:pPr marL="0" indent="0" algn="r">
              <a:buNone/>
            </a:pPr>
            <a:r>
              <a:rPr lang="ar-IQ" dirty="0" smtClean="0"/>
              <a:t>2- إذا مرت أربع سنوات على إعلان فقده .</a:t>
            </a:r>
          </a:p>
          <a:p>
            <a:pPr marL="0" indent="0" algn="r">
              <a:buNone/>
            </a:pPr>
            <a:r>
              <a:rPr lang="ar-IQ" smtClean="0"/>
              <a:t>3- إذا فقد في ظروف يغلب معها إفتراض هلاكه ومرت سنتان على إعلان فقده .</a:t>
            </a:r>
            <a:endParaRPr lang="ar-IQ" dirty="0"/>
          </a:p>
        </p:txBody>
      </p:sp>
    </p:spTree>
    <p:extLst>
      <p:ext uri="{BB962C8B-B14F-4D97-AF65-F5344CB8AC3E}">
        <p14:creationId xmlns:p14="http://schemas.microsoft.com/office/powerpoint/2010/main" val="3840779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471"/>
            <a:ext cx="10515600" cy="1425217"/>
          </a:xfrm>
        </p:spPr>
        <p:txBody>
          <a:bodyPr>
            <a:normAutofit fontScale="90000"/>
          </a:bodyPr>
          <a:lstStyle/>
          <a:p>
            <a:pPr algn="ctr"/>
            <a:r>
              <a:rPr lang="ar-IQ" dirty="0"/>
              <a:t> المطلب </a:t>
            </a:r>
            <a:r>
              <a:rPr lang="ar-IQ" dirty="0" smtClean="0"/>
              <a:t>الأول </a:t>
            </a:r>
            <a:br>
              <a:rPr lang="ar-IQ" dirty="0" smtClean="0"/>
            </a:br>
            <a:r>
              <a:rPr lang="ar-IQ" dirty="0" smtClean="0"/>
              <a:t>مفهوم القاصر</a:t>
            </a:r>
            <a:r>
              <a:rPr lang="ar-IQ" dirty="0"/>
              <a:t/>
            </a:r>
            <a:br>
              <a:rPr lang="ar-IQ" dirty="0"/>
            </a:br>
            <a:endParaRPr lang="ar-IQ" dirty="0"/>
          </a:p>
        </p:txBody>
      </p:sp>
      <p:sp>
        <p:nvSpPr>
          <p:cNvPr id="3" name="Content Placeholder 2"/>
          <p:cNvSpPr>
            <a:spLocks noGrp="1"/>
          </p:cNvSpPr>
          <p:nvPr>
            <p:ph idx="1"/>
          </p:nvPr>
        </p:nvSpPr>
        <p:spPr>
          <a:xfrm>
            <a:off x="838200" y="1917289"/>
            <a:ext cx="10515600" cy="4259673"/>
          </a:xfrm>
        </p:spPr>
        <p:txBody>
          <a:bodyPr/>
          <a:lstStyle/>
          <a:p>
            <a:pPr marL="0" indent="0" algn="r">
              <a:buNone/>
            </a:pPr>
            <a:r>
              <a:rPr lang="ar-IQ" dirty="0" smtClean="0"/>
              <a:t>يقصد بالقاصر لأغراض قانون رعاية القاصرين ، الصغير والجنين ومن تقرر المحكمة أنه ناقص الأهلية أو فاقدها والغائب والمفقود الإ إذا دلت القرينة على خلاف ذلك ( ينظر م 3/ف ثانياً ).</a:t>
            </a:r>
          </a:p>
          <a:p>
            <a:pPr marL="0" indent="0" algn="r">
              <a:buNone/>
            </a:pPr>
            <a:r>
              <a:rPr lang="ar-IQ" dirty="0" smtClean="0"/>
              <a:t>كما نصت الفقرة /أولاً من المادة أعلاه( يسري هذا القانون على ا- الصغير الذي لم يبلغ سن الرشد وهو تمام الثامنة عشر من العمر ،ويعتبر من أكمل الخامسة عشر وتزوج بإذن من المحكمة كامل الأهلية .ب- الجنين .ج-المحجور الذي تقرر المحكمة أنه ناقص الاهلية أو فاقدها  .د-الغائب والمفقود .).</a:t>
            </a:r>
          </a:p>
        </p:txBody>
      </p:sp>
    </p:spTree>
    <p:extLst>
      <p:ext uri="{BB962C8B-B14F-4D97-AF65-F5344CB8AC3E}">
        <p14:creationId xmlns:p14="http://schemas.microsoft.com/office/powerpoint/2010/main" val="856646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5975"/>
            <a:ext cx="10515600" cy="206477"/>
          </a:xfrm>
        </p:spPr>
        <p:txBody>
          <a:bodyPr>
            <a:normAutofit fontScale="90000"/>
          </a:bodyPr>
          <a:lstStyle/>
          <a:p>
            <a:endParaRPr lang="ar-IQ" dirty="0"/>
          </a:p>
        </p:txBody>
      </p:sp>
      <p:sp>
        <p:nvSpPr>
          <p:cNvPr id="3" name="Content Placeholder 2"/>
          <p:cNvSpPr>
            <a:spLocks noGrp="1"/>
          </p:cNvSpPr>
          <p:nvPr>
            <p:ph idx="1"/>
          </p:nvPr>
        </p:nvSpPr>
        <p:spPr>
          <a:xfrm>
            <a:off x="838200" y="693174"/>
            <a:ext cx="10515600" cy="5483789"/>
          </a:xfrm>
        </p:spPr>
        <p:txBody>
          <a:bodyPr>
            <a:normAutofit fontScale="92500" lnSpcReduction="10000"/>
          </a:bodyPr>
          <a:lstStyle/>
          <a:p>
            <a:pPr marL="0" indent="0" algn="r">
              <a:buNone/>
            </a:pPr>
            <a:r>
              <a:rPr lang="ar-IQ" dirty="0" smtClean="0"/>
              <a:t>س/ هل المحكو م عليه بالسجن المؤقت أو المؤبد يسري عليه قانون رعاية القاصرين ؟.</a:t>
            </a:r>
          </a:p>
          <a:p>
            <a:pPr marL="0" indent="0" algn="r">
              <a:buNone/>
            </a:pPr>
            <a:r>
              <a:rPr lang="ar-IQ" dirty="0" smtClean="0"/>
              <a:t>ج/ نصت المادة (97) من قانون العقوبات المرقم(111) لسنة 1969 على أنه ( الحكم بالسجن المؤبد أو المؤقت يستبعه بحكم القانون من يوم صدوره الى تاريخ إنتهاء تنفيذ العقوبة أو إنقضائها لأي سبب آخر حرمان المحكوم عليه من إدارة أمواله أو التصرف فيها بغير الإيصاء والوقف الإ بإذن من المحكمة الشرعية (الأحوال الشخصية ) أومحكمة المواد الشخصية حسب الأحوال .</a:t>
            </a:r>
          </a:p>
          <a:p>
            <a:pPr marL="0" indent="0" algn="r">
              <a:buNone/>
            </a:pPr>
            <a:r>
              <a:rPr lang="ar-IQ" dirty="0" smtClean="0"/>
              <a:t>وهناك خلاف حول مدى شمول أحكام قانون رعاية القاصرين للمحكموم عليه بالسجن ، فذهب رأي الى أن قانون رعاية القاصرين يسري على المحكوم عليه بالسجن على إعتبار أن المادة (3) نصت على سريان أحكامه على المحجور الذي تقرر المحكمة أنه ناقص الأهلية أو فاقدها .وذهب رأي آخر الى أن المادة (97) من قانون العقوبات هي التي تطبق في هذه الحالة .</a:t>
            </a:r>
          </a:p>
          <a:p>
            <a:pPr marL="0" indent="0" algn="r">
              <a:buNone/>
            </a:pPr>
            <a:r>
              <a:rPr lang="ar-IQ" dirty="0" smtClean="0"/>
              <a:t>لكن قانون رعاية القاصرين صدر سنة 1980 في حين صدر قانون العقوبات سنة 1969 ولو كان قصد المشرع سريان قانون رعاية القاصرين على المحكوم عليه بعقوبة السجن لنص على ذلك صراحة .</a:t>
            </a:r>
          </a:p>
          <a:p>
            <a:pPr marL="0" indent="0" algn="r">
              <a:buNone/>
            </a:pPr>
            <a:r>
              <a:rPr lang="ar-IQ" dirty="0" smtClean="0"/>
              <a:t>وبما أن قانون العقوبات عالج هذه الحالة لذا يسري </a:t>
            </a:r>
            <a:r>
              <a:rPr lang="ar-IQ" smtClean="0"/>
              <a:t>على المحكوم  </a:t>
            </a:r>
            <a:r>
              <a:rPr lang="ar-IQ" dirty="0" smtClean="0"/>
              <a:t>عليه بعقوبة </a:t>
            </a:r>
            <a:r>
              <a:rPr lang="ar-IQ" smtClean="0"/>
              <a:t>السجن المادة (97) من قانون العقوبات وليس قانون رعاية القاصرين .</a:t>
            </a:r>
            <a:endParaRPr lang="ar-IQ" dirty="0"/>
          </a:p>
        </p:txBody>
      </p:sp>
    </p:spTree>
    <p:extLst>
      <p:ext uri="{BB962C8B-B14F-4D97-AF65-F5344CB8AC3E}">
        <p14:creationId xmlns:p14="http://schemas.microsoft.com/office/powerpoint/2010/main" val="3061569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1226"/>
            <a:ext cx="10515600" cy="221226"/>
          </a:xfrm>
        </p:spPr>
        <p:txBody>
          <a:bodyPr>
            <a:normAutofit fontScale="90000"/>
          </a:bodyPr>
          <a:lstStyle/>
          <a:p>
            <a:endParaRPr lang="ar-IQ" dirty="0"/>
          </a:p>
        </p:txBody>
      </p:sp>
      <p:sp>
        <p:nvSpPr>
          <p:cNvPr id="3" name="Content Placeholder 2"/>
          <p:cNvSpPr>
            <a:spLocks noGrp="1"/>
          </p:cNvSpPr>
          <p:nvPr>
            <p:ph idx="1"/>
          </p:nvPr>
        </p:nvSpPr>
        <p:spPr>
          <a:xfrm>
            <a:off x="838200" y="589935"/>
            <a:ext cx="10515600" cy="5587028"/>
          </a:xfrm>
        </p:spPr>
        <p:txBody>
          <a:bodyPr/>
          <a:lstStyle/>
          <a:p>
            <a:pPr marL="0" indent="0" algn="r">
              <a:buNone/>
            </a:pPr>
            <a:r>
              <a:rPr lang="ar-IQ" dirty="0" smtClean="0"/>
              <a:t>كما قد تكون لدى الشخص عاهة مزدوجة أو عجز طبيعي عن التعبير عن الإرادة ، يجوز للمحكمة أن تنصب وصياً عليه وتحدد تصرفات هذا الوصي ، نصت المادة (104) من القانون المدني العراقي المرقم (40) لسنة 1950 المعدل ( إذا كان الشخص أصم أبكم أو أعمى أصم أو أعمى أبكم وتعذر عليه بسبب ذلك التعبير عن إرادته جازللمحكمة أن تنصب عليه وصياً وتحدد تصرفات هذا الوصي .).</a:t>
            </a:r>
          </a:p>
          <a:p>
            <a:pPr marL="0" indent="0" algn="r">
              <a:buNone/>
            </a:pPr>
            <a:endParaRPr lang="ar-IQ" dirty="0"/>
          </a:p>
          <a:p>
            <a:pPr marL="0" indent="0" algn="r">
              <a:buNone/>
            </a:pPr>
            <a:r>
              <a:rPr lang="ar-IQ" dirty="0" smtClean="0"/>
              <a:t>     وعليه فإن مفهوم القاصر يشمل ما يلي :</a:t>
            </a:r>
          </a:p>
          <a:p>
            <a:pPr marL="0" indent="0" algn="r">
              <a:buNone/>
            </a:pPr>
            <a:r>
              <a:rPr lang="ar-IQ" dirty="0" smtClean="0"/>
              <a:t>الفرع الأول – الجنين- - يتمتع الجنين بأهلية الوجوب الناقصة وتصبح كاملة عند ولادته حياً حتى لومات بعد لحظة قصيرة من ولادته .</a:t>
            </a:r>
          </a:p>
          <a:p>
            <a:pPr marL="0" indent="0" algn="r">
              <a:buNone/>
            </a:pPr>
            <a:r>
              <a:rPr lang="ar-IQ" dirty="0" smtClean="0"/>
              <a:t>الحقوق التي تثبت للجنين هي النسب والإرث والوصية والوقف </a:t>
            </a:r>
            <a:endParaRPr lang="ar-IQ" dirty="0"/>
          </a:p>
        </p:txBody>
      </p:sp>
    </p:spTree>
    <p:extLst>
      <p:ext uri="{BB962C8B-B14F-4D97-AF65-F5344CB8AC3E}">
        <p14:creationId xmlns:p14="http://schemas.microsoft.com/office/powerpoint/2010/main" val="3491585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6477"/>
            <a:ext cx="10515600" cy="191729"/>
          </a:xfrm>
        </p:spPr>
        <p:txBody>
          <a:bodyPr>
            <a:normAutofit fontScale="90000"/>
          </a:bodyPr>
          <a:lstStyle/>
          <a:p>
            <a:endParaRPr lang="ar-IQ" dirty="0"/>
          </a:p>
        </p:txBody>
      </p:sp>
      <p:sp>
        <p:nvSpPr>
          <p:cNvPr id="3" name="Content Placeholder 2"/>
          <p:cNvSpPr>
            <a:spLocks noGrp="1"/>
          </p:cNvSpPr>
          <p:nvPr>
            <p:ph idx="1"/>
          </p:nvPr>
        </p:nvSpPr>
        <p:spPr>
          <a:xfrm>
            <a:off x="838200" y="604684"/>
            <a:ext cx="10515600" cy="5572279"/>
          </a:xfrm>
        </p:spPr>
        <p:txBody>
          <a:bodyPr>
            <a:normAutofit fontScale="92500" lnSpcReduction="20000"/>
          </a:bodyPr>
          <a:lstStyle/>
          <a:p>
            <a:pPr marL="0" indent="0" algn="r">
              <a:buNone/>
            </a:pPr>
            <a:r>
              <a:rPr lang="ar-IQ" dirty="0" smtClean="0"/>
              <a:t>الفرع الثاني- الصغير –</a:t>
            </a:r>
            <a:r>
              <a:rPr lang="ar-IQ" dirty="0"/>
              <a:t>ا- الصغير الذي لم يبلغ سن الرشد وهو تمام الثامنة عشر من العمر ،ويعتبر من أكمل الخامسة عشر وتزوج بإذن من المحكمة كامل الأهلية </a:t>
            </a:r>
            <a:r>
              <a:rPr lang="ar-IQ" dirty="0" smtClean="0"/>
              <a:t>.</a:t>
            </a:r>
          </a:p>
          <a:p>
            <a:pPr marL="0" indent="0" algn="r">
              <a:buNone/>
            </a:pPr>
            <a:r>
              <a:rPr lang="ar-IQ" dirty="0" smtClean="0"/>
              <a:t> الأهلية تدور وجوداً وعدماً مع التمييز.</a:t>
            </a:r>
          </a:p>
          <a:p>
            <a:pPr marL="0" indent="0" algn="r">
              <a:buNone/>
            </a:pPr>
            <a:r>
              <a:rPr lang="ar-IQ" dirty="0" smtClean="0"/>
              <a:t>يمر الصغيربثلاث مراحل (المرحلة الأولى تبدأ بالولادة الى سن التمييز ( سبع سنوات كاملة )،تثبت له أهلية وجوب كاملة ، أما أهلية الأداء فتكون معدومة لإنعدام التمييز والعقل ، وتصرفات الصغير غير المميز باطلة وإن أذن له وليه .</a:t>
            </a:r>
          </a:p>
          <a:p>
            <a:pPr marL="0" indent="0" algn="r">
              <a:buNone/>
            </a:pPr>
            <a:r>
              <a:rPr lang="ar-IQ" dirty="0" smtClean="0"/>
              <a:t> المرحلة الثانية الممتدة من سن التمييز الى بلوغ سن الرشد .أي تبدأ بإكمال الصغير سن السابعة ودخوله في اليوم الأول من سن الثامنة عشر. </a:t>
            </a:r>
            <a:r>
              <a:rPr lang="en-US" dirty="0" smtClean="0"/>
              <a:t>)</a:t>
            </a:r>
            <a:endParaRPr lang="ar-IQ" dirty="0" smtClean="0"/>
          </a:p>
          <a:p>
            <a:pPr marL="0" indent="0" algn="r">
              <a:buNone/>
            </a:pPr>
            <a:r>
              <a:rPr lang="ar-IQ" dirty="0" smtClean="0"/>
              <a:t> الصبي المميز تنقسم تصرفاته الى ثلاثة أنواع :</a:t>
            </a:r>
          </a:p>
          <a:p>
            <a:pPr marL="0" indent="0" algn="r">
              <a:buNone/>
            </a:pPr>
            <a:r>
              <a:rPr lang="ar-IQ" dirty="0" smtClean="0"/>
              <a:t>تصرفات نافعة نفعاً محضاً – تعد تصرفاته صحيحة إذا صدرت من الصغير المميز ولو لم يجزها وليه ولم يأذن بها .</a:t>
            </a:r>
          </a:p>
          <a:p>
            <a:pPr marL="0" indent="0" algn="r">
              <a:buNone/>
            </a:pPr>
            <a:r>
              <a:rPr lang="ar-IQ" dirty="0" smtClean="0"/>
              <a:t>تصرفات ضارة ضرراً محضاً – تعد تصرفاته باطلة .</a:t>
            </a:r>
          </a:p>
          <a:p>
            <a:pPr marL="0" indent="0" algn="r">
              <a:buNone/>
            </a:pPr>
            <a:r>
              <a:rPr lang="ar-IQ" dirty="0" smtClean="0"/>
              <a:t>تصرفات دائرة بين النفع والضرر – تصرفات الصعير المميز موقوفة على إجازة وليه أو وصيه وإن قانون رعاية القاصرين حدد واجبات الولي والوصي والقيم التصرفات التي يجوز القيام بها والتصرفات التي لا يجوز القيام بها .</a:t>
            </a:r>
            <a:endParaRPr lang="ar-IQ" dirty="0"/>
          </a:p>
        </p:txBody>
      </p:sp>
    </p:spTree>
    <p:extLst>
      <p:ext uri="{BB962C8B-B14F-4D97-AF65-F5344CB8AC3E}">
        <p14:creationId xmlns:p14="http://schemas.microsoft.com/office/powerpoint/2010/main" val="1860600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5975"/>
            <a:ext cx="10515600" cy="132735"/>
          </a:xfrm>
        </p:spPr>
        <p:txBody>
          <a:bodyPr>
            <a:normAutofit fontScale="90000"/>
          </a:bodyPr>
          <a:lstStyle/>
          <a:p>
            <a:endParaRPr lang="ar-IQ" dirty="0"/>
          </a:p>
        </p:txBody>
      </p:sp>
      <p:sp>
        <p:nvSpPr>
          <p:cNvPr id="3" name="Content Placeholder 2"/>
          <p:cNvSpPr>
            <a:spLocks noGrp="1"/>
          </p:cNvSpPr>
          <p:nvPr>
            <p:ph idx="1"/>
          </p:nvPr>
        </p:nvSpPr>
        <p:spPr>
          <a:xfrm>
            <a:off x="838200" y="604684"/>
            <a:ext cx="10515600" cy="5572279"/>
          </a:xfrm>
        </p:spPr>
        <p:txBody>
          <a:bodyPr/>
          <a:lstStyle/>
          <a:p>
            <a:pPr marL="0" indent="0" algn="r">
              <a:buNone/>
            </a:pPr>
            <a:r>
              <a:rPr lang="ar-IQ" dirty="0" smtClean="0"/>
              <a:t>س/ زواج الصغير – </a:t>
            </a:r>
          </a:p>
          <a:p>
            <a:pPr marL="0" indent="0" algn="r">
              <a:buNone/>
            </a:pPr>
            <a:r>
              <a:rPr lang="ar-IQ" dirty="0" smtClean="0"/>
              <a:t>الأصل في قانون الأحوال الشخصية  الإتحادي أن يشترط في أهلية الزواج العقل وإكمال الثامنة عشر ، الإ أن القانون أجاز إستثناءاً لمن أكمل الخامسة عشرالزواج ، القاضي يأذن له بازواج بعد .</a:t>
            </a:r>
          </a:p>
          <a:p>
            <a:pPr marL="0" indent="0" algn="r">
              <a:buNone/>
            </a:pPr>
            <a:r>
              <a:rPr lang="ar-IQ" dirty="0" smtClean="0"/>
              <a:t>ويعد كامل الأهلية وهو ما قرره قانون رعاية القاصرين (م 3 / ف أولاً /ا) .</a:t>
            </a:r>
          </a:p>
          <a:p>
            <a:pPr marL="0" indent="0" algn="r">
              <a:buNone/>
            </a:pPr>
            <a:r>
              <a:rPr lang="ar-IQ" dirty="0" smtClean="0"/>
              <a:t>أما قانون الأحوال الشخصية في إقليم كودرستان – العراق حيث أجاز لمن أكمل السادسة عشر من العمر الزواج وللقاضي أن يأذن به </a:t>
            </a:r>
          </a:p>
          <a:p>
            <a:pPr marL="0" indent="0" algn="r">
              <a:buNone/>
            </a:pPr>
            <a:r>
              <a:rPr lang="ar-IQ" dirty="0" smtClean="0"/>
              <a:t>وإعتبر البعض أن الصغير المميز المتزوج بإذن من المحكمة يعتبر كامل الأهلية في التصرفات القانونية جميعها .</a:t>
            </a:r>
            <a:endParaRPr lang="ar-IQ" dirty="0"/>
          </a:p>
        </p:txBody>
      </p:sp>
    </p:spTree>
    <p:extLst>
      <p:ext uri="{BB962C8B-B14F-4D97-AF65-F5344CB8AC3E}">
        <p14:creationId xmlns:p14="http://schemas.microsoft.com/office/powerpoint/2010/main" val="195899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51069"/>
          </a:xfrm>
        </p:spPr>
        <p:txBody>
          <a:bodyPr>
            <a:normAutofit fontScale="90000"/>
          </a:bodyPr>
          <a:lstStyle/>
          <a:p>
            <a:endParaRPr lang="ar-IQ" dirty="0"/>
          </a:p>
        </p:txBody>
      </p:sp>
      <p:sp>
        <p:nvSpPr>
          <p:cNvPr id="3" name="Content Placeholder 2"/>
          <p:cNvSpPr>
            <a:spLocks noGrp="1"/>
          </p:cNvSpPr>
          <p:nvPr>
            <p:ph idx="1"/>
          </p:nvPr>
        </p:nvSpPr>
        <p:spPr>
          <a:xfrm>
            <a:off x="838200" y="722671"/>
            <a:ext cx="10515600" cy="5454292"/>
          </a:xfrm>
        </p:spPr>
        <p:txBody>
          <a:bodyPr>
            <a:normAutofit fontScale="85000" lnSpcReduction="10000"/>
          </a:bodyPr>
          <a:lstStyle/>
          <a:p>
            <a:pPr marL="0" indent="0" algn="r">
              <a:buNone/>
            </a:pPr>
            <a:r>
              <a:rPr lang="ar-IQ" dirty="0" smtClean="0"/>
              <a:t>س/ ما هو الحكم بالنسبة للصغير المأذون بالتجارة ؟.</a:t>
            </a:r>
          </a:p>
          <a:p>
            <a:pPr marL="0" indent="0" algn="r">
              <a:buNone/>
            </a:pPr>
            <a:r>
              <a:rPr lang="ar-IQ" dirty="0" smtClean="0"/>
              <a:t>ج/ يعد الصغير الذي أكمل الخامسة عشر من العمر ومأذون لممارسة التجارة فيعد كامل الأهلية في حدود التصرفات المأذون له فيها.</a:t>
            </a:r>
          </a:p>
          <a:p>
            <a:pPr marL="0" indent="0" algn="r">
              <a:buNone/>
            </a:pPr>
            <a:endParaRPr lang="ar-IQ" dirty="0"/>
          </a:p>
          <a:p>
            <a:pPr marL="0" indent="0" algn="r">
              <a:buNone/>
            </a:pPr>
            <a:r>
              <a:rPr lang="ar-IQ" dirty="0" smtClean="0"/>
              <a:t>المرحلة الثالثة – بلوغ سن الرشد – إذا أكمل الصغير سن الثامنة عشرة ودخل في اليوم الأول من سن التاسعةعشرة وكان عاقلاً رشيداً ولم يحكم عليه بإستمرار الولاية أو الوصاية لجنون أو عته أو سفه أو غفلة ثبت له أهلية أداء كاملة .(يلاحظ م 46 من القانون المدني العراقي ). </a:t>
            </a:r>
          </a:p>
          <a:p>
            <a:pPr marL="0" indent="0" algn="r">
              <a:buNone/>
            </a:pPr>
            <a:endParaRPr lang="ar-IQ" dirty="0"/>
          </a:p>
          <a:p>
            <a:pPr marL="0" indent="0" algn="r">
              <a:buNone/>
            </a:pPr>
            <a:r>
              <a:rPr lang="ar-IQ" dirty="0" smtClean="0"/>
              <a:t>الفرع الثالث – المحجور – </a:t>
            </a:r>
          </a:p>
          <a:p>
            <a:pPr marL="0" indent="0" algn="r">
              <a:buNone/>
            </a:pPr>
            <a:r>
              <a:rPr lang="ar-IQ" dirty="0" smtClean="0"/>
              <a:t>أولاً – الحجر الحكمي – يشمل من كان محجوراً عليه لذاته أي حكماً ومن دون حاجة لقرار القاضي ، وفي القانون المدني العراقي يعتبر الصغير والمجنون والمعتوه محجوراً لذاته .</a:t>
            </a:r>
          </a:p>
          <a:p>
            <a:pPr marL="0" indent="0" algn="r">
              <a:buNone/>
            </a:pPr>
            <a:r>
              <a:rPr lang="ar-IQ" dirty="0" smtClean="0"/>
              <a:t>ثانياً – الحجر القضائي – هو الذي يحكم به القاضي في بعض الأحوال ، فقد نصت المادة (95) من القانون المدني العراقي على أنه ( تحجرالمحكمة على السفيه وذي الغفلة ويعلن الحجر بالطرق المقررة .).</a:t>
            </a:r>
          </a:p>
          <a:p>
            <a:pPr marL="0" indent="0" algn="r">
              <a:buNone/>
            </a:pPr>
            <a:r>
              <a:rPr lang="ar-IQ" dirty="0" smtClean="0"/>
              <a:t>وتسري أحكام قانون رعاية القاصرين على المحجور الذي تقرر المحكمة أنه ناقص الأهاية أو فاقدها .</a:t>
            </a:r>
            <a:endParaRPr lang="ar-IQ" dirty="0"/>
          </a:p>
        </p:txBody>
      </p:sp>
    </p:spTree>
    <p:extLst>
      <p:ext uri="{BB962C8B-B14F-4D97-AF65-F5344CB8AC3E}">
        <p14:creationId xmlns:p14="http://schemas.microsoft.com/office/powerpoint/2010/main" val="1047850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69056"/>
          </a:xfrm>
        </p:spPr>
        <p:txBody>
          <a:bodyPr>
            <a:normAutofit fontScale="90000"/>
          </a:bodyPr>
          <a:lstStyle/>
          <a:p>
            <a:endParaRPr lang="ar-IQ" dirty="0"/>
          </a:p>
        </p:txBody>
      </p:sp>
      <p:sp>
        <p:nvSpPr>
          <p:cNvPr id="3" name="Content Placeholder 2"/>
          <p:cNvSpPr>
            <a:spLocks noGrp="1"/>
          </p:cNvSpPr>
          <p:nvPr>
            <p:ph idx="1"/>
          </p:nvPr>
        </p:nvSpPr>
        <p:spPr>
          <a:xfrm>
            <a:off x="838200" y="840658"/>
            <a:ext cx="10515600" cy="5336305"/>
          </a:xfrm>
        </p:spPr>
        <p:txBody>
          <a:bodyPr/>
          <a:lstStyle/>
          <a:p>
            <a:pPr marL="0" indent="0" algn="r">
              <a:buNone/>
            </a:pPr>
            <a:r>
              <a:rPr lang="ar-IQ" dirty="0" smtClean="0"/>
              <a:t>المحجور </a:t>
            </a:r>
            <a:r>
              <a:rPr lang="ar-IQ" dirty="0"/>
              <a:t>في القانون المدني العراقي هم المجنون ، المعتوه ، السفيه ، المغفل </a:t>
            </a:r>
            <a:r>
              <a:rPr lang="ar-IQ" dirty="0" smtClean="0"/>
              <a:t>.</a:t>
            </a:r>
          </a:p>
          <a:p>
            <a:pPr marL="0" indent="0" algn="r">
              <a:buNone/>
            </a:pPr>
            <a:r>
              <a:rPr lang="ar-IQ" dirty="0" smtClean="0"/>
              <a:t>فالمجنون محجور لذاته (يلاحظ م 94 من القانون المدني العراقي )وجميع تصرفاته باطلة دون حاجة الى قرار من المحكمة ، والأصل أن تحجر عليه المحكمة وتنصب له قيماً ، الإ إذا كان قد حكم بإستمرارالولاية أو الوصاية عليه قبل بلوغه سن الرشد </a:t>
            </a:r>
            <a:r>
              <a:rPr lang="ar-IQ" dirty="0" smtClean="0"/>
              <a:t>.</a:t>
            </a:r>
          </a:p>
          <a:p>
            <a:pPr marL="0" indent="0" algn="r">
              <a:buNone/>
            </a:pPr>
            <a:r>
              <a:rPr lang="ar-IQ" dirty="0" smtClean="0"/>
              <a:t>المعتوه – اعتبر القانون المدني المعتوه محجور لذاته وهو في حكم الصغير المميز ( م 107) لذا يتمتع بأهلية الأداء الناقصة .</a:t>
            </a:r>
          </a:p>
          <a:p>
            <a:pPr marL="0" indent="0" algn="r">
              <a:buNone/>
            </a:pPr>
            <a:r>
              <a:rPr lang="ar-IQ" dirty="0" smtClean="0"/>
              <a:t>المغفل – حكمه حكم السفيه (م 110 قانون المدني ) ويحجر عليه وينصب له وصي وتكون أهليته بعد إعلان قرار الحجر كأهلية الصبي المميز .أما تصرفاته قبل إعلان قرار الحجر فهي في الأصل صحيحة ولا يسري الحجر في حق الغير الإ من وقت إعلان القرار .</a:t>
            </a:r>
          </a:p>
          <a:p>
            <a:pPr marL="0" indent="0" algn="r">
              <a:buNone/>
            </a:pPr>
            <a:r>
              <a:rPr lang="ar-IQ" dirty="0" smtClean="0"/>
              <a:t>السفيه – إعتبرت المادة ( 109) من القانون المدني السفيه المحجور في المعاملات كالصغير المميز، تصرفات السفيه قبل الحجر فهي صحيحة .</a:t>
            </a:r>
          </a:p>
          <a:p>
            <a:pPr marL="0" indent="0" algn="r">
              <a:buNone/>
            </a:pPr>
            <a:r>
              <a:rPr lang="ar-IQ" dirty="0" smtClean="0"/>
              <a:t>ولي السفيه المحكمة أو وصيها فقط . </a:t>
            </a:r>
            <a:endParaRPr lang="ar-IQ" dirty="0"/>
          </a:p>
          <a:p>
            <a:pPr marL="0" indent="0" algn="r">
              <a:buNone/>
            </a:pPr>
            <a:endParaRPr lang="ar-IQ" dirty="0"/>
          </a:p>
        </p:txBody>
      </p:sp>
    </p:spTree>
    <p:extLst>
      <p:ext uri="{BB962C8B-B14F-4D97-AF65-F5344CB8AC3E}">
        <p14:creationId xmlns:p14="http://schemas.microsoft.com/office/powerpoint/2010/main" val="2073971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69056"/>
          </a:xfrm>
        </p:spPr>
        <p:txBody>
          <a:bodyPr>
            <a:normAutofit fontScale="90000"/>
          </a:bodyPr>
          <a:lstStyle/>
          <a:p>
            <a:endParaRPr lang="ar-IQ" dirty="0"/>
          </a:p>
        </p:txBody>
      </p:sp>
      <p:sp>
        <p:nvSpPr>
          <p:cNvPr id="3" name="Content Placeholder 2"/>
          <p:cNvSpPr>
            <a:spLocks noGrp="1"/>
          </p:cNvSpPr>
          <p:nvPr>
            <p:ph idx="1"/>
          </p:nvPr>
        </p:nvSpPr>
        <p:spPr>
          <a:xfrm>
            <a:off x="838200" y="899652"/>
            <a:ext cx="10515600" cy="5277311"/>
          </a:xfrm>
        </p:spPr>
        <p:txBody>
          <a:bodyPr/>
          <a:lstStyle/>
          <a:p>
            <a:pPr marL="0" indent="0" algn="r">
              <a:buNone/>
            </a:pPr>
            <a:r>
              <a:rPr lang="ar-IQ" dirty="0" smtClean="0"/>
              <a:t>الفرع الرابع – الغائب – هو هو الشخص الذي غادر العراق أولم يعرف له مقام فيه لمدة ل تزيد على السنة دون أن تنقطع أخباره وترتب على ذلك تعطيل مصالحه أو مصالح غيره (م 85 من قانون رعاية القاصرين ).فالغائب هو أحد شخصين :</a:t>
            </a:r>
          </a:p>
          <a:p>
            <a:pPr marL="0" indent="0" algn="r">
              <a:buNone/>
            </a:pPr>
            <a:r>
              <a:rPr lang="ar-IQ" dirty="0" smtClean="0"/>
              <a:t>1- إذا غادر العراق مدة تزيد على السنة دون أن تنقطع أخباره .</a:t>
            </a:r>
          </a:p>
          <a:p>
            <a:pPr marL="0" indent="0" algn="r">
              <a:buNone/>
            </a:pPr>
            <a:r>
              <a:rPr lang="ar-IQ" dirty="0" smtClean="0"/>
              <a:t>2- إذا كان مجهول المقام (الموطن ) داخل العراق مدة تزيد على السنة .</a:t>
            </a:r>
          </a:p>
          <a:p>
            <a:pPr marL="0" indent="0" algn="r">
              <a:buNone/>
            </a:pPr>
            <a:r>
              <a:rPr lang="ar-IQ" dirty="0" smtClean="0"/>
              <a:t>والمقصود بتعطيل المصالح هو عدم إمكانية القيام بأي عمل من شأنه أن يصون حقوق الغائب أو تحصيل هذه الحقوق أو إستثمارأمواله أو دفع الإعتداء عليها .</a:t>
            </a:r>
          </a:p>
          <a:p>
            <a:pPr marL="0" indent="0" algn="r">
              <a:buNone/>
            </a:pPr>
            <a:r>
              <a:rPr lang="ar-IQ" dirty="0" smtClean="0"/>
              <a:t>نظم المشرع العراقي في قانون رعاية القاصرين أحكام الغائب من المواد (85 لغاية 98) .</a:t>
            </a:r>
          </a:p>
          <a:p>
            <a:pPr marL="0" indent="0" algn="r">
              <a:buNone/>
            </a:pPr>
            <a:r>
              <a:rPr lang="ar-IQ" dirty="0" smtClean="0"/>
              <a:t>وقضت المادة (88) بأن ( إذا لم يكن للغائب أو المفقود وكيل عينت له قيماً عليه ).</a:t>
            </a:r>
            <a:endParaRPr lang="ar-IQ" dirty="0"/>
          </a:p>
        </p:txBody>
      </p:sp>
    </p:spTree>
    <p:extLst>
      <p:ext uri="{BB962C8B-B14F-4D97-AF65-F5344CB8AC3E}">
        <p14:creationId xmlns:p14="http://schemas.microsoft.com/office/powerpoint/2010/main" val="37765353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TotalTime>
  <Words>1304</Words>
  <Application>Microsoft Office PowerPoint</Application>
  <PresentationFormat>Widescreen</PresentationFormat>
  <Paragraphs>55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المبحث الأول – ماهية القاصر ونائبه           المطلب الأول – مفهوم القاصر .                    المطلب الثاني –مفهوم النائب عن القاصر . </vt:lpstr>
      <vt:lpstr> المطلب الأول  مفهوم القاصر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المبحث الأول – ماهية القاصر ونائبه           المطلب الأول – مفهوم القاصر .                    المطلب الثاني –مفهوم النائب عن القاصر . </dc:title>
  <dc:creator>Tech.Diwan</dc:creator>
  <cp:lastModifiedBy>Tech.Diwan</cp:lastModifiedBy>
  <cp:revision>32</cp:revision>
  <dcterms:created xsi:type="dcterms:W3CDTF">2025-01-17T17:59:11Z</dcterms:created>
  <dcterms:modified xsi:type="dcterms:W3CDTF">2025-01-19T06:12:22Z</dcterms:modified>
</cp:coreProperties>
</file>