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60" r:id="rId4"/>
    <p:sldId id="258" r:id="rId5"/>
    <p:sldId id="261" r:id="rId6"/>
    <p:sldId id="262" r:id="rId7"/>
    <p:sldId id="265" r:id="rId8"/>
    <p:sldId id="263" r:id="rId9"/>
    <p:sldId id="266" r:id="rId10"/>
    <p:sldId id="267" r:id="rId11"/>
    <p:sldId id="268" r:id="rId12"/>
    <p:sldId id="269" r:id="rId13"/>
  </p:sldIdLst>
  <p:sldSz cx="12192000" cy="6858000"/>
  <p:notesSz cx="6858000" cy="9144000"/>
  <p:defaultTextStyle>
    <a:defPPr>
      <a:defRPr lang="ar-IQ"/>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5" d="100"/>
          <a:sy n="65" d="100"/>
        </p:scale>
        <p:origin x="91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ar-IQ"/>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ar-IQ"/>
          </a:p>
        </p:txBody>
      </p:sp>
      <p:sp>
        <p:nvSpPr>
          <p:cNvPr id="4" name="Date Placeholder 3"/>
          <p:cNvSpPr>
            <a:spLocks noGrp="1"/>
          </p:cNvSpPr>
          <p:nvPr>
            <p:ph type="dt" sz="half" idx="10"/>
          </p:nvPr>
        </p:nvSpPr>
        <p:spPr/>
        <p:txBody>
          <a:bodyPr/>
          <a:lstStyle/>
          <a:p>
            <a:fld id="{4A80D6C7-07D7-4E95-B426-0900D6D834E7}" type="datetimeFigureOut">
              <a:rPr lang="ar-IQ" smtClean="0"/>
              <a:t>12/07/1446</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0CFE5FEE-C75C-4164-BAB3-EEAC94C81C71}" type="slidenum">
              <a:rPr lang="ar-IQ" smtClean="0"/>
              <a:t>‹#›</a:t>
            </a:fld>
            <a:endParaRPr lang="ar-IQ"/>
          </a:p>
        </p:txBody>
      </p:sp>
    </p:spTree>
    <p:extLst>
      <p:ext uri="{BB962C8B-B14F-4D97-AF65-F5344CB8AC3E}">
        <p14:creationId xmlns:p14="http://schemas.microsoft.com/office/powerpoint/2010/main" val="33172355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4A80D6C7-07D7-4E95-B426-0900D6D834E7}" type="datetimeFigureOut">
              <a:rPr lang="ar-IQ" smtClean="0"/>
              <a:t>12/07/1446</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0CFE5FEE-C75C-4164-BAB3-EEAC94C81C71}" type="slidenum">
              <a:rPr lang="ar-IQ" smtClean="0"/>
              <a:t>‹#›</a:t>
            </a:fld>
            <a:endParaRPr lang="ar-IQ"/>
          </a:p>
        </p:txBody>
      </p:sp>
    </p:spTree>
    <p:extLst>
      <p:ext uri="{BB962C8B-B14F-4D97-AF65-F5344CB8AC3E}">
        <p14:creationId xmlns:p14="http://schemas.microsoft.com/office/powerpoint/2010/main" val="6244418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ar-IQ"/>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4A80D6C7-07D7-4E95-B426-0900D6D834E7}" type="datetimeFigureOut">
              <a:rPr lang="ar-IQ" smtClean="0"/>
              <a:t>12/07/1446</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0CFE5FEE-C75C-4164-BAB3-EEAC94C81C71}" type="slidenum">
              <a:rPr lang="ar-IQ" smtClean="0"/>
              <a:t>‹#›</a:t>
            </a:fld>
            <a:endParaRPr lang="ar-IQ"/>
          </a:p>
        </p:txBody>
      </p:sp>
    </p:spTree>
    <p:extLst>
      <p:ext uri="{BB962C8B-B14F-4D97-AF65-F5344CB8AC3E}">
        <p14:creationId xmlns:p14="http://schemas.microsoft.com/office/powerpoint/2010/main" val="10122311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4A80D6C7-07D7-4E95-B426-0900D6D834E7}" type="datetimeFigureOut">
              <a:rPr lang="ar-IQ" smtClean="0"/>
              <a:t>12/07/1446</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0CFE5FEE-C75C-4164-BAB3-EEAC94C81C71}" type="slidenum">
              <a:rPr lang="ar-IQ" smtClean="0"/>
              <a:t>‹#›</a:t>
            </a:fld>
            <a:endParaRPr lang="ar-IQ"/>
          </a:p>
        </p:txBody>
      </p:sp>
    </p:spTree>
    <p:extLst>
      <p:ext uri="{BB962C8B-B14F-4D97-AF65-F5344CB8AC3E}">
        <p14:creationId xmlns:p14="http://schemas.microsoft.com/office/powerpoint/2010/main" val="621341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ar-IQ"/>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A80D6C7-07D7-4E95-B426-0900D6D834E7}" type="datetimeFigureOut">
              <a:rPr lang="ar-IQ" smtClean="0"/>
              <a:t>12/07/1446</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0CFE5FEE-C75C-4164-BAB3-EEAC94C81C71}" type="slidenum">
              <a:rPr lang="ar-IQ" smtClean="0"/>
              <a:t>‹#›</a:t>
            </a:fld>
            <a:endParaRPr lang="ar-IQ"/>
          </a:p>
        </p:txBody>
      </p:sp>
    </p:spTree>
    <p:extLst>
      <p:ext uri="{BB962C8B-B14F-4D97-AF65-F5344CB8AC3E}">
        <p14:creationId xmlns:p14="http://schemas.microsoft.com/office/powerpoint/2010/main" val="30620990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5" name="Date Placeholder 4"/>
          <p:cNvSpPr>
            <a:spLocks noGrp="1"/>
          </p:cNvSpPr>
          <p:nvPr>
            <p:ph type="dt" sz="half" idx="10"/>
          </p:nvPr>
        </p:nvSpPr>
        <p:spPr/>
        <p:txBody>
          <a:bodyPr/>
          <a:lstStyle/>
          <a:p>
            <a:fld id="{4A80D6C7-07D7-4E95-B426-0900D6D834E7}" type="datetimeFigureOut">
              <a:rPr lang="ar-IQ" smtClean="0"/>
              <a:t>12/07/1446</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0CFE5FEE-C75C-4164-BAB3-EEAC94C81C71}" type="slidenum">
              <a:rPr lang="ar-IQ" smtClean="0"/>
              <a:t>‹#›</a:t>
            </a:fld>
            <a:endParaRPr lang="ar-IQ"/>
          </a:p>
        </p:txBody>
      </p:sp>
    </p:spTree>
    <p:extLst>
      <p:ext uri="{BB962C8B-B14F-4D97-AF65-F5344CB8AC3E}">
        <p14:creationId xmlns:p14="http://schemas.microsoft.com/office/powerpoint/2010/main" val="26804968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ar-IQ"/>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7" name="Date Placeholder 6"/>
          <p:cNvSpPr>
            <a:spLocks noGrp="1"/>
          </p:cNvSpPr>
          <p:nvPr>
            <p:ph type="dt" sz="half" idx="10"/>
          </p:nvPr>
        </p:nvSpPr>
        <p:spPr/>
        <p:txBody>
          <a:bodyPr/>
          <a:lstStyle/>
          <a:p>
            <a:fld id="{4A80D6C7-07D7-4E95-B426-0900D6D834E7}" type="datetimeFigureOut">
              <a:rPr lang="ar-IQ" smtClean="0"/>
              <a:t>12/07/1446</a:t>
            </a:fld>
            <a:endParaRPr lang="ar-IQ"/>
          </a:p>
        </p:txBody>
      </p:sp>
      <p:sp>
        <p:nvSpPr>
          <p:cNvPr id="8" name="Footer Placeholder 7"/>
          <p:cNvSpPr>
            <a:spLocks noGrp="1"/>
          </p:cNvSpPr>
          <p:nvPr>
            <p:ph type="ftr" sz="quarter" idx="11"/>
          </p:nvPr>
        </p:nvSpPr>
        <p:spPr/>
        <p:txBody>
          <a:bodyPr/>
          <a:lstStyle/>
          <a:p>
            <a:endParaRPr lang="ar-IQ"/>
          </a:p>
        </p:txBody>
      </p:sp>
      <p:sp>
        <p:nvSpPr>
          <p:cNvPr id="9" name="Slide Number Placeholder 8"/>
          <p:cNvSpPr>
            <a:spLocks noGrp="1"/>
          </p:cNvSpPr>
          <p:nvPr>
            <p:ph type="sldNum" sz="quarter" idx="12"/>
          </p:nvPr>
        </p:nvSpPr>
        <p:spPr/>
        <p:txBody>
          <a:bodyPr/>
          <a:lstStyle/>
          <a:p>
            <a:fld id="{0CFE5FEE-C75C-4164-BAB3-EEAC94C81C71}" type="slidenum">
              <a:rPr lang="ar-IQ" smtClean="0"/>
              <a:t>‹#›</a:t>
            </a:fld>
            <a:endParaRPr lang="ar-IQ"/>
          </a:p>
        </p:txBody>
      </p:sp>
    </p:spTree>
    <p:extLst>
      <p:ext uri="{BB962C8B-B14F-4D97-AF65-F5344CB8AC3E}">
        <p14:creationId xmlns:p14="http://schemas.microsoft.com/office/powerpoint/2010/main" val="351771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Date Placeholder 2"/>
          <p:cNvSpPr>
            <a:spLocks noGrp="1"/>
          </p:cNvSpPr>
          <p:nvPr>
            <p:ph type="dt" sz="half" idx="10"/>
          </p:nvPr>
        </p:nvSpPr>
        <p:spPr/>
        <p:txBody>
          <a:bodyPr/>
          <a:lstStyle/>
          <a:p>
            <a:fld id="{4A80D6C7-07D7-4E95-B426-0900D6D834E7}" type="datetimeFigureOut">
              <a:rPr lang="ar-IQ" smtClean="0"/>
              <a:t>12/07/1446</a:t>
            </a:fld>
            <a:endParaRPr lang="ar-IQ"/>
          </a:p>
        </p:txBody>
      </p:sp>
      <p:sp>
        <p:nvSpPr>
          <p:cNvPr id="4" name="Footer Placeholder 3"/>
          <p:cNvSpPr>
            <a:spLocks noGrp="1"/>
          </p:cNvSpPr>
          <p:nvPr>
            <p:ph type="ftr" sz="quarter" idx="11"/>
          </p:nvPr>
        </p:nvSpPr>
        <p:spPr/>
        <p:txBody>
          <a:bodyPr/>
          <a:lstStyle/>
          <a:p>
            <a:endParaRPr lang="ar-IQ"/>
          </a:p>
        </p:txBody>
      </p:sp>
      <p:sp>
        <p:nvSpPr>
          <p:cNvPr id="5" name="Slide Number Placeholder 4"/>
          <p:cNvSpPr>
            <a:spLocks noGrp="1"/>
          </p:cNvSpPr>
          <p:nvPr>
            <p:ph type="sldNum" sz="quarter" idx="12"/>
          </p:nvPr>
        </p:nvSpPr>
        <p:spPr/>
        <p:txBody>
          <a:bodyPr/>
          <a:lstStyle/>
          <a:p>
            <a:fld id="{0CFE5FEE-C75C-4164-BAB3-EEAC94C81C71}" type="slidenum">
              <a:rPr lang="ar-IQ" smtClean="0"/>
              <a:t>‹#›</a:t>
            </a:fld>
            <a:endParaRPr lang="ar-IQ"/>
          </a:p>
        </p:txBody>
      </p:sp>
    </p:spTree>
    <p:extLst>
      <p:ext uri="{BB962C8B-B14F-4D97-AF65-F5344CB8AC3E}">
        <p14:creationId xmlns:p14="http://schemas.microsoft.com/office/powerpoint/2010/main" val="30017924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A80D6C7-07D7-4E95-B426-0900D6D834E7}" type="datetimeFigureOut">
              <a:rPr lang="ar-IQ" smtClean="0"/>
              <a:t>12/07/1446</a:t>
            </a:fld>
            <a:endParaRPr lang="ar-IQ"/>
          </a:p>
        </p:txBody>
      </p:sp>
      <p:sp>
        <p:nvSpPr>
          <p:cNvPr id="3" name="Footer Placeholder 2"/>
          <p:cNvSpPr>
            <a:spLocks noGrp="1"/>
          </p:cNvSpPr>
          <p:nvPr>
            <p:ph type="ftr" sz="quarter" idx="11"/>
          </p:nvPr>
        </p:nvSpPr>
        <p:spPr/>
        <p:txBody>
          <a:bodyPr/>
          <a:lstStyle/>
          <a:p>
            <a:endParaRPr lang="ar-IQ"/>
          </a:p>
        </p:txBody>
      </p:sp>
      <p:sp>
        <p:nvSpPr>
          <p:cNvPr id="4" name="Slide Number Placeholder 3"/>
          <p:cNvSpPr>
            <a:spLocks noGrp="1"/>
          </p:cNvSpPr>
          <p:nvPr>
            <p:ph type="sldNum" sz="quarter" idx="12"/>
          </p:nvPr>
        </p:nvSpPr>
        <p:spPr/>
        <p:txBody>
          <a:bodyPr/>
          <a:lstStyle/>
          <a:p>
            <a:fld id="{0CFE5FEE-C75C-4164-BAB3-EEAC94C81C71}" type="slidenum">
              <a:rPr lang="ar-IQ" smtClean="0"/>
              <a:t>‹#›</a:t>
            </a:fld>
            <a:endParaRPr lang="ar-IQ"/>
          </a:p>
        </p:txBody>
      </p:sp>
    </p:spTree>
    <p:extLst>
      <p:ext uri="{BB962C8B-B14F-4D97-AF65-F5344CB8AC3E}">
        <p14:creationId xmlns:p14="http://schemas.microsoft.com/office/powerpoint/2010/main" val="2705346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ar-IQ"/>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A80D6C7-07D7-4E95-B426-0900D6D834E7}" type="datetimeFigureOut">
              <a:rPr lang="ar-IQ" smtClean="0"/>
              <a:t>12/07/1446</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0CFE5FEE-C75C-4164-BAB3-EEAC94C81C71}" type="slidenum">
              <a:rPr lang="ar-IQ" smtClean="0"/>
              <a:t>‹#›</a:t>
            </a:fld>
            <a:endParaRPr lang="ar-IQ"/>
          </a:p>
        </p:txBody>
      </p:sp>
    </p:spTree>
    <p:extLst>
      <p:ext uri="{BB962C8B-B14F-4D97-AF65-F5344CB8AC3E}">
        <p14:creationId xmlns:p14="http://schemas.microsoft.com/office/powerpoint/2010/main" val="15110013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ar-IQ"/>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A80D6C7-07D7-4E95-B426-0900D6D834E7}" type="datetimeFigureOut">
              <a:rPr lang="ar-IQ" smtClean="0"/>
              <a:t>12/07/1446</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0CFE5FEE-C75C-4164-BAB3-EEAC94C81C71}" type="slidenum">
              <a:rPr lang="ar-IQ" smtClean="0"/>
              <a:t>‹#›</a:t>
            </a:fld>
            <a:endParaRPr lang="ar-IQ"/>
          </a:p>
        </p:txBody>
      </p:sp>
    </p:spTree>
    <p:extLst>
      <p:ext uri="{BB962C8B-B14F-4D97-AF65-F5344CB8AC3E}">
        <p14:creationId xmlns:p14="http://schemas.microsoft.com/office/powerpoint/2010/main" val="4420967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ar-IQ"/>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A80D6C7-07D7-4E95-B426-0900D6D834E7}" type="datetimeFigureOut">
              <a:rPr lang="ar-IQ" smtClean="0"/>
              <a:t>12/07/1446</a:t>
            </a:fld>
            <a:endParaRPr lang="ar-IQ"/>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ar-IQ"/>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CFE5FEE-C75C-4164-BAB3-EEAC94C81C71}" type="slidenum">
              <a:rPr lang="ar-IQ" smtClean="0"/>
              <a:t>‹#›</a:t>
            </a:fld>
            <a:endParaRPr lang="ar-IQ"/>
          </a:p>
        </p:txBody>
      </p:sp>
    </p:spTree>
    <p:extLst>
      <p:ext uri="{BB962C8B-B14F-4D97-AF65-F5344CB8AC3E}">
        <p14:creationId xmlns:p14="http://schemas.microsoft.com/office/powerpoint/2010/main" val="39567980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IQ"/>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ar-IQ" dirty="0" smtClean="0"/>
              <a:t>قانون رعاية القاصرين </a:t>
            </a:r>
            <a:endParaRPr lang="ar-IQ" dirty="0"/>
          </a:p>
        </p:txBody>
      </p:sp>
      <p:sp>
        <p:nvSpPr>
          <p:cNvPr id="3" name="Subtitle 2"/>
          <p:cNvSpPr>
            <a:spLocks noGrp="1"/>
          </p:cNvSpPr>
          <p:nvPr>
            <p:ph type="subTitle" idx="1"/>
          </p:nvPr>
        </p:nvSpPr>
        <p:spPr/>
        <p:txBody>
          <a:bodyPr/>
          <a:lstStyle/>
          <a:p>
            <a:endParaRPr lang="ar-IQ"/>
          </a:p>
        </p:txBody>
      </p:sp>
    </p:spTree>
    <p:extLst>
      <p:ext uri="{BB962C8B-B14F-4D97-AF65-F5344CB8AC3E}">
        <p14:creationId xmlns:p14="http://schemas.microsoft.com/office/powerpoint/2010/main" val="29953932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21226"/>
            <a:ext cx="10515600" cy="324464"/>
          </a:xfrm>
        </p:spPr>
        <p:txBody>
          <a:bodyPr>
            <a:normAutofit fontScale="90000"/>
          </a:bodyPr>
          <a:lstStyle/>
          <a:p>
            <a:endParaRPr lang="ar-IQ" dirty="0"/>
          </a:p>
        </p:txBody>
      </p:sp>
      <p:sp>
        <p:nvSpPr>
          <p:cNvPr id="3" name="Content Placeholder 2"/>
          <p:cNvSpPr>
            <a:spLocks noGrp="1"/>
          </p:cNvSpPr>
          <p:nvPr>
            <p:ph idx="1"/>
          </p:nvPr>
        </p:nvSpPr>
        <p:spPr>
          <a:xfrm>
            <a:off x="838200" y="825910"/>
            <a:ext cx="10515600" cy="5410047"/>
          </a:xfrm>
        </p:spPr>
        <p:txBody>
          <a:bodyPr/>
          <a:lstStyle/>
          <a:p>
            <a:pPr marL="0" indent="0" algn="r">
              <a:buNone/>
            </a:pPr>
            <a:r>
              <a:rPr lang="ar-IQ" dirty="0" smtClean="0"/>
              <a:t>بينت المادة (16) أن يظم الباحث الإجتماعي تقريراً عن كل قاصر ، ويتناول التقرير ( هوية القاصر ومحل إقامته والمحيطين به من أفراد أسرته وغيرهم ومستواه الإجتماعي والإقتصادي والثقافي ، وضع القاصر الصحي والإجتماعي والدراسي والتربوي ، علاقة القاصر بالمكلف برعايته ).</a:t>
            </a:r>
          </a:p>
          <a:p>
            <a:pPr marL="0" indent="0" algn="r">
              <a:buNone/>
            </a:pPr>
            <a:r>
              <a:rPr lang="ar-IQ" dirty="0" smtClean="0"/>
              <a:t>وعلى المكلف برعاية القاصر الإستجابة لتعليمات وإرشادات البحث الإجتماعي .وعند تكرار مخالفة تامكاف برعاية القاصر ترفع التوصية الى دائرة رعاية القاصرين لإتخاذ ما يلزم بحقه وفقاً للقانون( م 17/ الفقرة ثانياً ) .</a:t>
            </a:r>
          </a:p>
          <a:p>
            <a:pPr marL="0" indent="0" algn="r">
              <a:buNone/>
            </a:pPr>
            <a:r>
              <a:rPr lang="ar-IQ" dirty="0" smtClean="0"/>
              <a:t>كما يحق لدائرة رعاية القاصرين طلب تحريك الدعوى الجزائية ضد المكلف برعاية القاصر إذا أساء معاملته وعرضه للخطروذلك بناءاَ على توصية البحث الإجتماعي والإشعار الى الإدعاء العام لمتابعة ذلك (م 18).</a:t>
            </a:r>
          </a:p>
          <a:p>
            <a:pPr marL="0" indent="0" algn="r">
              <a:buNone/>
            </a:pPr>
            <a:r>
              <a:rPr lang="ar-IQ" dirty="0" smtClean="0"/>
              <a:t>كما أن دائرة القاصرين تتولى الدفاع عن الصغير أمام محاكم الأحداث (م 19)   </a:t>
            </a:r>
            <a:endParaRPr lang="ar-IQ" dirty="0"/>
          </a:p>
        </p:txBody>
      </p:sp>
    </p:spTree>
    <p:extLst>
      <p:ext uri="{BB962C8B-B14F-4D97-AF65-F5344CB8AC3E}">
        <p14:creationId xmlns:p14="http://schemas.microsoft.com/office/powerpoint/2010/main" val="10128842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269056"/>
          </a:xfrm>
        </p:spPr>
        <p:txBody>
          <a:bodyPr>
            <a:normAutofit fontScale="90000"/>
          </a:bodyPr>
          <a:lstStyle/>
          <a:p>
            <a:endParaRPr lang="ar-IQ" dirty="0"/>
          </a:p>
        </p:txBody>
      </p:sp>
      <p:sp>
        <p:nvSpPr>
          <p:cNvPr id="3" name="Content Placeholder 2"/>
          <p:cNvSpPr>
            <a:spLocks noGrp="1"/>
          </p:cNvSpPr>
          <p:nvPr>
            <p:ph idx="1"/>
          </p:nvPr>
        </p:nvSpPr>
        <p:spPr>
          <a:xfrm>
            <a:off x="838200" y="929148"/>
            <a:ext cx="10515600" cy="5247815"/>
          </a:xfrm>
        </p:spPr>
        <p:txBody>
          <a:bodyPr>
            <a:normAutofit lnSpcReduction="10000"/>
          </a:bodyPr>
          <a:lstStyle/>
          <a:p>
            <a:pPr marL="0" indent="0" algn="r">
              <a:buNone/>
            </a:pPr>
            <a:r>
              <a:rPr lang="ar-IQ" dirty="0" smtClean="0"/>
              <a:t>ثانياً – مكاتب الرعاية – (م من 20-23) </a:t>
            </a:r>
          </a:p>
          <a:p>
            <a:pPr marL="0" indent="0" algn="r">
              <a:buNone/>
            </a:pPr>
            <a:r>
              <a:rPr lang="ar-IQ" dirty="0" smtClean="0"/>
              <a:t>يتم إنشاؤه في كل مديرية من مديريات رعاية القاصرين في مراكز المحافظات .ويتولى إعداد الدراسات والتقارير الخاصة بالشؤون الثقافية والتربوية والإجتماعية للقاصرين لغرض إعدادهم مواطنين صالحين والحيلولة دون إحترافهم ومتابعة تنفيذ تلك الدراسات .</a:t>
            </a:r>
          </a:p>
          <a:p>
            <a:pPr marL="0" indent="0" algn="r">
              <a:buNone/>
            </a:pPr>
            <a:r>
              <a:rPr lang="ar-IQ" dirty="0" smtClean="0"/>
              <a:t>س/ ممن يتكون مكتب الرعاية الإجتماعية ؟</a:t>
            </a:r>
          </a:p>
          <a:p>
            <a:pPr marL="0" indent="0" algn="r">
              <a:buNone/>
            </a:pPr>
            <a:r>
              <a:rPr lang="ar-IQ" dirty="0" smtClean="0"/>
              <a:t>ج/ يتكون من :</a:t>
            </a:r>
          </a:p>
          <a:p>
            <a:pPr marL="0" indent="0" algn="r">
              <a:buNone/>
            </a:pPr>
            <a:r>
              <a:rPr lang="ar-IQ" dirty="0" smtClean="0"/>
              <a:t>1- مدير رعاية القاصرين .</a:t>
            </a:r>
          </a:p>
          <a:p>
            <a:pPr marL="0" indent="0" algn="r">
              <a:buNone/>
            </a:pPr>
            <a:r>
              <a:rPr lang="ar-IQ" dirty="0" smtClean="0"/>
              <a:t>2- ممثل إتحاد النساء .</a:t>
            </a:r>
          </a:p>
          <a:p>
            <a:pPr marL="0" indent="0" algn="r">
              <a:buNone/>
            </a:pPr>
            <a:r>
              <a:rPr lang="ar-IQ" dirty="0" smtClean="0"/>
              <a:t>3- باحث إجتماعي .</a:t>
            </a:r>
          </a:p>
          <a:p>
            <a:pPr marL="0" indent="0" algn="r">
              <a:buNone/>
            </a:pPr>
            <a:r>
              <a:rPr lang="ar-IQ" dirty="0"/>
              <a:t> </a:t>
            </a:r>
            <a:r>
              <a:rPr lang="ar-IQ" dirty="0" smtClean="0"/>
              <a:t>  يصدر مجلس رعاية القاصرين تعليمات بكيفية العمل في مكاتب رعاية القاصرين .</a:t>
            </a:r>
          </a:p>
          <a:p>
            <a:pPr marL="0" indent="0" algn="r">
              <a:buNone/>
            </a:pPr>
            <a:r>
              <a:rPr lang="ar-IQ" dirty="0" smtClean="0"/>
              <a:t>ملاحظة – لايوجد في الواقع العملي مكاتب رعاية في </a:t>
            </a:r>
            <a:r>
              <a:rPr lang="ar-IQ" smtClean="0"/>
              <a:t>الإقليم . </a:t>
            </a:r>
            <a:endParaRPr lang="ar-IQ" dirty="0"/>
          </a:p>
        </p:txBody>
      </p:sp>
    </p:spTree>
    <p:extLst>
      <p:ext uri="{BB962C8B-B14F-4D97-AF65-F5344CB8AC3E}">
        <p14:creationId xmlns:p14="http://schemas.microsoft.com/office/powerpoint/2010/main" val="34021198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210062"/>
          </a:xfrm>
        </p:spPr>
        <p:txBody>
          <a:bodyPr>
            <a:normAutofit fontScale="90000"/>
          </a:bodyPr>
          <a:lstStyle/>
          <a:p>
            <a:endParaRPr lang="ar-IQ" dirty="0"/>
          </a:p>
        </p:txBody>
      </p:sp>
      <p:sp>
        <p:nvSpPr>
          <p:cNvPr id="3" name="Content Placeholder 2"/>
          <p:cNvSpPr>
            <a:spLocks noGrp="1"/>
          </p:cNvSpPr>
          <p:nvPr>
            <p:ph idx="1"/>
          </p:nvPr>
        </p:nvSpPr>
        <p:spPr>
          <a:xfrm>
            <a:off x="838200" y="884903"/>
            <a:ext cx="10515600" cy="5292060"/>
          </a:xfrm>
        </p:spPr>
        <p:txBody>
          <a:bodyPr>
            <a:normAutofit fontScale="92500" lnSpcReduction="20000"/>
          </a:bodyPr>
          <a:lstStyle/>
          <a:p>
            <a:pPr marL="0" indent="0" algn="r">
              <a:buNone/>
            </a:pPr>
            <a:r>
              <a:rPr lang="ar-IQ" dirty="0" smtClean="0"/>
              <a:t>ثالثاً- صندوق العناية بالقاصرين – (المواد من 24-26)</a:t>
            </a:r>
          </a:p>
          <a:p>
            <a:pPr marL="0" indent="0" algn="r">
              <a:buNone/>
            </a:pPr>
            <a:r>
              <a:rPr lang="ar-IQ" dirty="0" smtClean="0"/>
              <a:t>س/ كيفية تمويل الصندوق ؟.</a:t>
            </a:r>
          </a:p>
          <a:p>
            <a:pPr marL="0" indent="0" algn="r">
              <a:buNone/>
            </a:pPr>
            <a:r>
              <a:rPr lang="ar-IQ" dirty="0" smtClean="0"/>
              <a:t>ج/ يمول من :</a:t>
            </a:r>
          </a:p>
          <a:p>
            <a:pPr marL="0" indent="0" algn="r">
              <a:buNone/>
            </a:pPr>
            <a:r>
              <a:rPr lang="ar-IQ" dirty="0" smtClean="0"/>
              <a:t>1- ما يخصصه مجلس رعاية القاصرين للصندوق من ريع المبالغ المودعة في صندوق أموال القاصرين .</a:t>
            </a:r>
          </a:p>
          <a:p>
            <a:pPr marL="0" indent="0" algn="r">
              <a:buNone/>
            </a:pPr>
            <a:r>
              <a:rPr lang="ar-IQ" dirty="0" smtClean="0"/>
              <a:t>2- 50% من صافي ما يرد للإدارات المحلية من أموال عن تركات من لا وارث له .</a:t>
            </a:r>
          </a:p>
          <a:p>
            <a:pPr marL="0" indent="0" algn="r">
              <a:buNone/>
            </a:pPr>
            <a:r>
              <a:rPr lang="ar-IQ" dirty="0" smtClean="0"/>
              <a:t>3- ما يخصص للصندوق في الميزانية العامة للدولة .</a:t>
            </a:r>
          </a:p>
          <a:p>
            <a:pPr marL="0" indent="0" algn="r">
              <a:buNone/>
            </a:pPr>
            <a:r>
              <a:rPr lang="ar-IQ" dirty="0" smtClean="0"/>
              <a:t>4- المنح والمساعدات .</a:t>
            </a:r>
          </a:p>
          <a:p>
            <a:pPr marL="0" indent="0" algn="r">
              <a:buNone/>
            </a:pPr>
            <a:r>
              <a:rPr lang="ar-IQ" dirty="0" smtClean="0"/>
              <a:t>س/ أهمية صندوق العناية بالقاصرين ؟.</a:t>
            </a:r>
          </a:p>
          <a:p>
            <a:pPr marL="0" indent="0" algn="r">
              <a:buNone/>
            </a:pPr>
            <a:r>
              <a:rPr lang="ar-IQ" dirty="0" smtClean="0"/>
              <a:t>ج/ 1- يخصص نفقة شهرية للصغيرإذا أصبح ماعنده لا يفي حاجته  .</a:t>
            </a:r>
          </a:p>
          <a:p>
            <a:pPr marL="0" indent="0" algn="r">
              <a:buNone/>
            </a:pPr>
            <a:r>
              <a:rPr lang="ar-IQ" dirty="0" smtClean="0"/>
              <a:t>2- دفع إعانة مقطوعة للصغير لسد حاجة ضرورية طارئة .</a:t>
            </a:r>
            <a:endParaRPr lang="en-US" dirty="0" smtClean="0"/>
          </a:p>
          <a:p>
            <a:pPr marL="0" indent="0" algn="r">
              <a:buNone/>
            </a:pPr>
            <a:r>
              <a:rPr lang="ar-IQ" dirty="0" smtClean="0"/>
              <a:t>ملاحظة </a:t>
            </a:r>
            <a:r>
              <a:rPr lang="ar-IQ" smtClean="0"/>
              <a:t>– لا يعمل بالمواد المتعلقة بصندوق الرعاية بالقاصرين في الإقليم بالرغم من وجود النصوص القانونية .</a:t>
            </a:r>
            <a:endParaRPr lang="ar-IQ" dirty="0" smtClean="0"/>
          </a:p>
          <a:p>
            <a:pPr marL="0" indent="0" algn="r">
              <a:buNone/>
            </a:pPr>
            <a:endParaRPr lang="ar-IQ" dirty="0"/>
          </a:p>
        </p:txBody>
      </p:sp>
    </p:spTree>
    <p:extLst>
      <p:ext uri="{BB962C8B-B14F-4D97-AF65-F5344CB8AC3E}">
        <p14:creationId xmlns:p14="http://schemas.microsoft.com/office/powerpoint/2010/main" val="9819630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254307"/>
          </a:xfrm>
        </p:spPr>
        <p:txBody>
          <a:bodyPr>
            <a:normAutofit fontScale="90000"/>
          </a:bodyPr>
          <a:lstStyle/>
          <a:p>
            <a:endParaRPr lang="ar-IQ" dirty="0"/>
          </a:p>
        </p:txBody>
      </p:sp>
      <p:sp>
        <p:nvSpPr>
          <p:cNvPr id="3" name="Content Placeholder 2"/>
          <p:cNvSpPr>
            <a:spLocks noGrp="1"/>
          </p:cNvSpPr>
          <p:nvPr>
            <p:ph idx="1"/>
          </p:nvPr>
        </p:nvSpPr>
        <p:spPr>
          <a:xfrm>
            <a:off x="838200" y="840658"/>
            <a:ext cx="10515600" cy="5336305"/>
          </a:xfrm>
        </p:spPr>
        <p:txBody>
          <a:bodyPr>
            <a:normAutofit/>
          </a:bodyPr>
          <a:lstStyle/>
          <a:p>
            <a:pPr marL="0" indent="0" algn="r">
              <a:buNone/>
            </a:pPr>
            <a:r>
              <a:rPr lang="ar-IQ" dirty="0" smtClean="0"/>
              <a:t>    المطلب </a:t>
            </a:r>
            <a:r>
              <a:rPr lang="ar-IQ" dirty="0" smtClean="0"/>
              <a:t>التمهيدي – </a:t>
            </a:r>
            <a:r>
              <a:rPr lang="ar-IQ" dirty="0" smtClean="0"/>
              <a:t>التشكيلات الإدارية ورعاية القاصرين </a:t>
            </a:r>
          </a:p>
          <a:p>
            <a:pPr marL="0" indent="0" algn="r">
              <a:buNone/>
            </a:pPr>
            <a:r>
              <a:rPr lang="ar-IQ" dirty="0"/>
              <a:t> </a:t>
            </a:r>
            <a:r>
              <a:rPr lang="ar-IQ" dirty="0" smtClean="0"/>
              <a:t>           </a:t>
            </a:r>
            <a:r>
              <a:rPr lang="ar-IQ" dirty="0" smtClean="0"/>
              <a:t>الفرع </a:t>
            </a:r>
            <a:r>
              <a:rPr lang="ar-IQ" dirty="0" smtClean="0"/>
              <a:t>الأول </a:t>
            </a:r>
            <a:r>
              <a:rPr lang="ar-IQ" dirty="0" smtClean="0"/>
              <a:t>– مجلس رعاية القاصرين ودائرة رعاية القاصرين  .</a:t>
            </a:r>
            <a:endParaRPr lang="ar-IQ" dirty="0" smtClean="0"/>
          </a:p>
          <a:p>
            <a:pPr marL="0" indent="0" algn="r">
              <a:buNone/>
            </a:pPr>
            <a:r>
              <a:rPr lang="ar-IQ" dirty="0"/>
              <a:t> </a:t>
            </a:r>
            <a:r>
              <a:rPr lang="ar-IQ" dirty="0" smtClean="0"/>
              <a:t>           الفرع </a:t>
            </a:r>
            <a:r>
              <a:rPr lang="ar-IQ" dirty="0"/>
              <a:t>الثاني  </a:t>
            </a:r>
            <a:r>
              <a:rPr lang="ar-IQ" dirty="0" smtClean="0"/>
              <a:t>–رعاية </a:t>
            </a:r>
            <a:r>
              <a:rPr lang="ar-IQ" dirty="0"/>
              <a:t>القاصرين </a:t>
            </a:r>
          </a:p>
          <a:p>
            <a:pPr marL="0" indent="0" algn="r">
              <a:buNone/>
            </a:pPr>
            <a:r>
              <a:rPr lang="ar-IQ" dirty="0" smtClean="0"/>
              <a:t>المبحث </a:t>
            </a:r>
            <a:r>
              <a:rPr lang="ar-IQ" dirty="0" smtClean="0"/>
              <a:t>الأول – ماهية القاصر ونائبه </a:t>
            </a:r>
          </a:p>
          <a:p>
            <a:pPr marL="0" indent="0" algn="r">
              <a:buNone/>
            </a:pPr>
            <a:r>
              <a:rPr lang="ar-IQ" dirty="0"/>
              <a:t> </a:t>
            </a:r>
            <a:r>
              <a:rPr lang="ar-IQ" dirty="0" smtClean="0"/>
              <a:t>        المطلب الأول – مفهوم القاصر .</a:t>
            </a:r>
          </a:p>
          <a:p>
            <a:pPr marL="0" indent="0" algn="r">
              <a:buNone/>
            </a:pPr>
            <a:r>
              <a:rPr lang="ar-IQ" dirty="0"/>
              <a:t> </a:t>
            </a:r>
            <a:r>
              <a:rPr lang="ar-IQ" dirty="0" smtClean="0"/>
              <a:t>        المطلب الثاني –مفهوم النائب عن القاصر .</a:t>
            </a:r>
          </a:p>
          <a:p>
            <a:pPr marL="0" indent="0" algn="r">
              <a:buNone/>
            </a:pPr>
            <a:r>
              <a:rPr lang="ar-IQ" dirty="0" smtClean="0"/>
              <a:t>المبحث الثاني –</a:t>
            </a:r>
            <a:r>
              <a:rPr lang="ar-IQ" dirty="0"/>
              <a:t>المحافظة على أموال القاصروإدارتها وإستثمارها </a:t>
            </a:r>
            <a:r>
              <a:rPr lang="ar-IQ" dirty="0" smtClean="0"/>
              <a:t>.</a:t>
            </a:r>
          </a:p>
          <a:p>
            <a:pPr marL="0" indent="0" algn="r">
              <a:buNone/>
            </a:pPr>
            <a:r>
              <a:rPr lang="ar-IQ" dirty="0"/>
              <a:t> </a:t>
            </a:r>
            <a:r>
              <a:rPr lang="ar-IQ" dirty="0" smtClean="0"/>
              <a:t>          المطلب الأول – إدارة أموال القاصر .</a:t>
            </a:r>
          </a:p>
          <a:p>
            <a:pPr marL="0" indent="0" algn="r">
              <a:buNone/>
            </a:pPr>
            <a:r>
              <a:rPr lang="ar-IQ" dirty="0"/>
              <a:t> </a:t>
            </a:r>
            <a:r>
              <a:rPr lang="ar-IQ" dirty="0" smtClean="0"/>
              <a:t>         المطلب الثاني – إستثمار أموال القاصر .</a:t>
            </a:r>
          </a:p>
          <a:p>
            <a:pPr marL="0" indent="0" algn="r">
              <a:buNone/>
            </a:pPr>
            <a:r>
              <a:rPr lang="ar-IQ" dirty="0"/>
              <a:t> </a:t>
            </a:r>
            <a:r>
              <a:rPr lang="ar-IQ" dirty="0" smtClean="0"/>
              <a:t>         </a:t>
            </a:r>
            <a:r>
              <a:rPr lang="ar-IQ" dirty="0" smtClean="0">
                <a:solidFill>
                  <a:srgbClr val="FF0000"/>
                </a:solidFill>
              </a:rPr>
              <a:t>المطلب الثالث - صندوق العناية بالقاصر </a:t>
            </a:r>
            <a:r>
              <a:rPr lang="ar-IQ" dirty="0" smtClean="0"/>
              <a:t>.</a:t>
            </a:r>
            <a:endParaRPr lang="ar-IQ" dirty="0"/>
          </a:p>
          <a:p>
            <a:pPr marL="0" indent="0" algn="r">
              <a:buNone/>
            </a:pPr>
            <a:endParaRPr lang="ar-IQ" dirty="0" smtClean="0"/>
          </a:p>
          <a:p>
            <a:pPr marL="0" indent="0" algn="r">
              <a:buNone/>
            </a:pPr>
            <a:endParaRPr lang="ar-IQ" dirty="0"/>
          </a:p>
        </p:txBody>
      </p:sp>
    </p:spTree>
    <p:extLst>
      <p:ext uri="{BB962C8B-B14F-4D97-AF65-F5344CB8AC3E}">
        <p14:creationId xmlns:p14="http://schemas.microsoft.com/office/powerpoint/2010/main" val="33452998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65817"/>
          </a:xfrm>
        </p:spPr>
        <p:txBody>
          <a:bodyPr>
            <a:normAutofit fontScale="90000"/>
          </a:bodyPr>
          <a:lstStyle/>
          <a:p>
            <a:endParaRPr lang="ar-IQ" dirty="0"/>
          </a:p>
        </p:txBody>
      </p:sp>
      <p:sp>
        <p:nvSpPr>
          <p:cNvPr id="3" name="Content Placeholder 2"/>
          <p:cNvSpPr>
            <a:spLocks noGrp="1"/>
          </p:cNvSpPr>
          <p:nvPr>
            <p:ph idx="1"/>
          </p:nvPr>
        </p:nvSpPr>
        <p:spPr>
          <a:xfrm>
            <a:off x="838200" y="766916"/>
            <a:ext cx="10515600" cy="5410047"/>
          </a:xfrm>
        </p:spPr>
        <p:txBody>
          <a:bodyPr/>
          <a:lstStyle/>
          <a:p>
            <a:pPr marL="0" indent="0" algn="r">
              <a:buNone/>
            </a:pPr>
            <a:r>
              <a:rPr lang="ar-IQ" dirty="0" smtClean="0"/>
              <a:t> المبحث الثالث - محاسبة </a:t>
            </a:r>
            <a:r>
              <a:rPr lang="ar-IQ" dirty="0"/>
              <a:t>الأولياء والأوصياء </a:t>
            </a:r>
            <a:r>
              <a:rPr lang="ar-IQ" dirty="0" smtClean="0"/>
              <a:t>.</a:t>
            </a:r>
          </a:p>
          <a:p>
            <a:pPr marL="0" indent="0" algn="r">
              <a:buNone/>
            </a:pPr>
            <a:r>
              <a:rPr lang="ar-IQ" dirty="0"/>
              <a:t> </a:t>
            </a:r>
            <a:r>
              <a:rPr lang="ar-IQ" dirty="0" smtClean="0"/>
              <a:t>        المطلب الأول – الجهة المختصة بالمحاسبة .</a:t>
            </a:r>
          </a:p>
          <a:p>
            <a:pPr marL="0" indent="0" algn="r">
              <a:buNone/>
            </a:pPr>
            <a:r>
              <a:rPr lang="ar-IQ" dirty="0"/>
              <a:t> </a:t>
            </a:r>
            <a:r>
              <a:rPr lang="ar-IQ" dirty="0" smtClean="0"/>
              <a:t>         المطلب الثاني – أسلوب المحاسبة .</a:t>
            </a:r>
          </a:p>
          <a:p>
            <a:pPr marL="0" indent="0" algn="r">
              <a:buNone/>
            </a:pPr>
            <a:r>
              <a:rPr lang="ar-IQ" dirty="0" smtClean="0"/>
              <a:t>المبحث الرابع  - المحجور والغائب والمفقود.</a:t>
            </a:r>
          </a:p>
          <a:p>
            <a:pPr marL="0" indent="0" algn="r">
              <a:buNone/>
            </a:pPr>
            <a:r>
              <a:rPr lang="ar-IQ" dirty="0" smtClean="0"/>
              <a:t>         المطلب الأول – حماية أموال المحجور وإدارتها .</a:t>
            </a:r>
          </a:p>
          <a:p>
            <a:pPr marL="0" indent="0" algn="r">
              <a:buNone/>
            </a:pPr>
            <a:r>
              <a:rPr lang="ar-IQ" dirty="0"/>
              <a:t> </a:t>
            </a:r>
            <a:r>
              <a:rPr lang="ar-IQ" dirty="0" smtClean="0"/>
              <a:t>       المطلب الثاني – حماية أموال الغائب والمفقود وإدارتها .  </a:t>
            </a:r>
            <a:endParaRPr lang="ar-IQ" dirty="0"/>
          </a:p>
          <a:p>
            <a:pPr marL="0" indent="0" algn="r">
              <a:buNone/>
            </a:pPr>
            <a:endParaRPr lang="ar-IQ" dirty="0"/>
          </a:p>
        </p:txBody>
      </p:sp>
    </p:spTree>
    <p:extLst>
      <p:ext uri="{BB962C8B-B14F-4D97-AF65-F5344CB8AC3E}">
        <p14:creationId xmlns:p14="http://schemas.microsoft.com/office/powerpoint/2010/main" val="10027972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ar-IQ" sz="4000" dirty="0" smtClean="0"/>
              <a:t>التنظيم القانوني لحماية عديمي الأهلية وناقصيها والغائبين والمفقودين </a:t>
            </a:r>
            <a:endParaRPr lang="ar-IQ" sz="4000" dirty="0"/>
          </a:p>
        </p:txBody>
      </p:sp>
      <p:sp>
        <p:nvSpPr>
          <p:cNvPr id="3" name="Content Placeholder 2"/>
          <p:cNvSpPr>
            <a:spLocks noGrp="1"/>
          </p:cNvSpPr>
          <p:nvPr>
            <p:ph idx="1"/>
          </p:nvPr>
        </p:nvSpPr>
        <p:spPr/>
        <p:txBody>
          <a:bodyPr/>
          <a:lstStyle/>
          <a:p>
            <a:pPr marL="0" indent="0" algn="r">
              <a:buNone/>
            </a:pPr>
            <a:r>
              <a:rPr lang="ar-IQ" dirty="0" smtClean="0"/>
              <a:t>1- قانون </a:t>
            </a:r>
            <a:r>
              <a:rPr lang="ar-IQ" dirty="0"/>
              <a:t>تحرير التركات وإدارة أموال القاصرين والغائبين والمحجورين رقم 27 </a:t>
            </a:r>
            <a:r>
              <a:rPr lang="ar-IQ" dirty="0" smtClean="0"/>
              <a:t>لسنة </a:t>
            </a:r>
            <a:r>
              <a:rPr lang="ar-IQ" dirty="0" smtClean="0"/>
              <a:t>  1934، يمثل أول قانون يتعلق بحماية أموال القاصر . </a:t>
            </a:r>
          </a:p>
          <a:p>
            <a:pPr marL="0" indent="0" algn="r">
              <a:buNone/>
            </a:pPr>
            <a:r>
              <a:rPr lang="ar-IQ" dirty="0" smtClean="0"/>
              <a:t>2- </a:t>
            </a:r>
            <a:r>
              <a:rPr lang="ar-IQ" dirty="0" smtClean="0"/>
              <a:t>قانون </a:t>
            </a:r>
            <a:r>
              <a:rPr lang="ar-IQ" dirty="0"/>
              <a:t>إدارة أموال القاصرين رقم 47 </a:t>
            </a:r>
            <a:r>
              <a:rPr lang="ar-IQ" dirty="0" smtClean="0"/>
              <a:t>لسنة1969</a:t>
            </a:r>
            <a:r>
              <a:rPr lang="ar-IQ" dirty="0" smtClean="0"/>
              <a:t>.( أوضحت الأسباب الموجبة لإصداره مزايا القانون ، كما بيين التطبيق العملي قصور القانون رقم 27 لسنة 1934 . </a:t>
            </a:r>
            <a:endParaRPr lang="ar-IQ" dirty="0" smtClean="0"/>
          </a:p>
          <a:p>
            <a:pPr marL="0" indent="0" algn="r">
              <a:buNone/>
            </a:pPr>
            <a:r>
              <a:rPr lang="ar-IQ" dirty="0" smtClean="0"/>
              <a:t>3- قانون </a:t>
            </a:r>
            <a:r>
              <a:rPr lang="ar-IQ" dirty="0"/>
              <a:t>رعاية القاصرين المرقم(78) لسنة </a:t>
            </a:r>
            <a:r>
              <a:rPr lang="ar-IQ" dirty="0" smtClean="0"/>
              <a:t>1980  </a:t>
            </a:r>
            <a:r>
              <a:rPr lang="ar-IQ" dirty="0"/>
              <a:t>ولا يزال سارياَ ونافذاَ في العراق وإقليم كوردستان – </a:t>
            </a:r>
            <a:r>
              <a:rPr lang="ar-IQ" dirty="0" smtClean="0"/>
              <a:t>العراق.</a:t>
            </a:r>
          </a:p>
        </p:txBody>
      </p:sp>
    </p:spTree>
    <p:extLst>
      <p:ext uri="{BB962C8B-B14F-4D97-AF65-F5344CB8AC3E}">
        <p14:creationId xmlns:p14="http://schemas.microsoft.com/office/powerpoint/2010/main" val="39725614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50377"/>
            <a:ext cx="10515600" cy="254307"/>
          </a:xfrm>
        </p:spPr>
        <p:txBody>
          <a:bodyPr>
            <a:normAutofit fontScale="90000"/>
          </a:bodyPr>
          <a:lstStyle/>
          <a:p>
            <a:pPr algn="r"/>
            <a:r>
              <a:rPr lang="ar-IQ" dirty="0" smtClean="0"/>
              <a:t>أهداف القانون وأسسه </a:t>
            </a:r>
            <a:endParaRPr lang="ar-IQ" dirty="0"/>
          </a:p>
        </p:txBody>
      </p:sp>
      <p:sp>
        <p:nvSpPr>
          <p:cNvPr id="3" name="Content Placeholder 2"/>
          <p:cNvSpPr>
            <a:spLocks noGrp="1"/>
          </p:cNvSpPr>
          <p:nvPr>
            <p:ph idx="1"/>
          </p:nvPr>
        </p:nvSpPr>
        <p:spPr>
          <a:xfrm>
            <a:off x="838200" y="855406"/>
            <a:ext cx="10515600" cy="5321557"/>
          </a:xfrm>
        </p:spPr>
        <p:txBody>
          <a:bodyPr/>
          <a:lstStyle/>
          <a:p>
            <a:pPr marL="0" indent="0" algn="r">
              <a:buNone/>
            </a:pPr>
            <a:r>
              <a:rPr lang="ar-IQ" dirty="0" smtClean="0"/>
              <a:t>بينت المادة (1) من قانون رعاية القاصرين بأن القانون يهدف الى رعاية الصغار ومن في حكمهم والعناية بشؤونهم الإجتماعية والثقافية والمالية .</a:t>
            </a:r>
          </a:p>
          <a:p>
            <a:pPr marL="0" indent="0" algn="r">
              <a:buNone/>
            </a:pPr>
            <a:endParaRPr lang="ar-IQ" dirty="0"/>
          </a:p>
          <a:p>
            <a:pPr marL="0" indent="0" algn="r">
              <a:buNone/>
            </a:pPr>
            <a:r>
              <a:rPr lang="ar-IQ" dirty="0" smtClean="0"/>
              <a:t>أما أهم أسس القانون تتمثل بما يلي  ( يلاحظ المادة (2)):</a:t>
            </a:r>
          </a:p>
          <a:p>
            <a:pPr marL="0" indent="0" algn="r">
              <a:buNone/>
            </a:pPr>
            <a:r>
              <a:rPr lang="ar-IQ" dirty="0" smtClean="0"/>
              <a:t>1-تمكين دائرة رعاية القاصرين من الرقابة والإشراف على من يتولى شؤون القاصر بما يحقق مصلحة القاصر .</a:t>
            </a:r>
          </a:p>
          <a:p>
            <a:pPr marL="0" indent="0" algn="r">
              <a:buNone/>
            </a:pPr>
            <a:r>
              <a:rPr lang="ar-IQ" dirty="0" smtClean="0"/>
              <a:t>2- إعتماد البحث الإجتماعي لمعالجة شؤون القاصرين الحياتية .</a:t>
            </a:r>
          </a:p>
          <a:p>
            <a:pPr marL="0" indent="0" algn="r">
              <a:buNone/>
            </a:pPr>
            <a:r>
              <a:rPr lang="ar-IQ" dirty="0" smtClean="0"/>
              <a:t>3- المحافظة على أموال القاصرين وإستثمارها بما يحقق منافع أكثر لهم . </a:t>
            </a:r>
            <a:endParaRPr lang="ar-IQ" dirty="0"/>
          </a:p>
        </p:txBody>
      </p:sp>
    </p:spTree>
    <p:extLst>
      <p:ext uri="{BB962C8B-B14F-4D97-AF65-F5344CB8AC3E}">
        <p14:creationId xmlns:p14="http://schemas.microsoft.com/office/powerpoint/2010/main" val="32587628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35974"/>
            <a:ext cx="10515600" cy="884904"/>
          </a:xfrm>
        </p:spPr>
        <p:txBody>
          <a:bodyPr>
            <a:normAutofit fontScale="90000"/>
          </a:bodyPr>
          <a:lstStyle/>
          <a:p>
            <a:pPr algn="ctr"/>
            <a:r>
              <a:rPr lang="ar-IQ" dirty="0" smtClean="0"/>
              <a:t>المطلب التمهيدي </a:t>
            </a:r>
            <a:br>
              <a:rPr lang="ar-IQ" dirty="0" smtClean="0"/>
            </a:br>
            <a:r>
              <a:rPr lang="ar-IQ" dirty="0" smtClean="0"/>
              <a:t> التشكيلات الإدارية ورعاية القاصرين </a:t>
            </a:r>
            <a:endParaRPr lang="ar-IQ" dirty="0"/>
          </a:p>
        </p:txBody>
      </p:sp>
      <p:sp>
        <p:nvSpPr>
          <p:cNvPr id="3" name="Content Placeholder 2"/>
          <p:cNvSpPr>
            <a:spLocks noGrp="1"/>
          </p:cNvSpPr>
          <p:nvPr>
            <p:ph idx="1"/>
          </p:nvPr>
        </p:nvSpPr>
        <p:spPr>
          <a:xfrm>
            <a:off x="838200" y="1120878"/>
            <a:ext cx="10515600" cy="5056085"/>
          </a:xfrm>
        </p:spPr>
        <p:txBody>
          <a:bodyPr>
            <a:normAutofit lnSpcReduction="10000"/>
          </a:bodyPr>
          <a:lstStyle/>
          <a:p>
            <a:pPr marL="0" indent="0" algn="r">
              <a:buNone/>
            </a:pPr>
            <a:r>
              <a:rPr lang="ar-IQ" dirty="0"/>
              <a:t> </a:t>
            </a:r>
            <a:r>
              <a:rPr lang="ar-IQ" dirty="0" smtClean="0"/>
              <a:t>    الفرع الأول – مجلس رعاية القاصرين ودائرة رعاية القاصرين ومديرية رعاية القاصرين – </a:t>
            </a:r>
          </a:p>
          <a:p>
            <a:pPr marL="0" indent="0" algn="r">
              <a:buNone/>
            </a:pPr>
            <a:r>
              <a:rPr lang="ar-IQ" dirty="0"/>
              <a:t> </a:t>
            </a:r>
            <a:r>
              <a:rPr lang="ar-IQ" dirty="0" smtClean="0"/>
              <a:t>أولاً- مجلس رعاية القاصرين - أورد </a:t>
            </a:r>
            <a:r>
              <a:rPr lang="ar-IQ" dirty="0" smtClean="0"/>
              <a:t>قانون رعاية القاصرين في المواد من (4-7) على مجلس رعاية القاصرين لكن تم الغائه موجب القرار(قرار مجلس قيادة الثورة المنحل ) المرقم (103)لسنة 1988،وتم تحويل إختصاصاته الى وزير العدل ، لكن بصدور القرار المرقم (222) لعام 2000من المجلس نفسه أعاد تشكيل مجلس رعاية القاصرين ونظم مهامه من جديد ، وبموجب القرار الأخير يتألف المجلس من :</a:t>
            </a:r>
          </a:p>
          <a:p>
            <a:pPr marL="0" indent="0" algn="r">
              <a:buNone/>
            </a:pPr>
            <a:r>
              <a:rPr lang="ar-IQ" dirty="0" smtClean="0"/>
              <a:t>1- وزير العدل رئيساَ .</a:t>
            </a:r>
          </a:p>
          <a:p>
            <a:pPr marL="0" indent="0" algn="r">
              <a:buNone/>
            </a:pPr>
            <a:r>
              <a:rPr lang="ar-IQ" dirty="0" smtClean="0"/>
              <a:t>2- ستة أعضاء (ثلاثة منهم دائمين من ضمنهم مدير عام دائرة رعاية القاصرين عضواَ ومقرراَ ، وثلاثة أعضاء غير دائمين ومن ضمنهم مدير عام مختص في شؤون التربية وعلم النفس يرشحه وزير التربية ومدة عضويتهم ثلاث سنوات قابلة للتجديد مرة واحدة، ومن ضمن مهامه إقرار الخطط التي تعدها دائرة رعاية القاصرين في الأمور المتعلقة برعاية القاصرين إجتماعياً وثقافياً وتربوياً .  </a:t>
            </a:r>
            <a:endParaRPr lang="ar-IQ" dirty="0"/>
          </a:p>
        </p:txBody>
      </p:sp>
    </p:spTree>
    <p:extLst>
      <p:ext uri="{BB962C8B-B14F-4D97-AF65-F5344CB8AC3E}">
        <p14:creationId xmlns:p14="http://schemas.microsoft.com/office/powerpoint/2010/main" val="27906023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239559"/>
          </a:xfrm>
        </p:spPr>
        <p:txBody>
          <a:bodyPr>
            <a:normAutofit fontScale="90000"/>
          </a:bodyPr>
          <a:lstStyle/>
          <a:p>
            <a:pPr algn="r"/>
            <a:endParaRPr lang="ar-IQ" sz="3600" dirty="0"/>
          </a:p>
        </p:txBody>
      </p:sp>
      <p:sp>
        <p:nvSpPr>
          <p:cNvPr id="3" name="Content Placeholder 2"/>
          <p:cNvSpPr>
            <a:spLocks noGrp="1"/>
          </p:cNvSpPr>
          <p:nvPr>
            <p:ph idx="1"/>
          </p:nvPr>
        </p:nvSpPr>
        <p:spPr>
          <a:xfrm>
            <a:off x="471948" y="929148"/>
            <a:ext cx="10881852" cy="5501149"/>
          </a:xfrm>
        </p:spPr>
        <p:txBody>
          <a:bodyPr>
            <a:normAutofit/>
          </a:bodyPr>
          <a:lstStyle/>
          <a:p>
            <a:pPr marL="0" indent="0" algn="r">
              <a:buNone/>
            </a:pPr>
            <a:r>
              <a:rPr lang="ar-IQ" dirty="0" smtClean="0"/>
              <a:t>ثانياً –دائرة رعاية القاصرين </a:t>
            </a:r>
          </a:p>
          <a:p>
            <a:pPr marL="0" indent="0" algn="r">
              <a:buNone/>
            </a:pPr>
            <a:r>
              <a:rPr lang="ar-IQ" dirty="0" smtClean="0"/>
              <a:t>1- </a:t>
            </a:r>
            <a:r>
              <a:rPr lang="ar-IQ" dirty="0"/>
              <a:t>دائرة رعاية القاصرين في </a:t>
            </a:r>
            <a:r>
              <a:rPr lang="ar-IQ" dirty="0" smtClean="0"/>
              <a:t>العراق - تتألف </a:t>
            </a:r>
            <a:r>
              <a:rPr lang="ar-IQ" dirty="0" smtClean="0"/>
              <a:t>دائرة رعاية القاصرين من سبعة أقسام بموجب المواد من (8 الى 12) ، لكن قرار مجلس قيادة الثورة المنحل المرقم (103) لسنة 1988 </a:t>
            </a:r>
            <a:r>
              <a:rPr lang="ar-IQ" dirty="0" smtClean="0"/>
              <a:t>الغى </a:t>
            </a:r>
            <a:r>
              <a:rPr lang="ar-IQ" dirty="0" smtClean="0"/>
              <a:t>بعض أقسامها ودمج بعضها مع البعض كما </a:t>
            </a:r>
            <a:r>
              <a:rPr lang="ar-IQ" dirty="0" smtClean="0"/>
              <a:t>الغى </a:t>
            </a:r>
            <a:r>
              <a:rPr lang="ar-IQ" dirty="0" smtClean="0"/>
              <a:t>بعض المناصب .وإستناداً الى المادة (2) من التعليمات المرقمة (1) لسنة 2013 الخاصة بتقسيمات ومهام دائرة رعاية القاصرين </a:t>
            </a:r>
            <a:r>
              <a:rPr lang="ar-IQ" dirty="0" smtClean="0"/>
              <a:t>، حيث تتكون </a:t>
            </a:r>
            <a:r>
              <a:rPr lang="ar-IQ" dirty="0" smtClean="0"/>
              <a:t>دائرة رعاية القاصرين من مركز الدائرة وترتبط بوزارة العدل ومن مديريات رعاية القاصرين في العاصمة بغداد والمحافظات .</a:t>
            </a:r>
          </a:p>
          <a:p>
            <a:pPr marL="0" indent="0" algn="r">
              <a:buNone/>
            </a:pPr>
            <a:r>
              <a:rPr lang="ar-IQ" dirty="0" smtClean="0"/>
              <a:t>       يترأس الدائرة مدير عام حاصل على شهادة بكالوريوس في القانون ، ولغرض تمكين الدائرة من تحمل مسؤولية الإشراف على شؤون القاصر </a:t>
            </a:r>
            <a:r>
              <a:rPr lang="ar-IQ" dirty="0" smtClean="0"/>
              <a:t>فقد تم </a:t>
            </a:r>
            <a:r>
              <a:rPr lang="ar-IQ" dirty="0" smtClean="0"/>
              <a:t>تقسيمها الى عدة أقسام وبموجب(م 3) من التعليمات أعلاه يتكون مركز الدائرة من ست أقسام وهي ( قسم الرعاية الإجتماعية ، قسم الشؤون القانونية ، قسم الشؤون المالية ، قسم الإستثمار ، قسم العلاقات وإدارة الموارد البشرية ، قسم الرقابة والتدقيق الداخلي ).</a:t>
            </a:r>
            <a:endParaRPr lang="ar-IQ" dirty="0"/>
          </a:p>
        </p:txBody>
      </p:sp>
    </p:spTree>
    <p:extLst>
      <p:ext uri="{BB962C8B-B14F-4D97-AF65-F5344CB8AC3E}">
        <p14:creationId xmlns:p14="http://schemas.microsoft.com/office/powerpoint/2010/main" val="10787014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9490" y="320881"/>
            <a:ext cx="10515600" cy="372293"/>
          </a:xfrm>
        </p:spPr>
        <p:txBody>
          <a:bodyPr>
            <a:normAutofit fontScale="90000"/>
          </a:bodyPr>
          <a:lstStyle/>
          <a:p>
            <a:pPr algn="r"/>
            <a:endParaRPr lang="ar-IQ" sz="3600" dirty="0"/>
          </a:p>
        </p:txBody>
      </p:sp>
      <p:sp>
        <p:nvSpPr>
          <p:cNvPr id="3" name="Content Placeholder 2"/>
          <p:cNvSpPr>
            <a:spLocks noGrp="1"/>
          </p:cNvSpPr>
          <p:nvPr>
            <p:ph idx="1"/>
          </p:nvPr>
        </p:nvSpPr>
        <p:spPr>
          <a:xfrm>
            <a:off x="427703" y="1017640"/>
            <a:ext cx="10926097" cy="5442154"/>
          </a:xfrm>
        </p:spPr>
        <p:txBody>
          <a:bodyPr/>
          <a:lstStyle/>
          <a:p>
            <a:pPr marL="0" indent="0" algn="r">
              <a:buNone/>
            </a:pPr>
            <a:r>
              <a:rPr lang="ar-IQ" dirty="0" smtClean="0"/>
              <a:t>2- </a:t>
            </a:r>
            <a:r>
              <a:rPr lang="ar-IQ" dirty="0" smtClean="0"/>
              <a:t>دائرة </a:t>
            </a:r>
            <a:r>
              <a:rPr lang="ar-IQ" dirty="0"/>
              <a:t>رعاية القاصرين في إقليم كوردستان </a:t>
            </a:r>
            <a:r>
              <a:rPr lang="ar-IQ" dirty="0" smtClean="0"/>
              <a:t>- اورد </a:t>
            </a:r>
            <a:r>
              <a:rPr lang="ar-IQ" dirty="0"/>
              <a:t>قانون رعاية القاصرين في المواد من (4-7) على مجلس رعاية القاصرين لكن تم الغائه </a:t>
            </a:r>
            <a:r>
              <a:rPr lang="ar-IQ" dirty="0" smtClean="0"/>
              <a:t>بموجب </a:t>
            </a:r>
            <a:r>
              <a:rPr lang="ar-IQ" dirty="0"/>
              <a:t>القرار(قرار مجلس قيادة الثورة المنحل ) المرقم (103)لسنة 1988،وتم تحويل إختصاصاته الى وزير </a:t>
            </a:r>
            <a:r>
              <a:rPr lang="ar-IQ" dirty="0" smtClean="0"/>
              <a:t>العدل. </a:t>
            </a:r>
          </a:p>
          <a:p>
            <a:pPr marL="0" indent="0" algn="r">
              <a:buNone/>
            </a:pPr>
            <a:r>
              <a:rPr lang="ar-IQ" dirty="0" smtClean="0"/>
              <a:t>تم تشكيل مديرية الدوائر العدلية  تتبع وزارة العدل بموجب قانون وزارة العدل لإقليم كوردستان – العراق المرقم (12) لسنة 1992الملغي ( يلاحظ المادة 8)، وبين قانون وزارة العدل لإقليم كوردستان – العراق المرقم (13)لسنة 2007 في المادة(الثانية /ف 3) أهداف الوزارة </a:t>
            </a:r>
            <a:r>
              <a:rPr lang="ar-IQ" dirty="0" smtClean="0"/>
              <a:t>من </a:t>
            </a:r>
            <a:r>
              <a:rPr lang="ar-IQ" dirty="0" smtClean="0"/>
              <a:t>ضمنها رعاية شؤون القاصرين من النواحي الإجتماعية والثقافية والتربوية والإنسانية بالتنسيق مع الجهات ذات العلاقة .ونصت المادة (الرابعة ) أن أجهزة العدل تتكون من عدة أجهزة من ضمنها المديرية العامة للدوائر العدلية ترتبط بها (ا- مديريات التنفيذ .ب- دوائر كتاب العدول .ج- مديريات رعاية القاصرين .د- مديرية الجريدة الرسمية ).  </a:t>
            </a:r>
            <a:endParaRPr lang="ar-IQ" dirty="0"/>
          </a:p>
        </p:txBody>
      </p:sp>
    </p:spTree>
    <p:extLst>
      <p:ext uri="{BB962C8B-B14F-4D97-AF65-F5344CB8AC3E}">
        <p14:creationId xmlns:p14="http://schemas.microsoft.com/office/powerpoint/2010/main" val="26772708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35975"/>
            <a:ext cx="10515600" cy="265470"/>
          </a:xfrm>
        </p:spPr>
        <p:txBody>
          <a:bodyPr>
            <a:normAutofit fontScale="90000"/>
          </a:bodyPr>
          <a:lstStyle/>
          <a:p>
            <a:pPr algn="r"/>
            <a:endParaRPr lang="ar-IQ" sz="4000" dirty="0"/>
          </a:p>
        </p:txBody>
      </p:sp>
      <p:sp>
        <p:nvSpPr>
          <p:cNvPr id="3" name="Content Placeholder 2"/>
          <p:cNvSpPr>
            <a:spLocks noGrp="1"/>
          </p:cNvSpPr>
          <p:nvPr>
            <p:ph idx="1"/>
          </p:nvPr>
        </p:nvSpPr>
        <p:spPr>
          <a:xfrm>
            <a:off x="324465" y="722670"/>
            <a:ext cx="11341509" cy="5825613"/>
          </a:xfrm>
        </p:spPr>
        <p:txBody>
          <a:bodyPr>
            <a:normAutofit fontScale="25000" lnSpcReduction="20000"/>
          </a:bodyPr>
          <a:lstStyle/>
          <a:p>
            <a:pPr marL="0" indent="0" algn="r">
              <a:lnSpc>
                <a:spcPct val="120000"/>
              </a:lnSpc>
              <a:buNone/>
            </a:pPr>
            <a:r>
              <a:rPr lang="ar-IQ" sz="8600" dirty="0" smtClean="0">
                <a:latin typeface="Arial" panose="020B0604020202020204" pitchFamily="34" charset="0"/>
              </a:rPr>
              <a:t>ثالثاً - </a:t>
            </a:r>
            <a:r>
              <a:rPr lang="ar-IQ" sz="8600" dirty="0">
                <a:latin typeface="Arial" panose="020B0604020202020204" pitchFamily="34" charset="0"/>
              </a:rPr>
              <a:t>مديرية رعاية القاصرين </a:t>
            </a:r>
            <a:r>
              <a:rPr lang="ar-IQ" sz="8600" dirty="0" smtClean="0">
                <a:latin typeface="Arial" panose="020B0604020202020204" pitchFamily="34" charset="0"/>
              </a:rPr>
              <a:t>- </a:t>
            </a:r>
            <a:r>
              <a:rPr lang="ar-IQ" sz="8600" dirty="0" smtClean="0">
                <a:latin typeface="Arial" panose="020B0604020202020204" pitchFamily="34" charset="0"/>
              </a:rPr>
              <a:t>الهيكل </a:t>
            </a:r>
            <a:r>
              <a:rPr lang="ar-IQ" sz="8600" dirty="0" smtClean="0">
                <a:latin typeface="Arial" panose="020B0604020202020204" pitchFamily="34" charset="0"/>
              </a:rPr>
              <a:t>التنظيمي يختلف تبعاً لحجم العمل والسكان ، والأقسام هي (الإدارة ، الإحصاء ، حسابات ، تدقيق ، أذونات ، أضابير ، قانوني ، باحث إجتماعي )أما الملاحظيات (الأقضية والنواحي ) حسب الحاجة .</a:t>
            </a:r>
          </a:p>
          <a:p>
            <a:pPr marL="0" indent="0" algn="r">
              <a:lnSpc>
                <a:spcPct val="120000"/>
              </a:lnSpc>
              <a:buNone/>
            </a:pPr>
            <a:r>
              <a:rPr lang="ar-IQ" sz="8600" dirty="0" smtClean="0">
                <a:latin typeface="Arial" panose="020B0604020202020204" pitchFamily="34" charset="0"/>
              </a:rPr>
              <a:t>الفرع الثاني – رعاية القاصرين –</a:t>
            </a:r>
          </a:p>
          <a:p>
            <a:pPr marL="0" indent="0" algn="r">
              <a:lnSpc>
                <a:spcPct val="120000"/>
              </a:lnSpc>
              <a:buNone/>
            </a:pPr>
            <a:r>
              <a:rPr lang="ar-IQ" sz="8600" dirty="0" smtClean="0">
                <a:latin typeface="Arial" panose="020B0604020202020204" pitchFamily="34" charset="0"/>
              </a:rPr>
              <a:t>أولاً - </a:t>
            </a:r>
            <a:r>
              <a:rPr lang="ar-IQ" sz="8600" dirty="0" smtClean="0">
                <a:latin typeface="Arial" panose="020B0604020202020204" pitchFamily="34" charset="0"/>
              </a:rPr>
              <a:t>البحث </a:t>
            </a:r>
            <a:r>
              <a:rPr lang="ar-IQ" sz="8600" dirty="0" smtClean="0">
                <a:latin typeface="Arial" panose="020B0604020202020204" pitchFamily="34" charset="0"/>
              </a:rPr>
              <a:t>الإجتماعي (المواد من 13 – 19) ، شعبة البحث الإجتماعي ، مواد مهمة جداَ في الواقع العملي تأخذ بعين الإعتبار عند إتخاذ قرار يخص القاصر ،</a:t>
            </a:r>
          </a:p>
          <a:p>
            <a:pPr marL="0" indent="0" algn="r">
              <a:lnSpc>
                <a:spcPct val="120000"/>
              </a:lnSpc>
              <a:buNone/>
            </a:pPr>
            <a:r>
              <a:rPr lang="ar-IQ" sz="8600" dirty="0" smtClean="0">
                <a:latin typeface="Arial" panose="020B0604020202020204" pitchFamily="34" charset="0"/>
              </a:rPr>
              <a:t>يقصد بالبحث الإجتماعي: جمع المعلومات عن القاصر وبيئته وعلاقته بأسرته والتحقيق عن مدى قيام المكلف برعاية القاصر بالواجبات الملزم بها قانوناً .</a:t>
            </a:r>
          </a:p>
          <a:p>
            <a:pPr marL="0" indent="0" algn="r">
              <a:lnSpc>
                <a:spcPct val="120000"/>
              </a:lnSpc>
              <a:buNone/>
            </a:pPr>
            <a:r>
              <a:rPr lang="ar-IQ" sz="8600" dirty="0" smtClean="0">
                <a:latin typeface="Arial" panose="020B0604020202020204" pitchFamily="34" charset="0"/>
              </a:rPr>
              <a:t>س/ ماهي واجبات الباحث الإجتماعي ؟ .</a:t>
            </a:r>
          </a:p>
          <a:p>
            <a:pPr marL="0" indent="0" algn="r">
              <a:lnSpc>
                <a:spcPct val="120000"/>
              </a:lnSpc>
              <a:buNone/>
            </a:pPr>
            <a:r>
              <a:rPr lang="ar-IQ" sz="8600" dirty="0" smtClean="0">
                <a:latin typeface="Arial" panose="020B0604020202020204" pitchFamily="34" charset="0"/>
              </a:rPr>
              <a:t>ج/ أجابت على ذلك المادة ( 15) من القانون ، ويمكن أن نوضحها على النحو الآتي :</a:t>
            </a:r>
          </a:p>
          <a:p>
            <a:pPr marL="0" indent="0" algn="r">
              <a:lnSpc>
                <a:spcPct val="120000"/>
              </a:lnSpc>
              <a:buNone/>
            </a:pPr>
            <a:r>
              <a:rPr lang="ar-IQ" sz="8600" dirty="0" smtClean="0">
                <a:latin typeface="Arial" panose="020B0604020202020204" pitchFamily="34" charset="0"/>
              </a:rPr>
              <a:t>1- زيارات ميدانية لبحث طبيعة وأسباب مشاكل القاصر .</a:t>
            </a:r>
          </a:p>
          <a:p>
            <a:pPr marL="0" indent="0" algn="r">
              <a:lnSpc>
                <a:spcPct val="120000"/>
              </a:lnSpc>
              <a:buNone/>
            </a:pPr>
            <a:r>
              <a:rPr lang="ar-IQ" sz="8600" dirty="0" smtClean="0">
                <a:latin typeface="Arial" panose="020B0604020202020204" pitchFamily="34" charset="0"/>
              </a:rPr>
              <a:t>2- التشاور مع أفراد الأسرة والتعاون معهم للتغلب على مشاكل القاصر .</a:t>
            </a:r>
          </a:p>
          <a:p>
            <a:pPr marL="0" indent="0" algn="r">
              <a:lnSpc>
                <a:spcPct val="120000"/>
              </a:lnSpc>
              <a:buNone/>
            </a:pPr>
            <a:r>
              <a:rPr lang="ar-IQ" sz="8600" dirty="0" smtClean="0">
                <a:latin typeface="Arial" panose="020B0604020202020204" pitchFamily="34" charset="0"/>
              </a:rPr>
              <a:t>3- تشجيع أسرة القاصر على تطوير تكيفه الإجتماعي .</a:t>
            </a:r>
          </a:p>
          <a:p>
            <a:pPr marL="0" indent="0" algn="r">
              <a:lnSpc>
                <a:spcPct val="120000"/>
              </a:lnSpc>
              <a:buNone/>
            </a:pPr>
            <a:r>
              <a:rPr lang="ar-IQ" sz="8600" dirty="0" smtClean="0">
                <a:latin typeface="Arial" panose="020B0604020202020204" pitchFamily="34" charset="0"/>
              </a:rPr>
              <a:t>4- متابعة القاصر بصورة دورية وكلما دعت الحاجة .</a:t>
            </a:r>
          </a:p>
          <a:p>
            <a:pPr marL="0" indent="0" algn="r">
              <a:buNone/>
            </a:pPr>
            <a:r>
              <a:rPr lang="ar-IQ" dirty="0" smtClean="0"/>
              <a:t>  </a:t>
            </a:r>
            <a:endParaRPr lang="ar-IQ" dirty="0"/>
          </a:p>
        </p:txBody>
      </p:sp>
    </p:spTree>
    <p:extLst>
      <p:ext uri="{BB962C8B-B14F-4D97-AF65-F5344CB8AC3E}">
        <p14:creationId xmlns:p14="http://schemas.microsoft.com/office/powerpoint/2010/main" val="239001366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959</TotalTime>
  <Words>1253</Words>
  <Application>Microsoft Office PowerPoint</Application>
  <PresentationFormat>Widescreen</PresentationFormat>
  <Paragraphs>73</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Calibri Light</vt:lpstr>
      <vt:lpstr>Times New Roman</vt:lpstr>
      <vt:lpstr>Office Theme</vt:lpstr>
      <vt:lpstr>قانون رعاية القاصرين </vt:lpstr>
      <vt:lpstr>PowerPoint Presentation</vt:lpstr>
      <vt:lpstr>PowerPoint Presentation</vt:lpstr>
      <vt:lpstr>التنظيم القانوني لحماية عديمي الأهلية وناقصيها والغائبين والمفقودين </vt:lpstr>
      <vt:lpstr>أهداف القانون وأسسه </vt:lpstr>
      <vt:lpstr>المطلب التمهيدي   التشكيلات الإدارية ورعاية القاصرين </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قانون رعاية القاصرين </dc:title>
  <dc:creator>Tech.Diwan</dc:creator>
  <cp:lastModifiedBy>Tech.Diwan</cp:lastModifiedBy>
  <cp:revision>54</cp:revision>
  <dcterms:created xsi:type="dcterms:W3CDTF">2025-01-05T16:45:23Z</dcterms:created>
  <dcterms:modified xsi:type="dcterms:W3CDTF">2025-01-11T20:08:51Z</dcterms:modified>
</cp:coreProperties>
</file>