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3/12/2024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3/12/2024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r>
              <a:rPr lang="ar-SA" dirty="0" smtClean="0"/>
              <a:t>2023-2024</a:t>
            </a:r>
            <a:endParaRPr lang="en-US" dirty="0"/>
          </a:p>
        </p:txBody>
      </p:sp>
    </p:spTree>
    <p:extLst>
      <p:ext uri="{BB962C8B-B14F-4D97-AF65-F5344CB8AC3E}">
        <p14:creationId xmlns:p14="http://schemas.microsoft.com/office/powerpoint/2010/main" val="3940711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0"/>
            <a:ext cx="8686800" cy="6324600"/>
          </a:xfrm>
        </p:spPr>
        <p:txBody>
          <a:bodyPr>
            <a:normAutofit/>
          </a:bodyPr>
          <a:lstStyle/>
          <a:p>
            <a:pPr algn="r" rtl="1"/>
            <a:r>
              <a:rPr lang="ar-SA" sz="2800" b="1" dirty="0"/>
              <a:t>القسم ( ٢٠) صلاحيات شرطة المرور وحق الاستئناف</a:t>
            </a:r>
          </a:p>
          <a:p>
            <a:pPr marL="109728" indent="0" algn="r" rtl="1">
              <a:lnSpc>
                <a:spcPct val="150000"/>
              </a:lnSpc>
              <a:buNone/>
            </a:pPr>
            <a:r>
              <a:rPr lang="ar-SA" sz="2400" dirty="0"/>
              <a:t>١- ليس من حق أي ضابط شرطة ومن ضمنهم ضابط شرطة المرور طلب أو قبول النقود أو الدفع لأي نوع</a:t>
            </a:r>
            <a:r>
              <a:rPr lang="en-US" sz="2400" dirty="0"/>
              <a:t> </a:t>
            </a:r>
            <a:r>
              <a:rPr lang="ar-SA" sz="2400" dirty="0"/>
              <a:t>من المخالفات المرورية، وتدفع جميع مبالغ الغرامات مباشرة إلى ضابط الحسابات في مقر القاطع خلال</a:t>
            </a:r>
            <a:r>
              <a:rPr lang="en-US" sz="2400" dirty="0"/>
              <a:t>) </a:t>
            </a:r>
            <a:r>
              <a:rPr lang="ar-SA" sz="2400" dirty="0"/>
              <a:t>٣٠ ) ثلاثون يوماً من تاريخ ارتكاب المخالفة. </a:t>
            </a:r>
            <a:endParaRPr lang="en-US" sz="2400" dirty="0"/>
          </a:p>
          <a:p>
            <a:pPr marL="109728" indent="0" algn="r" rtl="1">
              <a:lnSpc>
                <a:spcPct val="150000"/>
              </a:lnSpc>
              <a:buNone/>
            </a:pPr>
            <a:r>
              <a:rPr lang="ar-SA" sz="2400" dirty="0"/>
              <a:t>٢- لضباط المرور سلطة قاضي جنح</a:t>
            </a:r>
            <a:r>
              <a:rPr lang="en-US" sz="2400" dirty="0"/>
              <a:t> </a:t>
            </a:r>
            <a:r>
              <a:rPr lang="ar-SA" sz="2400" dirty="0"/>
              <a:t>في فرض العقوبات عن المخالفات التي تقع أمامه والمنصوص عليها في الفقرة ٢٧ في الملحق (أ) من هذا</a:t>
            </a:r>
            <a:r>
              <a:rPr lang="en-US" sz="2400" dirty="0"/>
              <a:t> </a:t>
            </a:r>
            <a:r>
              <a:rPr lang="ar-SA" sz="2400" dirty="0"/>
              <a:t>القانون أما بقية مخالفات القانون والتي تكون عقوبتها الحبس سوف يتم النظر بها من قبل محكمة مختصة</a:t>
            </a:r>
            <a:r>
              <a:rPr lang="en-US" sz="2400" dirty="0"/>
              <a:t> </a:t>
            </a:r>
            <a:r>
              <a:rPr lang="ar-SA" sz="2400" dirty="0"/>
              <a:t>(وليس لجنة الاستئناف).</a:t>
            </a:r>
            <a:endParaRPr lang="en-US" sz="2400" dirty="0"/>
          </a:p>
          <a:p>
            <a:pPr algn="r" rtl="1"/>
            <a:endParaRPr lang="en-US" sz="2400" dirty="0"/>
          </a:p>
        </p:txBody>
      </p:sp>
    </p:spTree>
    <p:extLst>
      <p:ext uri="{BB962C8B-B14F-4D97-AF65-F5344CB8AC3E}">
        <p14:creationId xmlns:p14="http://schemas.microsoft.com/office/powerpoint/2010/main" val="1042909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096000"/>
          </a:xfrm>
        </p:spPr>
        <p:txBody>
          <a:bodyPr/>
          <a:lstStyle/>
          <a:p>
            <a:pPr marL="109728" indent="0" algn="r" rtl="1">
              <a:lnSpc>
                <a:spcPct val="150000"/>
              </a:lnSpc>
              <a:buNone/>
            </a:pPr>
            <a:r>
              <a:rPr lang="ar-SA" sz="2800" b="1" dirty="0"/>
              <a:t>الفقرة ٢٧ في الملحق (أ) من قانون المرور </a:t>
            </a:r>
            <a:r>
              <a:rPr lang="ar-SA" sz="2800" b="1" dirty="0" smtClean="0"/>
              <a:t>الكوردستاني</a:t>
            </a:r>
          </a:p>
          <a:p>
            <a:pPr marL="109728" indent="0" algn="r" rtl="1">
              <a:lnSpc>
                <a:spcPct val="150000"/>
              </a:lnSpc>
              <a:buNone/>
            </a:pPr>
            <a:r>
              <a:rPr lang="ar-SA" dirty="0"/>
              <a:t>٢٧- يعاقب كل من ارتكب مخالفة من المخالفات الآتية بغرامة مقدارها ( ٣٠.٠٠٠ ) ثلاثون ألف دينار.</a:t>
            </a:r>
          </a:p>
          <a:p>
            <a:pPr marL="109728" indent="0" algn="r" rtl="1">
              <a:lnSpc>
                <a:spcPct val="150000"/>
              </a:lnSpc>
              <a:buNone/>
            </a:pPr>
            <a:r>
              <a:rPr lang="ar-SA" dirty="0"/>
              <a:t>أ- عدم امتثال السائق لإشارات المرور الضوئية أو إشارات رجل المرور.</a:t>
            </a:r>
          </a:p>
          <a:p>
            <a:pPr marL="109728" indent="0" algn="r" rtl="1">
              <a:lnSpc>
                <a:spcPct val="150000"/>
              </a:lnSpc>
              <a:buNone/>
            </a:pPr>
            <a:r>
              <a:rPr lang="ar-SA" dirty="0"/>
              <a:t>ب- قيادة مركبة بصورة معاكسة لوجه المرور المقررة من سلطات المرور.</a:t>
            </a:r>
          </a:p>
          <a:p>
            <a:pPr marL="109728" indent="0" algn="r" rtl="1">
              <a:lnSpc>
                <a:spcPct val="150000"/>
              </a:lnSpc>
              <a:buNone/>
            </a:pPr>
            <a:r>
              <a:rPr lang="ar-SA" dirty="0"/>
              <a:t>ت- قيادة مركبة بدون اضوية أمامية وخلفية ليلا .</a:t>
            </a:r>
          </a:p>
          <a:p>
            <a:pPr marL="109728" indent="0" algn="r" rtl="1">
              <a:lnSpc>
                <a:spcPct val="150000"/>
              </a:lnSpc>
              <a:buNone/>
            </a:pPr>
            <a:r>
              <a:rPr lang="ar-SA" dirty="0"/>
              <a:t>ث- قيادة مركبة خالية من لوحة التسجيل.</a:t>
            </a:r>
          </a:p>
          <a:p>
            <a:pPr marL="109728" indent="0" algn="r" rtl="1">
              <a:lnSpc>
                <a:spcPct val="150000"/>
              </a:lnSpc>
              <a:buNone/>
            </a:pPr>
            <a:endParaRPr lang="en-US" dirty="0"/>
          </a:p>
        </p:txBody>
      </p:sp>
    </p:spTree>
    <p:extLst>
      <p:ext uri="{BB962C8B-B14F-4D97-AF65-F5344CB8AC3E}">
        <p14:creationId xmlns:p14="http://schemas.microsoft.com/office/powerpoint/2010/main" val="41148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0"/>
            <a:ext cx="8686800" cy="6477000"/>
          </a:xfrm>
        </p:spPr>
        <p:txBody>
          <a:bodyPr>
            <a:normAutofit/>
          </a:bodyPr>
          <a:lstStyle/>
          <a:p>
            <a:pPr marL="109728" indent="0" algn="r" rtl="1">
              <a:lnSpc>
                <a:spcPct val="150000"/>
              </a:lnSpc>
              <a:buNone/>
            </a:pPr>
            <a:r>
              <a:rPr lang="ar-SA" dirty="0"/>
              <a:t>ج- قيادة المركبة بأهمال أو رعونة.</a:t>
            </a:r>
          </a:p>
          <a:p>
            <a:pPr marL="109728" indent="0" algn="r" rtl="1">
              <a:lnSpc>
                <a:spcPct val="150000"/>
              </a:lnSpc>
              <a:buNone/>
            </a:pPr>
            <a:r>
              <a:rPr lang="ar-SA" dirty="0"/>
              <a:t>ح- قيادة مركبة بسرعة تزيد على السرعة المقررة قانوناً.</a:t>
            </a:r>
          </a:p>
          <a:p>
            <a:pPr marL="109728" indent="0" algn="r" rtl="1">
              <a:lnSpc>
                <a:spcPct val="150000"/>
              </a:lnSpc>
              <a:buNone/>
            </a:pPr>
            <a:r>
              <a:rPr lang="ar-SA" dirty="0"/>
              <a:t>خ- قيادة مدة ( ٣٠ ) ثلاثون يوماً على كتاب بيع المركبة وعدم مراجعة دائرة التسجيل المختصة لغرض تسجيلها أو تثبيت موقفها.</a:t>
            </a:r>
          </a:p>
          <a:p>
            <a:pPr marL="109728" indent="0" algn="r" rtl="1">
              <a:lnSpc>
                <a:spcPct val="150000"/>
              </a:lnSpc>
              <a:buNone/>
            </a:pPr>
            <a:r>
              <a:rPr lang="ar-SA" dirty="0"/>
              <a:t>د- مخالفة قواعد السير والمرور على الطريق السريع.</a:t>
            </a:r>
          </a:p>
          <a:p>
            <a:pPr marL="109728" indent="0" algn="r" rtl="1">
              <a:lnSpc>
                <a:spcPct val="150000"/>
              </a:lnSpc>
              <a:buNone/>
            </a:pPr>
            <a:r>
              <a:rPr lang="ar-SA" dirty="0"/>
              <a:t>ذ- مخالفة البيانات والتعليمات الصادرة من مديرية المرور العامة.</a:t>
            </a:r>
            <a:endParaRPr lang="en-US" dirty="0"/>
          </a:p>
          <a:p>
            <a:pPr marL="109728" indent="0" algn="r" rtl="1">
              <a:buNone/>
            </a:pPr>
            <a:endParaRPr lang="en-US" dirty="0"/>
          </a:p>
        </p:txBody>
      </p:sp>
    </p:spTree>
    <p:extLst>
      <p:ext uri="{BB962C8B-B14F-4D97-AF65-F5344CB8AC3E}">
        <p14:creationId xmlns:p14="http://schemas.microsoft.com/office/powerpoint/2010/main" val="59447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8915400" cy="5791200"/>
          </a:xfrm>
        </p:spPr>
        <p:txBody>
          <a:bodyPr>
            <a:normAutofit/>
          </a:bodyPr>
          <a:lstStyle/>
          <a:p>
            <a:pPr marL="109728" indent="0" algn="r">
              <a:lnSpc>
                <a:spcPct val="150000"/>
              </a:lnSpc>
              <a:buNone/>
            </a:pPr>
            <a:r>
              <a:rPr lang="ar-SA" dirty="0"/>
              <a:t>٣- في حالة عدم دفع الغرامة المفروضة خلال المدة المنصوص عليها في الفقرة ( ١)  واحد من هذا القسم يتم مضاعفة مبلغ الغرامة ولمرة واحد ويتم تأشيرها على قيد المركبة في الحاسبة.</a:t>
            </a:r>
          </a:p>
          <a:p>
            <a:pPr marL="109728" indent="0" algn="r">
              <a:lnSpc>
                <a:spcPct val="150000"/>
              </a:lnSpc>
              <a:buNone/>
            </a:pPr>
            <a:r>
              <a:rPr lang="ar-SA" dirty="0"/>
              <a:t>٤- للسائق المخالف حق الاعتراض على قرار الحكم بالمخالفة المفروض لدى لجنة  الاعتراض المشكلة في دائرة المرور المختصة بعد دفع مبلغ قدره ( ٥٠٠٠ ) خمسة آلاف دينار عراقي (كرسوم)، لوزير الداخلية صلاحية إصدار التعليمات الخاصة بلجنة  الاعتراض ويكون تعيين أعضاء لجنة الاعتراض من قبل وزير الداخلية أو من يخوله قانوناً ويكون أعضاء لجنة الاعتراض كالآتي:</a:t>
            </a:r>
          </a:p>
          <a:p>
            <a:pPr marL="109728" indent="0" algn="r">
              <a:lnSpc>
                <a:spcPct val="150000"/>
              </a:lnSpc>
              <a:buNone/>
            </a:pPr>
            <a:endParaRPr lang="en-US" dirty="0"/>
          </a:p>
          <a:p>
            <a:endParaRPr lang="en-US" dirty="0"/>
          </a:p>
        </p:txBody>
      </p:sp>
      <p:sp>
        <p:nvSpPr>
          <p:cNvPr id="3" name="Title 2"/>
          <p:cNvSpPr>
            <a:spLocks noGrp="1"/>
          </p:cNvSpPr>
          <p:nvPr>
            <p:ph type="title"/>
          </p:nvPr>
        </p:nvSpPr>
        <p:spPr>
          <a:xfrm>
            <a:off x="457200" y="76200"/>
            <a:ext cx="8229600" cy="1066800"/>
          </a:xfrm>
        </p:spPr>
        <p:txBody>
          <a:bodyPr>
            <a:normAutofit/>
          </a:bodyPr>
          <a:lstStyle/>
          <a:p>
            <a:pPr algn="ctr"/>
            <a:r>
              <a:rPr lang="ar-SA" dirty="0"/>
              <a:t>صلاحيات شرطة المرور وحق الاستئناف </a:t>
            </a:r>
            <a:endParaRPr lang="en-US" dirty="0"/>
          </a:p>
        </p:txBody>
      </p:sp>
    </p:spTree>
    <p:extLst>
      <p:ext uri="{BB962C8B-B14F-4D97-AF65-F5344CB8AC3E}">
        <p14:creationId xmlns:p14="http://schemas.microsoft.com/office/powerpoint/2010/main" val="33379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52400"/>
            <a:ext cx="8915400" cy="6553200"/>
          </a:xfrm>
        </p:spPr>
        <p:txBody>
          <a:bodyPr/>
          <a:lstStyle/>
          <a:p>
            <a:pPr marL="109728" indent="0" algn="r" rtl="1">
              <a:lnSpc>
                <a:spcPct val="150000"/>
              </a:lnSpc>
              <a:buNone/>
            </a:pPr>
            <a:r>
              <a:rPr lang="ar-SA" dirty="0"/>
              <a:t>ضابط من الشؤون الداخلية.</a:t>
            </a:r>
          </a:p>
          <a:p>
            <a:pPr marL="109728" indent="0" algn="r" rtl="1">
              <a:lnSpc>
                <a:spcPct val="150000"/>
              </a:lnSpc>
              <a:buNone/>
            </a:pPr>
            <a:r>
              <a:rPr lang="ar-SA" dirty="0"/>
              <a:t>ممثل عن المجلس الاستشاري.</a:t>
            </a:r>
          </a:p>
          <a:p>
            <a:pPr marL="109728" indent="0" algn="r" rtl="1">
              <a:lnSpc>
                <a:spcPct val="150000"/>
              </a:lnSpc>
              <a:buNone/>
            </a:pPr>
            <a:r>
              <a:rPr lang="ar-SA" dirty="0"/>
              <a:t>ممثل عن المجتمع.</a:t>
            </a:r>
          </a:p>
          <a:p>
            <a:pPr marL="109728" indent="0" algn="r" rtl="1">
              <a:lnSpc>
                <a:spcPct val="150000"/>
              </a:lnSpc>
              <a:buNone/>
            </a:pPr>
            <a:r>
              <a:rPr lang="ar-SA" dirty="0"/>
              <a:t>ويسقط حق المخالف في الاعتراض خلال مدة أسبوعين من تاريخ المخالفة وللجنة  الاعتراض حق تعديل أو إلغاء أو المصادقة على الغرامة المفروضة.</a:t>
            </a:r>
          </a:p>
          <a:p>
            <a:pPr marL="109728" indent="0" algn="r" rtl="1">
              <a:lnSpc>
                <a:spcPct val="150000"/>
              </a:lnSpc>
              <a:buNone/>
            </a:pPr>
            <a:r>
              <a:rPr lang="ar-SA" dirty="0"/>
              <a:t>٥- يوضع قرار الحكم على الزجاج الأمامية للسيارة في حالة عدم وجود السائق ويبلغ السائق المخالف بقرار الحكم واستلامه نسخة منه عند وجوده. وفي حالة امتناعه أو تهربه عن التبليغ واستلام قرار الحكم يعتبر متبلغاً به.</a:t>
            </a:r>
          </a:p>
          <a:p>
            <a:endParaRPr lang="en-US" dirty="0"/>
          </a:p>
        </p:txBody>
      </p:sp>
    </p:spTree>
    <p:extLst>
      <p:ext uri="{BB962C8B-B14F-4D97-AF65-F5344CB8AC3E}">
        <p14:creationId xmlns:p14="http://schemas.microsoft.com/office/powerpoint/2010/main" val="230468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915400" cy="6553200"/>
          </a:xfrm>
        </p:spPr>
        <p:txBody>
          <a:bodyPr>
            <a:normAutofit/>
          </a:bodyPr>
          <a:lstStyle/>
          <a:p>
            <a:pPr marL="109728" indent="0" algn="r" rtl="1">
              <a:lnSpc>
                <a:spcPct val="150000"/>
              </a:lnSpc>
              <a:buNone/>
            </a:pPr>
            <a:r>
              <a:rPr lang="ar-SA" dirty="0"/>
              <a:t>٦- إذا ارتكب السائق أحدى المخالفات المنصوص عليها في الفقرة ( ٢٧ ) من الملحق (أ) من القانون حيث كان يقود سيارة تعود لدائرة رسمية أو شبه رسمية ولم يدفع الغرامة خلال المدة المقرر تقوم دائرة المرور بأشعار دائرته بدفع الغرامة المفروضة عليه ثم تقوم باستيفائها من رابته ويرسل المبلغ إلى مديرية المرور المختصة.</a:t>
            </a:r>
          </a:p>
          <a:p>
            <a:pPr marL="109728" indent="0" algn="r" rtl="1">
              <a:lnSpc>
                <a:spcPct val="150000"/>
              </a:lnSpc>
              <a:buNone/>
            </a:pPr>
            <a:r>
              <a:rPr lang="ar-SA" dirty="0"/>
              <a:t>٧- إذا ارتكب السائق أحدى المخالفات المنصوص عليها في الفقرة ( ٢٧ ) من الملحق (أ) من القانون حيث كان يقود سيارة تحمل لوحات إدخال كمركي مؤقت ولم يدفع الغرامة خلال المدة المقررة تقوم دائرة المرور بأشعار دائرة الكمارك لغرض استيفاءها منه وترسل المبلغ إلى مديرية المرور المختصة.</a:t>
            </a:r>
            <a:endParaRPr lang="en-US" dirty="0"/>
          </a:p>
          <a:p>
            <a:endParaRPr lang="en-US" dirty="0"/>
          </a:p>
        </p:txBody>
      </p:sp>
    </p:spTree>
    <p:extLst>
      <p:ext uri="{BB962C8B-B14F-4D97-AF65-F5344CB8AC3E}">
        <p14:creationId xmlns:p14="http://schemas.microsoft.com/office/powerpoint/2010/main" val="4111216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TotalTime>
  <Words>516</Words>
  <Application>Microsoft Office PowerPoint</Application>
  <PresentationFormat>On-screen Show (4:3)</PresentationFormat>
  <Paragraphs>26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قانون المرور</vt:lpstr>
      <vt:lpstr>PowerPoint Presentation</vt:lpstr>
      <vt:lpstr>PowerPoint Presentation</vt:lpstr>
      <vt:lpstr>PowerPoint Presentation</vt:lpstr>
      <vt:lpstr>صلاحيات شرطة المرور وحق الاستئناف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5</cp:revision>
  <dcterms:created xsi:type="dcterms:W3CDTF">2006-08-16T00:00:00Z</dcterms:created>
  <dcterms:modified xsi:type="dcterms:W3CDTF">2024-03-12T17:25:19Z</dcterms:modified>
</cp:coreProperties>
</file>