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1/20/2024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1/20/2024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1/20/2024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1/20/2024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1/20/2024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t>قانون المرور</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06453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14400"/>
            <a:ext cx="9144000" cy="5791200"/>
          </a:xfrm>
        </p:spPr>
        <p:txBody>
          <a:bodyPr>
            <a:normAutofit fontScale="92500" lnSpcReduction="10000"/>
          </a:bodyPr>
          <a:lstStyle/>
          <a:p>
            <a:pPr marL="109728" indent="0" algn="r" rtl="1">
              <a:lnSpc>
                <a:spcPct val="150000"/>
              </a:lnSpc>
              <a:buNone/>
            </a:pPr>
            <a:r>
              <a:rPr lang="ar-SA" dirty="0"/>
              <a:t>١- تسجل جميع المركبات في دوائر التسجيل المختصة باستثناء العربات والدرجات أو ما يستثنى بقانون خاص.</a:t>
            </a:r>
          </a:p>
          <a:p>
            <a:pPr marL="109728" indent="0" algn="r" rtl="1">
              <a:lnSpc>
                <a:spcPct val="150000"/>
              </a:lnSpc>
              <a:buNone/>
            </a:pPr>
            <a:r>
              <a:rPr lang="ar-SA" dirty="0"/>
              <a:t>٢- لا تمنح إجازة تسجيل المركبة إلا بعد أن يتم أجراء الفحص الفني للتأكد من توفر شروط المتانة والأمان.</a:t>
            </a:r>
          </a:p>
          <a:p>
            <a:pPr marL="109728" indent="0" algn="r" rtl="1">
              <a:lnSpc>
                <a:spcPct val="150000"/>
              </a:lnSpc>
              <a:buNone/>
            </a:pPr>
            <a:r>
              <a:rPr lang="ar-SA" dirty="0"/>
              <a:t>٣- عند انتقال ملكية المركبة إلى شخص آخر بأحد أسباب التملك فعلى المالك السابق والمالك الجديد أو من ينوب عنه قانوناً الحضور أمام ضابط التسجيل والاعتراف بنقل الملكية وعلى ضابط التسجيل أن يوثق نقل الملكية في حاسبة التسجيل بعد دفع الرسم المقرر من كلا الطرفين.</a:t>
            </a:r>
          </a:p>
          <a:p>
            <a:pPr marL="109728" indent="0" algn="r" rtl="1">
              <a:lnSpc>
                <a:spcPct val="150000"/>
              </a:lnSpc>
              <a:buNone/>
            </a:pPr>
            <a:r>
              <a:rPr lang="ar-SA" dirty="0"/>
              <a:t>٤- لوزير الداخلية أو من يخوله الموافقة على انتقال ضباط التسجيل إلى البائع أو المشتري لأسباب إنسانية تحول دون حضورهم أمام ضابط التسجيل.</a:t>
            </a:r>
            <a:endParaRPr lang="en-US" dirty="0"/>
          </a:p>
          <a:p>
            <a:endParaRPr lang="en-US" dirty="0"/>
          </a:p>
          <a:p>
            <a:endParaRPr lang="en-US" dirty="0"/>
          </a:p>
        </p:txBody>
      </p:sp>
      <p:sp>
        <p:nvSpPr>
          <p:cNvPr id="3" name="Title 2"/>
          <p:cNvSpPr>
            <a:spLocks noGrp="1"/>
          </p:cNvSpPr>
          <p:nvPr>
            <p:ph type="title"/>
          </p:nvPr>
        </p:nvSpPr>
        <p:spPr>
          <a:xfrm>
            <a:off x="381000" y="0"/>
            <a:ext cx="8229600" cy="1143000"/>
          </a:xfrm>
        </p:spPr>
        <p:txBody>
          <a:bodyPr/>
          <a:lstStyle/>
          <a:p>
            <a:pPr algn="ctr"/>
            <a:r>
              <a:rPr lang="ar-SA" dirty="0"/>
              <a:t>تسجيل المركبات</a:t>
            </a:r>
            <a:endParaRPr lang="en-US" dirty="0"/>
          </a:p>
        </p:txBody>
      </p:sp>
    </p:spTree>
    <p:extLst>
      <p:ext uri="{BB962C8B-B14F-4D97-AF65-F5344CB8AC3E}">
        <p14:creationId xmlns:p14="http://schemas.microsoft.com/office/powerpoint/2010/main" val="1284179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14400"/>
            <a:ext cx="9144000" cy="5867400"/>
          </a:xfrm>
        </p:spPr>
        <p:txBody>
          <a:bodyPr/>
          <a:lstStyle/>
          <a:p>
            <a:pPr marL="109728" indent="0" algn="r" rtl="1">
              <a:lnSpc>
                <a:spcPct val="150000"/>
              </a:lnSpc>
              <a:buNone/>
            </a:pPr>
            <a:r>
              <a:rPr lang="ar-SA" dirty="0"/>
              <a:t>٥- تعتبر وثائق التسجيل (في الحاسبة الالكترونية أو غيرها) أساساً لإثبات حق ملكية المركبة وتعتبر حجة على الناس كافة بما يدون فيها ما لم يطعن فيها بالتزوير.</a:t>
            </a:r>
          </a:p>
          <a:p>
            <a:pPr marL="109728" indent="0" algn="r" rtl="1">
              <a:lnSpc>
                <a:spcPct val="150000"/>
              </a:lnSpc>
              <a:buNone/>
            </a:pPr>
            <a:r>
              <a:rPr lang="ar-SA" dirty="0"/>
              <a:t>٦- يختص القضاء في النظر بمنازعات ملكية المركبات.</a:t>
            </a:r>
          </a:p>
          <a:p>
            <a:pPr marL="109728" indent="0" algn="r" rtl="1">
              <a:lnSpc>
                <a:spcPct val="150000"/>
              </a:lnSpc>
              <a:buNone/>
            </a:pPr>
            <a:r>
              <a:rPr lang="ar-SA" dirty="0"/>
              <a:t>٧- لا ينعقد بيع المركبة الا إذا سجل في دائرة التسجيل المختصة وأستوفى الشكل المنصوص عليه في الفقرة (٣) ثلاثة من هذا القسم إلا ما استثنى بقانون. </a:t>
            </a:r>
          </a:p>
          <a:p>
            <a:pPr marL="109728" indent="0" algn="r" rtl="1">
              <a:lnSpc>
                <a:spcPct val="150000"/>
              </a:lnSpc>
              <a:buNone/>
            </a:pPr>
            <a:r>
              <a:rPr lang="ar-SA" dirty="0"/>
              <a:t>٨- تكون مدة نفاذ إجازة التسجيل ( ٥) خمس سنوات.</a:t>
            </a:r>
            <a:endParaRPr lang="en-US" dirty="0"/>
          </a:p>
          <a:p>
            <a:endParaRPr lang="en-US" dirty="0"/>
          </a:p>
          <a:p>
            <a:endParaRPr lang="en-US" dirty="0"/>
          </a:p>
        </p:txBody>
      </p:sp>
      <p:sp>
        <p:nvSpPr>
          <p:cNvPr id="3" name="Title 2"/>
          <p:cNvSpPr>
            <a:spLocks noGrp="1"/>
          </p:cNvSpPr>
          <p:nvPr>
            <p:ph type="title"/>
          </p:nvPr>
        </p:nvSpPr>
        <p:spPr>
          <a:xfrm>
            <a:off x="457200" y="0"/>
            <a:ext cx="8229600" cy="1143000"/>
          </a:xfrm>
        </p:spPr>
        <p:txBody>
          <a:bodyPr/>
          <a:lstStyle/>
          <a:p>
            <a:pPr algn="ctr"/>
            <a:r>
              <a:rPr lang="ar-SA" dirty="0"/>
              <a:t>تسجيل المركبات</a:t>
            </a:r>
            <a:endParaRPr lang="en-US" dirty="0"/>
          </a:p>
        </p:txBody>
      </p:sp>
    </p:spTree>
    <p:extLst>
      <p:ext uri="{BB962C8B-B14F-4D97-AF65-F5344CB8AC3E}">
        <p14:creationId xmlns:p14="http://schemas.microsoft.com/office/powerpoint/2010/main" val="2336227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66800"/>
            <a:ext cx="9144000" cy="5791200"/>
          </a:xfrm>
        </p:spPr>
        <p:txBody>
          <a:bodyPr/>
          <a:lstStyle/>
          <a:p>
            <a:pPr marL="109728" indent="0" algn="r" rtl="1">
              <a:lnSpc>
                <a:spcPct val="150000"/>
              </a:lnSpc>
              <a:buNone/>
            </a:pPr>
            <a:r>
              <a:rPr lang="ar-SA" dirty="0"/>
              <a:t>فيما يلي الاستثناءات في دفع رسوم تسجيل المركبات:</a:t>
            </a:r>
          </a:p>
          <a:p>
            <a:pPr marL="109728" indent="0" algn="r" rtl="1">
              <a:lnSpc>
                <a:spcPct val="150000"/>
              </a:lnSpc>
              <a:buNone/>
            </a:pPr>
            <a:r>
              <a:rPr lang="ar-SA" dirty="0"/>
              <a:t>١- المركبات العائدة ملكيتها إلى الحكومة والدوائر الرسمية وشبه الرسمية.</a:t>
            </a:r>
          </a:p>
          <a:p>
            <a:pPr marL="109728" indent="0" algn="r" rtl="1">
              <a:lnSpc>
                <a:spcPct val="150000"/>
              </a:lnSpc>
              <a:buNone/>
            </a:pPr>
            <a:r>
              <a:rPr lang="ar-SA" dirty="0"/>
              <a:t>أ- المركبات العائدة إلى موظفي السلك الدبلوماسي والقنصلي استناداً إلى مبدأ المقابلة بالمثل.</a:t>
            </a:r>
          </a:p>
          <a:p>
            <a:pPr marL="109728" indent="0" algn="r" rtl="1">
              <a:lnSpc>
                <a:spcPct val="150000"/>
              </a:lnSpc>
              <a:buNone/>
            </a:pPr>
            <a:r>
              <a:rPr lang="ar-SA" dirty="0"/>
              <a:t>ب- المركبات العائدة إلى المنظمات الخيرية والمنظمات المعتبرة ذات النفع العام والتي يحددها وزير الداخلية أو من يخوله قانوناً.</a:t>
            </a:r>
          </a:p>
          <a:p>
            <a:pPr marL="109728" indent="0" algn="r" rtl="1">
              <a:lnSpc>
                <a:spcPct val="150000"/>
              </a:lnSpc>
              <a:buNone/>
            </a:pPr>
            <a:r>
              <a:rPr lang="ar-SA" dirty="0"/>
              <a:t>ت- المركبات العائدة إلى المنظمات والهيئات الدولية وبشهادات استثنائية تصدر من قبل وزارة الخارجية.</a:t>
            </a:r>
            <a:endParaRPr lang="en-US" dirty="0"/>
          </a:p>
          <a:p>
            <a:endParaRPr lang="en-US" dirty="0"/>
          </a:p>
        </p:txBody>
      </p:sp>
      <p:sp>
        <p:nvSpPr>
          <p:cNvPr id="3" name="Title 2"/>
          <p:cNvSpPr>
            <a:spLocks noGrp="1"/>
          </p:cNvSpPr>
          <p:nvPr>
            <p:ph type="title"/>
          </p:nvPr>
        </p:nvSpPr>
        <p:spPr>
          <a:xfrm>
            <a:off x="381000" y="6927"/>
            <a:ext cx="8229600" cy="1143000"/>
          </a:xfrm>
        </p:spPr>
        <p:txBody>
          <a:bodyPr/>
          <a:lstStyle/>
          <a:p>
            <a:pPr algn="ctr"/>
            <a:r>
              <a:rPr lang="ar-SA" dirty="0"/>
              <a:t>الاستثناءات من دفع رسوم تسجيل المركبات</a:t>
            </a:r>
            <a:endParaRPr lang="en-US" dirty="0"/>
          </a:p>
        </p:txBody>
      </p:sp>
    </p:spTree>
    <p:extLst>
      <p:ext uri="{BB962C8B-B14F-4D97-AF65-F5344CB8AC3E}">
        <p14:creationId xmlns:p14="http://schemas.microsoft.com/office/powerpoint/2010/main" val="554263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r" rtl="1">
              <a:lnSpc>
                <a:spcPct val="150000"/>
              </a:lnSpc>
              <a:buNone/>
            </a:pPr>
            <a:r>
              <a:rPr lang="ar-SA" dirty="0"/>
              <a:t>ث- المركبات التي تدخل العراق بجواز سفر أو دفتر مرور (ترب تكت) تصدر استناداً إلى أحكام قانون الكمارك تسمح للشخص والمركبة بالبقاء في العراق لمدة محددة. أن المركبات التي يسمح لها بدخول العراق بموجب هذا القسم يجب أن تحصل على ترخيص من قبل ضابط التسجيل.</a:t>
            </a:r>
          </a:p>
          <a:p>
            <a:pPr marL="109728" indent="0" algn="r" rtl="1">
              <a:lnSpc>
                <a:spcPct val="150000"/>
              </a:lnSpc>
              <a:buNone/>
            </a:pPr>
            <a:r>
              <a:rPr lang="ar-SA" dirty="0"/>
              <a:t>ج- المركبات التي تستخدم من قبل القوات المتعددة الجنسيات وفقاً لقرارات الأمم المتحدة.</a:t>
            </a:r>
            <a:endParaRPr lang="en-US" dirty="0"/>
          </a:p>
          <a:p>
            <a:endParaRPr lang="en-US" dirty="0"/>
          </a:p>
          <a:p>
            <a:endParaRPr lang="en-US" dirty="0"/>
          </a:p>
        </p:txBody>
      </p:sp>
      <p:sp>
        <p:nvSpPr>
          <p:cNvPr id="3" name="Title 2"/>
          <p:cNvSpPr>
            <a:spLocks noGrp="1"/>
          </p:cNvSpPr>
          <p:nvPr>
            <p:ph type="title"/>
          </p:nvPr>
        </p:nvSpPr>
        <p:spPr/>
        <p:txBody>
          <a:bodyPr/>
          <a:lstStyle/>
          <a:p>
            <a:pPr algn="ctr"/>
            <a:r>
              <a:rPr lang="ar-SA" dirty="0"/>
              <a:t>الاستثناءات من دفع رسوم تسجيل المركبات</a:t>
            </a:r>
            <a:endParaRPr lang="en-US" dirty="0"/>
          </a:p>
        </p:txBody>
      </p:sp>
    </p:spTree>
    <p:extLst>
      <p:ext uri="{BB962C8B-B14F-4D97-AF65-F5344CB8AC3E}">
        <p14:creationId xmlns:p14="http://schemas.microsoft.com/office/powerpoint/2010/main" val="614692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r" rtl="1">
              <a:lnSpc>
                <a:spcPct val="150000"/>
              </a:lnSpc>
              <a:buNone/>
            </a:pPr>
            <a:r>
              <a:rPr lang="ar-SA" dirty="0"/>
              <a:t>ث- المركبات التي تدخل العراق بجواز سفر أو دفتر مرور (ترب تكت) تصدر استناداً إلى أحكام قانون الكمارك تسمح للشخص والمركبة بالبقاء في العراق لمدة محددة. أن المركبات التي يسمح لها بدخول العراق بموجب هذا القسم يجب أن تحصل على ترخيص من قبل ضابط التسجيل.</a:t>
            </a:r>
          </a:p>
          <a:p>
            <a:pPr marL="109728" indent="0" algn="r" rtl="1">
              <a:lnSpc>
                <a:spcPct val="150000"/>
              </a:lnSpc>
              <a:buNone/>
            </a:pPr>
            <a:r>
              <a:rPr lang="ar-SA" dirty="0"/>
              <a:t>ج- المركبات التي تستخدم من قبل القوات المتعددة الجنسيات وفقاً لقرارات الأمم المتحدة.</a:t>
            </a:r>
            <a:endParaRPr lang="en-US" dirty="0"/>
          </a:p>
          <a:p>
            <a:endParaRPr lang="en-US"/>
          </a:p>
          <a:p>
            <a:endParaRPr lang="en-US"/>
          </a:p>
        </p:txBody>
      </p:sp>
      <p:sp>
        <p:nvSpPr>
          <p:cNvPr id="3" name="Title 2"/>
          <p:cNvSpPr>
            <a:spLocks noGrp="1"/>
          </p:cNvSpPr>
          <p:nvPr>
            <p:ph type="title"/>
          </p:nvPr>
        </p:nvSpPr>
        <p:spPr/>
        <p:txBody>
          <a:bodyPr/>
          <a:lstStyle/>
          <a:p>
            <a:pPr algn="ctr"/>
            <a:r>
              <a:rPr lang="ar-SA" dirty="0"/>
              <a:t>الاستثناءات من دفع رسوم تسجيل المركبات</a:t>
            </a:r>
            <a:endParaRPr lang="en-US" dirty="0"/>
          </a:p>
        </p:txBody>
      </p:sp>
    </p:spTree>
    <p:extLst>
      <p:ext uri="{BB962C8B-B14F-4D97-AF65-F5344CB8AC3E}">
        <p14:creationId xmlns:p14="http://schemas.microsoft.com/office/powerpoint/2010/main" val="37959509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0</TotalTime>
  <Words>407</Words>
  <Application>Microsoft Office PowerPoint</Application>
  <PresentationFormat>On-screen Show (4:3)</PresentationFormat>
  <Paragraphs>23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Concourse</vt:lpstr>
      <vt:lpstr>قانون المرور</vt:lpstr>
      <vt:lpstr>تسجيل المركبات</vt:lpstr>
      <vt:lpstr>تسجيل المركبات</vt:lpstr>
      <vt:lpstr>الاستثناءات من دفع رسوم تسجيل المركبات</vt:lpstr>
      <vt:lpstr>الاستثناءات من دفع رسوم تسجيل المركبات</vt:lpstr>
      <vt:lpstr>الاستثناءات من دفع رسوم تسجيل المركبات</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قانون المرور</dc:title>
  <dc:creator>acer</dc:creator>
  <cp:lastModifiedBy>Maher</cp:lastModifiedBy>
  <cp:revision>1</cp:revision>
  <dcterms:created xsi:type="dcterms:W3CDTF">2006-08-16T00:00:00Z</dcterms:created>
  <dcterms:modified xsi:type="dcterms:W3CDTF">2024-01-20T16:49:05Z</dcterms:modified>
</cp:coreProperties>
</file>