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1/20/2024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1/20/2024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2219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109728" indent="0" algn="r" rtl="1">
              <a:lnSpc>
                <a:spcPct val="150000"/>
              </a:lnSpc>
              <a:buNone/>
            </a:pPr>
            <a:r>
              <a:rPr lang="ar-SA" dirty="0"/>
              <a:t>١- تمنح إجازة السوق لمن تتوفر فيه الشروط التالية:</a:t>
            </a:r>
          </a:p>
          <a:p>
            <a:pPr marL="109728" indent="0" algn="r" rtl="1">
              <a:lnSpc>
                <a:spcPct val="150000"/>
              </a:lnSpc>
              <a:buNone/>
            </a:pPr>
            <a:r>
              <a:rPr lang="ar-SA" dirty="0"/>
              <a:t>أ- أن يكون قد أكمل السادس عشر من العمر لسائق الدراجة النارية. والعشرين من العمر لسائق سيارة الحمل أو السيارات العامة والثامنة عشر لسواق المركبات الأخرى.</a:t>
            </a:r>
          </a:p>
          <a:p>
            <a:pPr marL="109728" indent="0" algn="r" rtl="1">
              <a:lnSpc>
                <a:spcPct val="150000"/>
              </a:lnSpc>
              <a:buNone/>
            </a:pPr>
            <a:r>
              <a:rPr lang="ar-SA" dirty="0"/>
              <a:t>ب- أن لا يكون قد صدر حكم قضائي بمنعه من قيادة المركبات.</a:t>
            </a:r>
          </a:p>
          <a:p>
            <a:pPr marL="109728" indent="0" algn="r" rtl="1">
              <a:lnSpc>
                <a:spcPct val="150000"/>
              </a:lnSpc>
              <a:buNone/>
            </a:pPr>
            <a:r>
              <a:rPr lang="ar-SA" dirty="0"/>
              <a:t>ج- أن تؤيد لياقته الصحية من قبل لجنة طبية متخصصة تعينها وزارة الصحة.</a:t>
            </a:r>
          </a:p>
          <a:p>
            <a:pPr marL="109728" indent="0" algn="r" rtl="1">
              <a:lnSpc>
                <a:spcPct val="150000"/>
              </a:lnSpc>
              <a:buNone/>
            </a:pPr>
            <a:r>
              <a:rPr lang="ar-SA" dirty="0"/>
              <a:t>د- أن يجتاز اختباراً فنياً في قيادة المركبة وقوانين المرور وفق نوع الإجازة التي يروم الحصول عليها.</a:t>
            </a:r>
            <a:endParaRPr lang="en-US" dirty="0"/>
          </a:p>
          <a:p>
            <a:endParaRPr lang="en-US" dirty="0"/>
          </a:p>
          <a:p>
            <a:endParaRPr lang="en-US" dirty="0"/>
          </a:p>
        </p:txBody>
      </p:sp>
      <p:sp>
        <p:nvSpPr>
          <p:cNvPr id="2" name="Title 1"/>
          <p:cNvSpPr>
            <a:spLocks noGrp="1"/>
          </p:cNvSpPr>
          <p:nvPr>
            <p:ph type="title"/>
          </p:nvPr>
        </p:nvSpPr>
        <p:spPr/>
        <p:txBody>
          <a:bodyPr/>
          <a:lstStyle/>
          <a:p>
            <a:pPr algn="ctr"/>
            <a:r>
              <a:rPr lang="ar-SA" sz="4400" dirty="0"/>
              <a:t>المؤهلات المطلوبة لمنح إجازة السوق </a:t>
            </a:r>
            <a:endParaRPr lang="en-US" dirty="0"/>
          </a:p>
        </p:txBody>
      </p:sp>
    </p:spTree>
    <p:extLst>
      <p:ext uri="{BB962C8B-B14F-4D97-AF65-F5344CB8AC3E}">
        <p14:creationId xmlns:p14="http://schemas.microsoft.com/office/powerpoint/2010/main" val="395166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8991600" cy="5638800"/>
          </a:xfrm>
        </p:spPr>
        <p:txBody>
          <a:bodyPr>
            <a:normAutofit fontScale="92500" lnSpcReduction="10000"/>
          </a:bodyPr>
          <a:lstStyle/>
          <a:p>
            <a:pPr marL="109728" indent="0" algn="r" rtl="1">
              <a:lnSpc>
                <a:spcPct val="150000"/>
              </a:lnSpc>
              <a:buNone/>
            </a:pPr>
            <a:r>
              <a:rPr lang="ar-SA" dirty="0"/>
              <a:t>٢- على ضابط الإجازات إبطال إجازة السوق عند فقدان السائق أحد الشروط الواردة في الفقرة ١ (ب) و (ج) عن هذا القسم.</a:t>
            </a:r>
          </a:p>
          <a:p>
            <a:pPr marL="109728" indent="0" algn="r" rtl="1">
              <a:lnSpc>
                <a:spcPct val="150000"/>
              </a:lnSpc>
              <a:buNone/>
            </a:pPr>
            <a:r>
              <a:rPr lang="ar-SA" dirty="0"/>
              <a:t>٣- يراعى عند تجديد إجازة السوق الشروط الواردة في (ب) و (ج) من الفقرة  (١) في هذا القسم.</a:t>
            </a:r>
          </a:p>
          <a:p>
            <a:pPr marL="109728" indent="0" algn="r" rtl="1">
              <a:lnSpc>
                <a:spcPct val="150000"/>
              </a:lnSpc>
              <a:buNone/>
            </a:pPr>
            <a:r>
              <a:rPr lang="ar-SA" dirty="0"/>
              <a:t>٤- يجوز منح غير العراقي إجازة سوق خصوصي فقط وفق الشروط الواردة في الفقرة واحد من هذا القسم شرط أن يكون مقيماً في العراق بشكل مشروع (بموجب وثائق إقامة).</a:t>
            </a:r>
          </a:p>
          <a:p>
            <a:pPr marL="109728" indent="0" algn="r" rtl="1">
              <a:lnSpc>
                <a:spcPct val="150000"/>
              </a:lnSpc>
              <a:buNone/>
            </a:pPr>
            <a:r>
              <a:rPr lang="ar-SA" dirty="0"/>
              <a:t>٥ - تعتبر إجازة السوق الصادرة والنافذة في دول أخرى نافذة المفعول في العراق ووفقاً لمبدأ المقابلة بالمثل.</a:t>
            </a:r>
          </a:p>
          <a:p>
            <a:pPr marL="109728" indent="0" algn="r" rtl="1">
              <a:lnSpc>
                <a:spcPct val="150000"/>
              </a:lnSpc>
              <a:buNone/>
            </a:pPr>
            <a:r>
              <a:rPr lang="ar-SA" dirty="0"/>
              <a:t>٦- تكون مدة نفاذ إجازة السوق ( ٥) خمس سنوات</a:t>
            </a:r>
            <a:endParaRPr lang="en-US" dirty="0"/>
          </a:p>
          <a:p>
            <a:endParaRPr lang="en-US" dirty="0"/>
          </a:p>
          <a:p>
            <a:endParaRPr lang="en-US" dirty="0"/>
          </a:p>
        </p:txBody>
      </p:sp>
      <p:sp>
        <p:nvSpPr>
          <p:cNvPr id="2" name="Title 1"/>
          <p:cNvSpPr>
            <a:spLocks noGrp="1"/>
          </p:cNvSpPr>
          <p:nvPr>
            <p:ph type="title"/>
          </p:nvPr>
        </p:nvSpPr>
        <p:spPr>
          <a:xfrm>
            <a:off x="457200" y="152400"/>
            <a:ext cx="8229600" cy="1143000"/>
          </a:xfrm>
        </p:spPr>
        <p:txBody>
          <a:bodyPr/>
          <a:lstStyle/>
          <a:p>
            <a:pPr algn="ctr"/>
            <a:r>
              <a:rPr lang="ar-SA" sz="4000" dirty="0"/>
              <a:t>المؤهلات المطلوبة لمنح إجازة السوق </a:t>
            </a:r>
            <a:endParaRPr lang="en-US" dirty="0"/>
          </a:p>
        </p:txBody>
      </p:sp>
    </p:spTree>
    <p:extLst>
      <p:ext uri="{BB962C8B-B14F-4D97-AF65-F5344CB8AC3E}">
        <p14:creationId xmlns:p14="http://schemas.microsoft.com/office/powerpoint/2010/main" val="1670354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14400"/>
            <a:ext cx="8915400" cy="5867400"/>
          </a:xfrm>
        </p:spPr>
        <p:txBody>
          <a:bodyPr/>
          <a:lstStyle/>
          <a:p>
            <a:pPr marL="109728" indent="0" algn="r" rtl="1">
              <a:lnSpc>
                <a:spcPct val="150000"/>
              </a:lnSpc>
              <a:buNone/>
            </a:pPr>
            <a:r>
              <a:rPr lang="ar-SA" dirty="0"/>
              <a:t>١- يستثني موظفو السلك الدبلوماسي والقنصلي من تقديم الوثائق المثبتة في الفقرة ( ١) (ب/ج/د) من القسم رقم ( ٣) في هذا الأمر وعليهم أن يقدموا بدلاً عنها إجازة سوق دولية أو إجازة سوق نافذة المفعول صادر في بلده أو بلدها الأم إلى وزارة الخارجية وسوف يتم استلام وثيقة من الوزارة أعلاه تخولهم قيادة المركبات في العراق.</a:t>
            </a:r>
          </a:p>
          <a:p>
            <a:pPr marL="109728" indent="0" algn="r" rtl="1">
              <a:lnSpc>
                <a:spcPct val="150000"/>
              </a:lnSpc>
              <a:buNone/>
            </a:pPr>
            <a:r>
              <a:rPr lang="ar-SA" dirty="0"/>
              <a:t>٢- لا يطلب من أفراد القوى المتعددة الجنسيات ومتعاقديهم وموظفيهم الذين لديهم إجازة من بلد آخر بأن يحصلوا على إجازة من العراق أو تقديمها إلى وزارة الداخلية.</a:t>
            </a:r>
            <a:endParaRPr lang="en-US" dirty="0"/>
          </a:p>
          <a:p>
            <a:endParaRPr lang="en-US" dirty="0"/>
          </a:p>
          <a:p>
            <a:endParaRPr lang="en-US" dirty="0"/>
          </a:p>
        </p:txBody>
      </p:sp>
      <p:sp>
        <p:nvSpPr>
          <p:cNvPr id="3" name="Title 2"/>
          <p:cNvSpPr>
            <a:spLocks noGrp="1"/>
          </p:cNvSpPr>
          <p:nvPr>
            <p:ph type="title"/>
          </p:nvPr>
        </p:nvSpPr>
        <p:spPr>
          <a:xfrm>
            <a:off x="152400" y="0"/>
            <a:ext cx="8991600" cy="1143000"/>
          </a:xfrm>
        </p:spPr>
        <p:txBody>
          <a:bodyPr>
            <a:normAutofit/>
          </a:bodyPr>
          <a:lstStyle/>
          <a:p>
            <a:pPr algn="ctr"/>
            <a:r>
              <a:rPr lang="ar-SA" sz="3600" dirty="0"/>
              <a:t>الاستثناءات سلك الدبلوماسي و قوى المتعددة الجنسيات</a:t>
            </a:r>
            <a:endParaRPr lang="en-US" sz="3600" dirty="0"/>
          </a:p>
        </p:txBody>
      </p:sp>
    </p:spTree>
    <p:extLst>
      <p:ext uri="{BB962C8B-B14F-4D97-AF65-F5344CB8AC3E}">
        <p14:creationId xmlns:p14="http://schemas.microsoft.com/office/powerpoint/2010/main" val="18898718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0</TotalTime>
  <Words>305</Words>
  <Application>Microsoft Office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قانون المرور</vt:lpstr>
      <vt:lpstr>المؤهلات المطلوبة لمنح إجازة السوق </vt:lpstr>
      <vt:lpstr>المؤهلات المطلوبة لمنح إجازة السوق </vt:lpstr>
      <vt:lpstr>الاستثناءات سلك الدبلوماسي و قوى المتعددة الجنسيات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1</cp:revision>
  <dcterms:created xsi:type="dcterms:W3CDTF">2006-08-16T00:00:00Z</dcterms:created>
  <dcterms:modified xsi:type="dcterms:W3CDTF">2024-01-20T16:44:47Z</dcterms:modified>
</cp:coreProperties>
</file>