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0" r:id="rId1"/>
  </p:sldMasterIdLst>
  <p:notesMasterIdLst>
    <p:notesMasterId r:id="rId4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30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29" autoAdjust="0"/>
    <p:restoredTop sz="94662" autoAdjust="0"/>
  </p:normalViewPr>
  <p:slideViewPr>
    <p:cSldViewPr>
      <p:cViewPr varScale="1">
        <p:scale>
          <a:sx n="82" d="100"/>
          <a:sy n="82" d="100"/>
        </p:scale>
        <p:origin x="1459" y="48"/>
      </p:cViewPr>
      <p:guideLst>
        <p:guide orient="horz" pos="2160"/>
        <p:guide pos="2880"/>
      </p:guideLst>
    </p:cSldViewPr>
  </p:slideViewPr>
  <p:outlineViewPr>
    <p:cViewPr>
      <p:scale>
        <a:sx n="33" d="100"/>
        <a:sy n="33" d="100"/>
      </p:scale>
      <p:origin x="48" y="1381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809125-E691-473D-BAB9-5A30E560FB56}" type="datetimeFigureOut">
              <a:rPr lang="en-US" smtClean="0"/>
              <a:t>12/18/2020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01F141-46EB-441F-971D-C3D1654B039A}" type="slidenum">
              <a:rPr lang="en-US" smtClean="0"/>
              <a:t>‹#›</a:t>
            </a:fld>
            <a:endParaRPr lang="en-US"/>
          </a:p>
        </p:txBody>
      </p:sp>
    </p:spTree>
    <p:extLst>
      <p:ext uri="{BB962C8B-B14F-4D97-AF65-F5344CB8AC3E}">
        <p14:creationId xmlns:p14="http://schemas.microsoft.com/office/powerpoint/2010/main" val="2759535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01F141-46EB-441F-971D-C3D1654B039A}" type="slidenum">
              <a:rPr lang="en-US" smtClean="0"/>
              <a:t>5</a:t>
            </a:fld>
            <a:endParaRPr lang="en-US"/>
          </a:p>
        </p:txBody>
      </p:sp>
    </p:spTree>
    <p:extLst>
      <p:ext uri="{BB962C8B-B14F-4D97-AF65-F5344CB8AC3E}">
        <p14:creationId xmlns:p14="http://schemas.microsoft.com/office/powerpoint/2010/main" val="1572885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01F141-46EB-441F-971D-C3D1654B039A}" type="slidenum">
              <a:rPr lang="en-US" smtClean="0"/>
              <a:t>33</a:t>
            </a:fld>
            <a:endParaRPr lang="en-US"/>
          </a:p>
        </p:txBody>
      </p:sp>
    </p:spTree>
    <p:extLst>
      <p:ext uri="{BB962C8B-B14F-4D97-AF65-F5344CB8AC3E}">
        <p14:creationId xmlns:p14="http://schemas.microsoft.com/office/powerpoint/2010/main" val="28010979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2"/>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1"/>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B9FBF49-93F0-4AC0-BAF3-0066D5584E8A}" type="datetime1">
              <a:rPr lang="en-US" smtClean="0"/>
              <a:t>12/18/2020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31701C4-7521-4275-97B5-8B2C57440DB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30"/>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052A0F4-6BD8-40EA-914A-767DB7884E53}" type="datetime1">
              <a:rPr lang="en-US" smtClean="0"/>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701C4-7521-4275-97B5-8B2C57440DB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4" y="274641"/>
            <a:ext cx="1777471"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F97F7F0-9E91-4AA6-88BC-8210B742854B}" type="datetime1">
              <a:rPr lang="en-US" smtClean="0"/>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701C4-7521-4275-97B5-8B2C57440DB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3BB7AA-BEAC-44DD-81C0-2A014ACE09D4}" type="datetime1">
              <a:rPr lang="en-US" smtClean="0"/>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701C4-7521-4275-97B5-8B2C57440DB6}"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F782C1B-DE85-4F50-951F-956B29709AF4}" type="datetime1">
              <a:rPr lang="en-US" smtClean="0"/>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701C4-7521-4275-97B5-8B2C57440DB6}"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91A4FD9-1B3D-4872-BF09-7EC056907312}" type="datetime1">
              <a:rPr lang="en-US" smtClean="0"/>
              <a:t>12/18/2020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1701C4-7521-4275-97B5-8B2C57440DB6}"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1"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1" y="1444295"/>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1444295"/>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449E33F-EC45-420C-B859-13E5EED4EC6D}" type="datetime1">
              <a:rPr lang="en-US" smtClean="0"/>
              <a:t>12/18/2020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1701C4-7521-4275-97B5-8B2C57440DB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B73D8CA-185E-4B0E-886D-DA837E98362A}" type="datetime1">
              <a:rPr lang="en-US" smtClean="0"/>
              <a:t>12/18/2020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1701C4-7521-4275-97B5-8B2C57440DB6}"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BF6FA9-594E-44DB-877D-A458CA20F650}" type="datetime1">
              <a:rPr lang="en-US" smtClean="0"/>
              <a:t>12/18/2020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1701C4-7521-4275-97B5-8B2C57440DB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A09E170-C258-492E-AF93-B35C73F6A134}" type="datetime1">
              <a:rPr lang="en-US" smtClean="0"/>
              <a:t>12/18/2020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1701C4-7521-4275-97B5-8B2C57440DB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3"/>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645759D-FDD2-4169-9C2B-A632B8D7F66F}" type="datetime1">
              <a:rPr lang="en-US" smtClean="0"/>
              <a:t>12/18/2020</a:t>
            </a:fld>
            <a:endParaRPr lang="en-US"/>
          </a:p>
        </p:txBody>
      </p:sp>
      <p:sp>
        <p:nvSpPr>
          <p:cNvPr id="6" name="Footer Placeholder 5"/>
          <p:cNvSpPr>
            <a:spLocks noGrp="1"/>
          </p:cNvSpPr>
          <p:nvPr>
            <p:ph type="ftr" sz="quarter" idx="11"/>
          </p:nvPr>
        </p:nvSpPr>
        <p:spPr>
          <a:xfrm>
            <a:off x="4380073" y="6407945"/>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31701C4-7521-4275-97B5-8B2C57440DB6}" type="slidenum">
              <a:rPr lang="en-US" smtClean="0"/>
              <a:t>‹#›</a:t>
            </a:fld>
            <a:endParaRPr lang="en-US"/>
          </a:p>
        </p:txBody>
      </p:sp>
      <p:sp>
        <p:nvSpPr>
          <p:cNvPr id="2" name="Title 1"/>
          <p:cNvSpPr>
            <a:spLocks noGrp="1"/>
          </p:cNvSpPr>
          <p:nvPr>
            <p:ph type="title"/>
          </p:nvPr>
        </p:nvSpPr>
        <p:spPr>
          <a:xfrm>
            <a:off x="228600" y="4865123"/>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3" y="5791254"/>
            <a:ext cx="3402315"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3" y="5791254"/>
            <a:ext cx="3402315"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9"/>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F6B5825-F0A6-480E-8133-197C32E9D4A1}" type="datetime1">
              <a:rPr lang="en-US" smtClean="0"/>
              <a:t>12/18/2020</a:t>
            </a:fld>
            <a:endParaRPr lang="en-US"/>
          </a:p>
        </p:txBody>
      </p:sp>
      <p:sp>
        <p:nvSpPr>
          <p:cNvPr id="22" name="Footer Placeholder 21"/>
          <p:cNvSpPr>
            <a:spLocks noGrp="1"/>
          </p:cNvSpPr>
          <p:nvPr>
            <p:ph type="ftr" sz="quarter" idx="3"/>
          </p:nvPr>
        </p:nvSpPr>
        <p:spPr>
          <a:xfrm>
            <a:off x="4380073" y="6407945"/>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5"/>
            <a:ext cx="365760" cy="365125"/>
          </a:xfrm>
          <a:prstGeom prst="rect">
            <a:avLst/>
          </a:prstGeom>
        </p:spPr>
        <p:txBody>
          <a:bodyPr vert="horz" anchor="b"/>
          <a:lstStyle>
            <a:lvl1pPr algn="r" eaLnBrk="1" latinLnBrk="0" hangingPunct="1">
              <a:defRPr kumimoji="0" sz="1000" b="0">
                <a:solidFill>
                  <a:schemeClr val="tx1"/>
                </a:solidFill>
              </a:defRPr>
            </a:lvl1pPr>
            <a:extLst/>
          </a:lstStyle>
          <a:p>
            <a:fld id="{F31701C4-7521-4275-97B5-8B2C57440DB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201" r:id="rId1"/>
    <p:sldLayoutId id="2147484202" r:id="rId2"/>
    <p:sldLayoutId id="2147484203" r:id="rId3"/>
    <p:sldLayoutId id="2147484204" r:id="rId4"/>
    <p:sldLayoutId id="2147484205" r:id="rId5"/>
    <p:sldLayoutId id="2147484206" r:id="rId6"/>
    <p:sldLayoutId id="2147484207" r:id="rId7"/>
    <p:sldLayoutId id="2147484208" r:id="rId8"/>
    <p:sldLayoutId id="2147484209" r:id="rId9"/>
    <p:sldLayoutId id="2147484210" r:id="rId10"/>
    <p:sldLayoutId id="214748421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990600"/>
            <a:ext cx="8458200" cy="4114800"/>
          </a:xfrm>
        </p:spPr>
        <p:txBody>
          <a:bodyPr>
            <a:normAutofit/>
          </a:bodyPr>
          <a:lstStyle/>
          <a:p>
            <a:pPr algn="ctr"/>
            <a:r>
              <a:rPr lang="en-US" sz="3600" dirty="0">
                <a:latin typeface="Rockwell" panose="02060603020205020403" pitchFamily="18" charset="0"/>
              </a:rPr>
              <a:t>Pedagogical Grammar</a:t>
            </a:r>
            <a:br>
              <a:rPr lang="en-US" sz="3600" dirty="0">
                <a:latin typeface="Rockwell" panose="02060603020205020403" pitchFamily="18" charset="0"/>
              </a:rPr>
            </a:br>
            <a:br>
              <a:rPr lang="en-US" sz="3600" dirty="0">
                <a:latin typeface="Rockwell" panose="02060603020205020403" pitchFamily="18" charset="0"/>
              </a:rPr>
            </a:br>
            <a:r>
              <a:rPr lang="en-US" sz="3600" dirty="0">
                <a:latin typeface="Rockwell" panose="02060603020205020403" pitchFamily="18" charset="0"/>
              </a:rPr>
              <a:t>Chapter 10</a:t>
            </a:r>
            <a:br>
              <a:rPr lang="en-US" sz="8000" dirty="0">
                <a:latin typeface="Rockwell" panose="02060603020205020403" pitchFamily="18" charset="0"/>
              </a:rPr>
            </a:br>
            <a:r>
              <a:rPr lang="en-US" sz="9600" dirty="0">
                <a:latin typeface="Rockwell" panose="02060603020205020403" pitchFamily="18" charset="0"/>
              </a:rPr>
              <a:t>Negation</a:t>
            </a:r>
            <a:br>
              <a:rPr lang="en-US" dirty="0">
                <a:latin typeface="Rockwell" panose="02060603020205020403" pitchFamily="18" charset="0"/>
              </a:rPr>
            </a:br>
            <a:endParaRPr lang="en-US" dirty="0">
              <a:latin typeface="Rockwell" panose="02060603020205020403" pitchFamily="18" charset="0"/>
            </a:endParaRPr>
          </a:p>
        </p:txBody>
      </p:sp>
      <p:sp>
        <p:nvSpPr>
          <p:cNvPr id="3" name="Slide Number Placeholder 2"/>
          <p:cNvSpPr>
            <a:spLocks noGrp="1"/>
          </p:cNvSpPr>
          <p:nvPr>
            <p:ph type="sldNum" sz="quarter" idx="12"/>
          </p:nvPr>
        </p:nvSpPr>
        <p:spPr/>
        <p:txBody>
          <a:bodyPr/>
          <a:lstStyle/>
          <a:p>
            <a:fld id="{F31701C4-7521-4275-97B5-8B2C57440DB6}" type="slidenum">
              <a:rPr lang="en-US" smtClean="0"/>
              <a:t>1</a:t>
            </a:fld>
            <a:endParaRPr lang="en-US" dirty="0"/>
          </a:p>
        </p:txBody>
      </p:sp>
    </p:spTree>
    <p:extLst>
      <p:ext uri="{BB962C8B-B14F-4D97-AF65-F5344CB8AC3E}">
        <p14:creationId xmlns:p14="http://schemas.microsoft.com/office/powerpoint/2010/main" val="277893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1"/>
            <a:ext cx="8229600" cy="5702492"/>
          </a:xfrm>
        </p:spPr>
        <p:txBody>
          <a:bodyPr>
            <a:normAutofit/>
          </a:bodyPr>
          <a:lstStyle/>
          <a:p>
            <a:r>
              <a:rPr lang="en-US" sz="2000" dirty="0"/>
              <a:t>Some of the prefixes can have more than one meaning. </a:t>
            </a:r>
          </a:p>
          <a:p>
            <a:pPr marL="109728" indent="0">
              <a:buNone/>
            </a:pPr>
            <a:r>
              <a:rPr lang="en-US" sz="2000" i="1" dirty="0"/>
              <a:t>Un</a:t>
            </a:r>
            <a:r>
              <a:rPr lang="en-US" sz="2000" dirty="0"/>
              <a:t>-, for instance, doesn’t always mean negativity. </a:t>
            </a:r>
          </a:p>
          <a:p>
            <a:pPr marL="109728" indent="0">
              <a:buNone/>
            </a:pPr>
            <a:endParaRPr lang="en-US" sz="2000" dirty="0"/>
          </a:p>
          <a:p>
            <a:pPr marL="109728" indent="0">
              <a:buNone/>
            </a:pPr>
            <a:r>
              <a:rPr lang="en-US" sz="2000" dirty="0"/>
              <a:t>For example, in the word </a:t>
            </a:r>
            <a:r>
              <a:rPr lang="en-US" sz="2000" i="1" dirty="0"/>
              <a:t>unfasten</a:t>
            </a:r>
            <a:r>
              <a:rPr lang="en-US" sz="2000" dirty="0"/>
              <a:t>, </a:t>
            </a:r>
            <a:r>
              <a:rPr lang="en-US" sz="2000" i="1" dirty="0"/>
              <a:t>un</a:t>
            </a:r>
            <a:r>
              <a:rPr lang="en-US" sz="2000" dirty="0"/>
              <a:t>- means a reversal of the process denoted by the stem.</a:t>
            </a:r>
          </a:p>
          <a:p>
            <a:pPr marL="109728" indent="0">
              <a:buNone/>
            </a:pPr>
            <a:r>
              <a:rPr lang="en-US" sz="2000" dirty="0"/>
              <a:t>We don’t apply the </a:t>
            </a:r>
            <a:r>
              <a:rPr lang="en-US" sz="2000" i="1" dirty="0"/>
              <a:t>un</a:t>
            </a:r>
            <a:r>
              <a:rPr lang="en-US" sz="2000" dirty="0"/>
              <a:t>- prefix to all adjectives.</a:t>
            </a:r>
          </a:p>
          <a:p>
            <a:pPr marL="109728" indent="0">
              <a:buNone/>
            </a:pPr>
            <a:endParaRPr lang="en-US" sz="2000" dirty="0"/>
          </a:p>
          <a:p>
            <a:r>
              <a:rPr lang="en-US" sz="2000" dirty="0"/>
              <a:t>There are restricted adjectives such as </a:t>
            </a:r>
            <a:r>
              <a:rPr lang="en-US" sz="2000" i="1" dirty="0"/>
              <a:t>good</a:t>
            </a:r>
            <a:r>
              <a:rPr lang="en-US" sz="2000" dirty="0"/>
              <a:t> that turns to </a:t>
            </a:r>
            <a:r>
              <a:rPr lang="en-US" sz="2000" i="1" dirty="0"/>
              <a:t>bad </a:t>
            </a:r>
            <a:r>
              <a:rPr lang="en-US" sz="2000" dirty="0"/>
              <a:t>not *ungood.</a:t>
            </a:r>
          </a:p>
          <a:p>
            <a:pPr marL="109728" indent="0">
              <a:buNone/>
            </a:pPr>
            <a:r>
              <a:rPr lang="en-US" sz="2000" dirty="0"/>
              <a:t>And there are other words which we use the more productive prefix with for negation.</a:t>
            </a:r>
          </a:p>
          <a:p>
            <a:pPr marL="109728" indent="0">
              <a:buNone/>
            </a:pPr>
            <a:endParaRPr lang="en-US" sz="2000" dirty="0"/>
          </a:p>
          <a:p>
            <a:pPr marL="109728" indent="0">
              <a:buNone/>
            </a:pPr>
            <a:r>
              <a:rPr lang="en-US" sz="2000" dirty="0"/>
              <a:t>For example, </a:t>
            </a:r>
            <a:r>
              <a:rPr lang="en-US" sz="2000" i="1" dirty="0"/>
              <a:t>disloyal</a:t>
            </a:r>
            <a:r>
              <a:rPr lang="en-US" sz="2000" dirty="0"/>
              <a:t>  is more common than *unloyal.</a:t>
            </a:r>
          </a:p>
          <a:p>
            <a:pPr marL="109728" indent="0">
              <a:buNone/>
            </a:pPr>
            <a:endParaRPr lang="en-US" sz="2000" dirty="0"/>
          </a:p>
          <a:p>
            <a:pPr marL="109728" indent="0">
              <a:buNone/>
            </a:pPr>
            <a:endParaRPr lang="en-US" sz="2000" dirty="0"/>
          </a:p>
          <a:p>
            <a:pPr marL="109728" indent="0">
              <a:buNone/>
            </a:pPr>
            <a:endParaRPr lang="en-US" sz="2000" dirty="0"/>
          </a:p>
          <a:p>
            <a:pPr marL="109728" indent="0">
              <a:buNone/>
            </a:pPr>
            <a:endParaRPr lang="en-US" sz="2000" dirty="0"/>
          </a:p>
        </p:txBody>
      </p:sp>
      <p:sp>
        <p:nvSpPr>
          <p:cNvPr id="2" name="Slide Number Placeholder 1"/>
          <p:cNvSpPr>
            <a:spLocks noGrp="1"/>
          </p:cNvSpPr>
          <p:nvPr>
            <p:ph type="sldNum" sz="quarter" idx="12"/>
          </p:nvPr>
        </p:nvSpPr>
        <p:spPr/>
        <p:txBody>
          <a:bodyPr/>
          <a:lstStyle/>
          <a:p>
            <a:fld id="{F31701C4-7521-4275-97B5-8B2C57440DB6}" type="slidenum">
              <a:rPr lang="en-US" smtClean="0"/>
              <a:t>10</a:t>
            </a:fld>
            <a:endParaRPr lang="en-US"/>
          </a:p>
        </p:txBody>
      </p:sp>
    </p:spTree>
    <p:extLst>
      <p:ext uri="{BB962C8B-B14F-4D97-AF65-F5344CB8AC3E}">
        <p14:creationId xmlns:p14="http://schemas.microsoft.com/office/powerpoint/2010/main" val="2860335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1"/>
            <a:ext cx="8229600" cy="5550092"/>
          </a:xfrm>
        </p:spPr>
        <p:txBody>
          <a:bodyPr>
            <a:normAutofit/>
          </a:bodyPr>
          <a:lstStyle/>
          <a:p>
            <a:pPr marL="109728" indent="0">
              <a:buNone/>
            </a:pPr>
            <a:r>
              <a:rPr lang="en-US" sz="2000" dirty="0"/>
              <a:t>When there is more than one prefix possible, to determine which prefix to use with which stem is not always predictable. </a:t>
            </a:r>
          </a:p>
          <a:p>
            <a:pPr marL="109728" indent="0">
              <a:buNone/>
            </a:pPr>
            <a:endParaRPr lang="en-US" sz="2000" dirty="0"/>
          </a:p>
          <a:p>
            <a:pPr marL="109728" indent="0">
              <a:buNone/>
            </a:pPr>
            <a:r>
              <a:rPr lang="en-US" sz="2000" dirty="0"/>
              <a:t>When you negating to tend to evaluate pejoratively. We use </a:t>
            </a:r>
            <a:r>
              <a:rPr lang="en-US" sz="2000" i="1" dirty="0"/>
              <a:t>in-</a:t>
            </a:r>
            <a:r>
              <a:rPr lang="en-US" sz="2000" dirty="0"/>
              <a:t>(and its allomorphs), </a:t>
            </a:r>
            <a:r>
              <a:rPr lang="en-US" sz="2000" i="1" dirty="0"/>
              <a:t>dis-</a:t>
            </a:r>
            <a:r>
              <a:rPr lang="en-US" sz="2000" dirty="0"/>
              <a:t>, and (less so) </a:t>
            </a:r>
            <a:r>
              <a:rPr lang="en-US" sz="2000" i="1" dirty="0"/>
              <a:t>un-</a:t>
            </a:r>
            <a:r>
              <a:rPr lang="en-US" sz="2000" dirty="0"/>
              <a:t>. </a:t>
            </a:r>
          </a:p>
          <a:p>
            <a:pPr marL="109728" indent="0">
              <a:buNone/>
            </a:pPr>
            <a:endParaRPr lang="en-US" sz="2000" dirty="0"/>
          </a:p>
          <a:p>
            <a:pPr marL="109728" indent="0">
              <a:buNone/>
            </a:pPr>
            <a:r>
              <a:rPr lang="en-US" sz="2000" dirty="0"/>
              <a:t>On the other hand, we use non- and a- prefixes when it’s more objective/descriptive. We can also say that the situation is the way it’s described in its nature, not with your personal evaluation.</a:t>
            </a:r>
          </a:p>
          <a:p>
            <a:pPr marL="109728" indent="0">
              <a:buNone/>
            </a:pPr>
            <a:r>
              <a:rPr lang="en-US" sz="2000" dirty="0"/>
              <a:t>For example:</a:t>
            </a:r>
          </a:p>
          <a:p>
            <a:pPr marL="109728" indent="0">
              <a:buNone/>
            </a:pPr>
            <a:r>
              <a:rPr lang="en-US" sz="2000" dirty="0"/>
              <a:t>Pejoratively evaluative                         Descriptive/ Objective</a:t>
            </a:r>
          </a:p>
          <a:p>
            <a:pPr marL="109728" indent="0">
              <a:buNone/>
            </a:pPr>
            <a:r>
              <a:rPr lang="en-US" sz="2000" dirty="0">
                <a:solidFill>
                  <a:srgbClr val="FF0000"/>
                </a:solidFill>
              </a:rPr>
              <a:t>Un</a:t>
            </a:r>
            <a:r>
              <a:rPr lang="en-US" sz="2000" dirty="0"/>
              <a:t>professional                                    </a:t>
            </a:r>
            <a:r>
              <a:rPr lang="en-US" sz="2000" dirty="0">
                <a:solidFill>
                  <a:srgbClr val="FF0000"/>
                </a:solidFill>
              </a:rPr>
              <a:t>Non</a:t>
            </a:r>
            <a:r>
              <a:rPr lang="en-US" sz="2000" dirty="0"/>
              <a:t>professional </a:t>
            </a:r>
          </a:p>
          <a:p>
            <a:pPr marL="109728" indent="0">
              <a:buNone/>
            </a:pPr>
            <a:r>
              <a:rPr lang="en-US" sz="2000" dirty="0">
                <a:solidFill>
                  <a:srgbClr val="FF0000"/>
                </a:solidFill>
              </a:rPr>
              <a:t>Ir</a:t>
            </a:r>
            <a:r>
              <a:rPr lang="en-US" sz="2000" dirty="0"/>
              <a:t>rational                                             </a:t>
            </a:r>
            <a:r>
              <a:rPr lang="en-US" sz="2000" dirty="0">
                <a:solidFill>
                  <a:srgbClr val="FF0000"/>
                </a:solidFill>
              </a:rPr>
              <a:t>Non</a:t>
            </a:r>
            <a:r>
              <a:rPr lang="en-US" sz="2000" dirty="0"/>
              <a:t>rational </a:t>
            </a:r>
          </a:p>
        </p:txBody>
      </p:sp>
      <p:sp>
        <p:nvSpPr>
          <p:cNvPr id="2" name="Slide Number Placeholder 1"/>
          <p:cNvSpPr>
            <a:spLocks noGrp="1"/>
          </p:cNvSpPr>
          <p:nvPr>
            <p:ph type="sldNum" sz="quarter" idx="12"/>
          </p:nvPr>
        </p:nvSpPr>
        <p:spPr/>
        <p:txBody>
          <a:bodyPr/>
          <a:lstStyle/>
          <a:p>
            <a:fld id="{F31701C4-7521-4275-97B5-8B2C57440DB6}" type="slidenum">
              <a:rPr lang="en-US" smtClean="0"/>
              <a:t>11</a:t>
            </a:fld>
            <a:endParaRPr lang="en-US"/>
          </a:p>
        </p:txBody>
      </p:sp>
    </p:spTree>
    <p:extLst>
      <p:ext uri="{BB962C8B-B14F-4D97-AF65-F5344CB8AC3E}">
        <p14:creationId xmlns:p14="http://schemas.microsoft.com/office/powerpoint/2010/main" val="435976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1"/>
            <a:ext cx="8229600" cy="5626292"/>
          </a:xfrm>
        </p:spPr>
        <p:txBody>
          <a:bodyPr>
            <a:normAutofit/>
          </a:bodyPr>
          <a:lstStyle/>
          <a:p>
            <a:pPr marL="109728" indent="0">
              <a:buNone/>
            </a:pPr>
            <a:r>
              <a:rPr lang="en-US" sz="2000" dirty="0"/>
              <a:t>We use prefixes </a:t>
            </a:r>
            <a:r>
              <a:rPr lang="en-US" sz="2000" i="1" dirty="0"/>
              <a:t>in</a:t>
            </a:r>
            <a:r>
              <a:rPr lang="en-US" sz="2000" dirty="0"/>
              <a:t>-, </a:t>
            </a:r>
            <a:r>
              <a:rPr lang="en-US" sz="2000" i="1" dirty="0"/>
              <a:t>im</a:t>
            </a:r>
            <a:r>
              <a:rPr lang="en-US" sz="2000" dirty="0"/>
              <a:t>-, </a:t>
            </a:r>
            <a:r>
              <a:rPr lang="en-US" sz="2000" i="1" dirty="0"/>
              <a:t>il</a:t>
            </a:r>
            <a:r>
              <a:rPr lang="en-US" sz="2000" dirty="0"/>
              <a:t>-, or </a:t>
            </a:r>
            <a:r>
              <a:rPr lang="en-US" sz="2000" i="1" dirty="0" err="1"/>
              <a:t>ir</a:t>
            </a:r>
            <a:r>
              <a:rPr lang="en-US" sz="2000" dirty="0"/>
              <a:t>- depending on the phonological consonant if it’s a bilabial (/b/, /p/, /m/).</a:t>
            </a:r>
          </a:p>
          <a:p>
            <a:pPr marL="109728" indent="0">
              <a:buNone/>
            </a:pPr>
            <a:endParaRPr lang="en-US" sz="2000" dirty="0"/>
          </a:p>
          <a:p>
            <a:pPr marL="109728" indent="0">
              <a:buNone/>
            </a:pPr>
            <a:r>
              <a:rPr lang="en-US" sz="2000" dirty="0"/>
              <a:t>Example: Possible -&gt; impossible </a:t>
            </a:r>
          </a:p>
          <a:p>
            <a:pPr marL="109728" indent="0">
              <a:buNone/>
            </a:pPr>
            <a:endParaRPr lang="en-US" sz="2000" dirty="0"/>
          </a:p>
          <a:p>
            <a:pPr marL="109728" indent="0">
              <a:buNone/>
            </a:pPr>
            <a:r>
              <a:rPr lang="en-US" sz="2000" dirty="0"/>
              <a:t>There is a negative suffix, -</a:t>
            </a:r>
            <a:r>
              <a:rPr lang="en-US" sz="2000" i="1" dirty="0"/>
              <a:t>less</a:t>
            </a:r>
            <a:r>
              <a:rPr lang="en-US" sz="2000" dirty="0"/>
              <a:t>, which can be used to negate nouns by expressing their absence or nonexistence, thus forming adjectives such as </a:t>
            </a:r>
            <a:r>
              <a:rPr lang="en-US" sz="2000" i="1" dirty="0"/>
              <a:t>hopeless</a:t>
            </a:r>
            <a:r>
              <a:rPr lang="en-US" sz="2000" dirty="0"/>
              <a:t>, </a:t>
            </a:r>
            <a:r>
              <a:rPr lang="en-US" sz="2000" i="1" dirty="0"/>
              <a:t>lifeless and shameless</a:t>
            </a:r>
            <a:r>
              <a:rPr lang="en-US" sz="2000" dirty="0"/>
              <a:t>.</a:t>
            </a:r>
          </a:p>
          <a:p>
            <a:pPr marL="109728" indent="0">
              <a:buNone/>
            </a:pPr>
            <a:r>
              <a:rPr lang="en-US" sz="2000" dirty="0"/>
              <a:t> </a:t>
            </a:r>
          </a:p>
          <a:p>
            <a:pPr marL="109728" indent="0">
              <a:buNone/>
            </a:pPr>
            <a:r>
              <a:rPr lang="en-US" sz="2000" dirty="0"/>
              <a:t>Howell (personal communication) has pointed out that there is another suffix, </a:t>
            </a:r>
            <a:r>
              <a:rPr lang="en-US" sz="2000" i="1" dirty="0"/>
              <a:t>–free</a:t>
            </a:r>
            <a:r>
              <a:rPr lang="en-US" sz="2000" dirty="0"/>
              <a:t>, that is used with a more positive connotation (cf. careless versus carefree). </a:t>
            </a:r>
          </a:p>
          <a:p>
            <a:pPr marL="109728" indent="0">
              <a:buNone/>
            </a:pPr>
            <a:endParaRPr lang="en-US" sz="2000" dirty="0"/>
          </a:p>
        </p:txBody>
      </p:sp>
      <p:sp>
        <p:nvSpPr>
          <p:cNvPr id="2" name="Slide Number Placeholder 1"/>
          <p:cNvSpPr>
            <a:spLocks noGrp="1"/>
          </p:cNvSpPr>
          <p:nvPr>
            <p:ph type="sldNum" sz="quarter" idx="12"/>
          </p:nvPr>
        </p:nvSpPr>
        <p:spPr/>
        <p:txBody>
          <a:bodyPr/>
          <a:lstStyle/>
          <a:p>
            <a:fld id="{F31701C4-7521-4275-97B5-8B2C57440DB6}" type="slidenum">
              <a:rPr lang="en-US" smtClean="0"/>
              <a:t>12</a:t>
            </a:fld>
            <a:endParaRPr lang="en-US"/>
          </a:p>
        </p:txBody>
      </p:sp>
    </p:spTree>
    <p:extLst>
      <p:ext uri="{BB962C8B-B14F-4D97-AF65-F5344CB8AC3E}">
        <p14:creationId xmlns:p14="http://schemas.microsoft.com/office/powerpoint/2010/main" val="3558033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1"/>
            <a:ext cx="8229600" cy="5702492"/>
          </a:xfrm>
        </p:spPr>
        <p:txBody>
          <a:bodyPr>
            <a:normAutofit/>
          </a:bodyPr>
          <a:lstStyle/>
          <a:p>
            <a:r>
              <a:rPr lang="en-US" sz="2000" dirty="0"/>
              <a:t>Other formally negative items are:</a:t>
            </a:r>
          </a:p>
          <a:p>
            <a:pPr marL="109728" indent="0">
              <a:buNone/>
            </a:pPr>
            <a:r>
              <a:rPr lang="en-US" sz="2000" dirty="0"/>
              <a:t>The negative coordinating conjunction </a:t>
            </a:r>
            <a:r>
              <a:rPr lang="en-US" sz="2000" i="1" dirty="0"/>
              <a:t>nor- (and + not) </a:t>
            </a:r>
            <a:r>
              <a:rPr lang="en-US" sz="2000" dirty="0"/>
              <a:t> and the negative correlative conjunction neither….</a:t>
            </a:r>
            <a:r>
              <a:rPr lang="en-US" sz="2000" i="1" dirty="0"/>
              <a:t>nor</a:t>
            </a:r>
            <a:r>
              <a:rPr lang="en-US" sz="2000" dirty="0"/>
              <a:t>-(</a:t>
            </a:r>
            <a:r>
              <a:rPr lang="en-US" sz="2000" i="1" dirty="0"/>
              <a:t>not + either</a:t>
            </a:r>
            <a:r>
              <a:rPr lang="en-US" sz="2000" dirty="0"/>
              <a:t>)</a:t>
            </a:r>
            <a:r>
              <a:rPr lang="en-US" sz="2000" i="1" dirty="0"/>
              <a:t>.</a:t>
            </a:r>
          </a:p>
          <a:p>
            <a:pPr marL="109728" indent="0">
              <a:buNone/>
            </a:pPr>
            <a:endParaRPr lang="en-US" sz="2000" i="1" dirty="0"/>
          </a:p>
          <a:p>
            <a:r>
              <a:rPr lang="en-US" sz="2000" dirty="0"/>
              <a:t>There are words which have a positive form but a connote negativity such as: </a:t>
            </a:r>
          </a:p>
          <a:p>
            <a:pPr marL="109728" indent="0">
              <a:buNone/>
            </a:pPr>
            <a:r>
              <a:rPr lang="en-US" sz="2000" dirty="0"/>
              <a:t>Quantifiers: </a:t>
            </a:r>
            <a:r>
              <a:rPr lang="en-US" sz="2000" i="1" dirty="0"/>
              <a:t>Little </a:t>
            </a:r>
            <a:r>
              <a:rPr lang="en-US" sz="2000" dirty="0"/>
              <a:t>and </a:t>
            </a:r>
            <a:r>
              <a:rPr lang="en-US" sz="2000" i="1" dirty="0"/>
              <a:t>few </a:t>
            </a:r>
          </a:p>
          <a:p>
            <a:pPr marL="109728" indent="0">
              <a:buNone/>
            </a:pPr>
            <a:r>
              <a:rPr lang="en-US" sz="2000" dirty="0"/>
              <a:t>The negative adverb subordinator of conditionals</a:t>
            </a:r>
            <a:r>
              <a:rPr lang="en-US" sz="2000" i="1" dirty="0"/>
              <a:t>: unless </a:t>
            </a:r>
          </a:p>
          <a:p>
            <a:pPr marL="109728" indent="0">
              <a:buNone/>
            </a:pPr>
            <a:r>
              <a:rPr lang="en-US" sz="2000" dirty="0"/>
              <a:t>The negative adverb of time</a:t>
            </a:r>
            <a:r>
              <a:rPr lang="en-US" sz="2000" i="1" dirty="0"/>
              <a:t>: yet</a:t>
            </a:r>
          </a:p>
          <a:p>
            <a:pPr marL="109728" indent="0">
              <a:buNone/>
            </a:pPr>
            <a:r>
              <a:rPr lang="en-US" sz="2000" dirty="0"/>
              <a:t>Intensifiers: </a:t>
            </a:r>
            <a:r>
              <a:rPr lang="en-US" sz="2000" i="1" dirty="0"/>
              <a:t>too (e.g., too late)</a:t>
            </a:r>
          </a:p>
          <a:p>
            <a:pPr marL="109728" indent="0">
              <a:buNone/>
            </a:pPr>
            <a:r>
              <a:rPr lang="en-US" sz="2000" dirty="0"/>
              <a:t>Adverbs of frequency</a:t>
            </a:r>
            <a:r>
              <a:rPr lang="en-US" sz="2000" i="1" dirty="0"/>
              <a:t>: seldom, rarely, hardly </a:t>
            </a:r>
          </a:p>
          <a:p>
            <a:pPr marL="109728" indent="0">
              <a:buNone/>
            </a:pPr>
            <a:endParaRPr lang="en-US" sz="2000" i="1" dirty="0"/>
          </a:p>
          <a:p>
            <a:r>
              <a:rPr lang="en-US" sz="2000" dirty="0"/>
              <a:t>Also, there are content words that have a negative meaning but that appear positive in form (e.g., </a:t>
            </a:r>
            <a:r>
              <a:rPr lang="en-US" sz="2000" i="1" dirty="0"/>
              <a:t>fail, forget, lack, and absent).</a:t>
            </a:r>
          </a:p>
        </p:txBody>
      </p:sp>
      <p:sp>
        <p:nvSpPr>
          <p:cNvPr id="2" name="Slide Number Placeholder 1"/>
          <p:cNvSpPr>
            <a:spLocks noGrp="1"/>
          </p:cNvSpPr>
          <p:nvPr>
            <p:ph type="sldNum" sz="quarter" idx="12"/>
          </p:nvPr>
        </p:nvSpPr>
        <p:spPr/>
        <p:txBody>
          <a:bodyPr/>
          <a:lstStyle/>
          <a:p>
            <a:fld id="{F31701C4-7521-4275-97B5-8B2C57440DB6}" type="slidenum">
              <a:rPr lang="en-US" smtClean="0"/>
              <a:t>13</a:t>
            </a:fld>
            <a:endParaRPr lang="en-US"/>
          </a:p>
        </p:txBody>
      </p:sp>
    </p:spTree>
    <p:extLst>
      <p:ext uri="{BB962C8B-B14F-4D97-AF65-F5344CB8AC3E}">
        <p14:creationId xmlns:p14="http://schemas.microsoft.com/office/powerpoint/2010/main" val="2075844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486400"/>
          </a:xfrm>
        </p:spPr>
        <p:txBody>
          <a:bodyPr>
            <a:normAutofit fontScale="92500" lnSpcReduction="20000"/>
          </a:bodyPr>
          <a:lstStyle/>
          <a:p>
            <a:pPr marL="109728" indent="0">
              <a:buNone/>
            </a:pPr>
            <a:r>
              <a:rPr lang="en-US" sz="2000" dirty="0"/>
              <a:t>At the phrase Level, </a:t>
            </a:r>
            <a:r>
              <a:rPr lang="en-US" sz="2000" i="1" dirty="0">
                <a:solidFill>
                  <a:srgbClr val="FF0000"/>
                </a:solidFill>
              </a:rPr>
              <a:t>no</a:t>
            </a:r>
            <a:r>
              <a:rPr lang="en-US" sz="2000" dirty="0"/>
              <a:t> can function as a negative determiner in an NP: </a:t>
            </a:r>
          </a:p>
          <a:p>
            <a:pPr marL="109728" indent="0">
              <a:buNone/>
            </a:pPr>
            <a:r>
              <a:rPr lang="en-US" sz="2000" b="1" dirty="0"/>
              <a:t>I am surprised that </a:t>
            </a:r>
            <a:r>
              <a:rPr lang="en-US" sz="2000" b="1" i="1" dirty="0"/>
              <a:t>no</a:t>
            </a:r>
            <a:r>
              <a:rPr lang="en-US" sz="2000" b="1" dirty="0"/>
              <a:t> alternative was proposed.</a:t>
            </a:r>
          </a:p>
          <a:p>
            <a:pPr marL="109728" indent="0">
              <a:buNone/>
            </a:pPr>
            <a:r>
              <a:rPr lang="en-US" sz="2000" b="1" i="1" dirty="0"/>
              <a:t>No</a:t>
            </a:r>
            <a:r>
              <a:rPr lang="en-US" sz="2000" b="1" dirty="0"/>
              <a:t> plans have been made.</a:t>
            </a:r>
          </a:p>
          <a:p>
            <a:pPr marL="109728" indent="0">
              <a:buNone/>
            </a:pPr>
            <a:endParaRPr lang="en-US" sz="2000" b="1" dirty="0"/>
          </a:p>
          <a:p>
            <a:pPr marL="109728" indent="0">
              <a:buNone/>
            </a:pPr>
            <a:r>
              <a:rPr lang="en-US" sz="2000" dirty="0"/>
              <a:t>We use </a:t>
            </a:r>
            <a:r>
              <a:rPr lang="en-US" sz="2000" i="1" dirty="0">
                <a:solidFill>
                  <a:srgbClr val="FF0000"/>
                </a:solidFill>
              </a:rPr>
              <a:t>no </a:t>
            </a:r>
            <a:r>
              <a:rPr lang="en-US" sz="2000" dirty="0"/>
              <a:t>in many idioms.</a:t>
            </a:r>
          </a:p>
          <a:p>
            <a:pPr marL="109728" indent="0">
              <a:buNone/>
            </a:pPr>
            <a:r>
              <a:rPr lang="en-US" sz="2000" dirty="0"/>
              <a:t>For example:  </a:t>
            </a:r>
            <a:r>
              <a:rPr lang="en-US" sz="2000" i="1" dirty="0"/>
              <a:t>no way</a:t>
            </a:r>
            <a:r>
              <a:rPr lang="en-US" sz="2000" dirty="0"/>
              <a:t>, </a:t>
            </a:r>
            <a:r>
              <a:rPr lang="en-US" sz="2000" i="1" dirty="0"/>
              <a:t>no problem</a:t>
            </a:r>
            <a:r>
              <a:rPr lang="en-US" sz="2000" dirty="0"/>
              <a:t>…</a:t>
            </a:r>
          </a:p>
          <a:p>
            <a:pPr marL="109728" indent="0">
              <a:buNone/>
            </a:pPr>
            <a:endParaRPr lang="en-US" sz="2000" dirty="0"/>
          </a:p>
          <a:p>
            <a:pPr marL="109728" indent="0">
              <a:buNone/>
            </a:pPr>
            <a:r>
              <a:rPr lang="en-US" sz="2000" dirty="0"/>
              <a:t>Another common idiomatic pattern that we saw being used by the mother of LI English learner is</a:t>
            </a:r>
            <a:r>
              <a:rPr lang="en-US" sz="2000" i="1" dirty="0"/>
              <a:t> no</a:t>
            </a:r>
            <a:r>
              <a:rPr lang="en-US" sz="2000" dirty="0"/>
              <a:t>+ gerund, which may be used to indicate that something is prohibited – </a:t>
            </a:r>
            <a:r>
              <a:rPr lang="en-US" sz="2000" i="1" dirty="0"/>
              <a:t>no shouting, no hitting</a:t>
            </a:r>
            <a:r>
              <a:rPr lang="en-US" sz="2000" dirty="0"/>
              <a:t>; also common for prohibition are </a:t>
            </a:r>
            <a:r>
              <a:rPr lang="en-US" sz="2000" i="1" dirty="0"/>
              <a:t>no smoking, no parking- </a:t>
            </a:r>
            <a:r>
              <a:rPr lang="en-US" sz="2000" dirty="0"/>
              <a:t>or unexpected, such as </a:t>
            </a:r>
            <a:r>
              <a:rPr lang="en-US" sz="2000" i="1" dirty="0"/>
              <a:t>no kidding</a:t>
            </a:r>
            <a:r>
              <a:rPr lang="en-US" sz="2000" dirty="0"/>
              <a:t>.</a:t>
            </a:r>
          </a:p>
          <a:p>
            <a:pPr marL="109728" indent="0">
              <a:buNone/>
            </a:pPr>
            <a:r>
              <a:rPr lang="en-US" sz="2000" dirty="0"/>
              <a:t> Before infinitives (i.e., a sequence of </a:t>
            </a:r>
            <a:r>
              <a:rPr lang="en-US" sz="2000" i="1" dirty="0"/>
              <a:t>to</a:t>
            </a:r>
            <a:r>
              <a:rPr lang="en-US" sz="2000" dirty="0"/>
              <a:t> + verb that follows an inflected verb)</a:t>
            </a:r>
            <a:r>
              <a:rPr lang="en-US" sz="2000" i="1" dirty="0"/>
              <a:t> not </a:t>
            </a:r>
            <a:r>
              <a:rPr lang="en-US" sz="2000" dirty="0"/>
              <a:t>is used to make the phrase negative;</a:t>
            </a:r>
          </a:p>
          <a:p>
            <a:pPr marL="109728" indent="0">
              <a:buNone/>
            </a:pPr>
            <a:r>
              <a:rPr lang="en-US" sz="2000" dirty="0"/>
              <a:t>	</a:t>
            </a:r>
            <a:r>
              <a:rPr lang="en-US" sz="2000" b="1" dirty="0"/>
              <a:t>Marge has decided not to pay her income tax this year.</a:t>
            </a:r>
          </a:p>
          <a:p>
            <a:pPr marL="109728" indent="0">
              <a:buNone/>
            </a:pPr>
            <a:r>
              <a:rPr lang="en-US" sz="2000" dirty="0"/>
              <a:t>Native Speakers of English split the infinitive with the negative particle, to emphasize the negative action in the phrase.</a:t>
            </a:r>
          </a:p>
          <a:p>
            <a:pPr marL="109728" indent="0">
              <a:buNone/>
            </a:pPr>
            <a:r>
              <a:rPr lang="en-US" sz="2000" dirty="0"/>
              <a:t>	</a:t>
            </a:r>
            <a:r>
              <a:rPr lang="en-US" sz="2000" b="1" dirty="0"/>
              <a:t>Marge has decided</a:t>
            </a:r>
            <a:r>
              <a:rPr lang="en-US" sz="2000" b="1" dirty="0">
                <a:solidFill>
                  <a:srgbClr val="92D050"/>
                </a:solidFill>
              </a:rPr>
              <a:t> to </a:t>
            </a:r>
            <a:r>
              <a:rPr lang="en-US" sz="2000" b="1" dirty="0">
                <a:solidFill>
                  <a:srgbClr val="FF0000"/>
                </a:solidFill>
              </a:rPr>
              <a:t>not</a:t>
            </a:r>
            <a:r>
              <a:rPr lang="en-US" sz="2000" b="1" dirty="0"/>
              <a:t> </a:t>
            </a:r>
            <a:r>
              <a:rPr lang="en-US" sz="2000" b="1" dirty="0">
                <a:solidFill>
                  <a:srgbClr val="92D050"/>
                </a:solidFill>
              </a:rPr>
              <a:t>pay</a:t>
            </a:r>
            <a:r>
              <a:rPr lang="en-US" sz="2000" b="1" dirty="0"/>
              <a:t> her income tax this year.</a:t>
            </a:r>
          </a:p>
          <a:p>
            <a:pPr marL="109728" indent="0">
              <a:buNone/>
            </a:pPr>
            <a:endParaRPr lang="en-US" sz="2000" dirty="0"/>
          </a:p>
        </p:txBody>
      </p:sp>
      <p:sp>
        <p:nvSpPr>
          <p:cNvPr id="2" name="Title 1"/>
          <p:cNvSpPr>
            <a:spLocks noGrp="1"/>
          </p:cNvSpPr>
          <p:nvPr>
            <p:ph type="title"/>
          </p:nvPr>
        </p:nvSpPr>
        <p:spPr>
          <a:xfrm>
            <a:off x="457200" y="274638"/>
            <a:ext cx="8229600" cy="563562"/>
          </a:xfrm>
        </p:spPr>
        <p:txBody>
          <a:bodyPr>
            <a:normAutofit fontScale="90000"/>
          </a:bodyPr>
          <a:lstStyle/>
          <a:p>
            <a:pPr algn="ctr"/>
            <a:r>
              <a:rPr lang="en-US" sz="3200" dirty="0">
                <a:solidFill>
                  <a:schemeClr val="tx1"/>
                </a:solidFill>
              </a:rPr>
              <a:t>The Phrase Level</a:t>
            </a:r>
          </a:p>
        </p:txBody>
      </p:sp>
      <p:sp>
        <p:nvSpPr>
          <p:cNvPr id="4" name="Slide Number Placeholder 3"/>
          <p:cNvSpPr>
            <a:spLocks noGrp="1"/>
          </p:cNvSpPr>
          <p:nvPr>
            <p:ph type="sldNum" sz="quarter" idx="12"/>
          </p:nvPr>
        </p:nvSpPr>
        <p:spPr/>
        <p:txBody>
          <a:bodyPr/>
          <a:lstStyle/>
          <a:p>
            <a:fld id="{F31701C4-7521-4275-97B5-8B2C57440DB6}" type="slidenum">
              <a:rPr lang="en-US" smtClean="0"/>
              <a:t>14</a:t>
            </a:fld>
            <a:endParaRPr lang="en-US" dirty="0"/>
          </a:p>
        </p:txBody>
      </p:sp>
    </p:spTree>
    <p:extLst>
      <p:ext uri="{BB962C8B-B14F-4D97-AF65-F5344CB8AC3E}">
        <p14:creationId xmlns:p14="http://schemas.microsoft.com/office/powerpoint/2010/main" val="373838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1"/>
            <a:ext cx="8229600" cy="5702492"/>
          </a:xfrm>
        </p:spPr>
        <p:txBody>
          <a:bodyPr>
            <a:normAutofit/>
          </a:bodyPr>
          <a:lstStyle/>
          <a:p>
            <a:pPr marL="109728" indent="0" algn="ctr">
              <a:buNone/>
            </a:pPr>
            <a:r>
              <a:rPr lang="en-US" sz="2800" b="1" dirty="0"/>
              <a:t>The Sentence Level</a:t>
            </a:r>
          </a:p>
          <a:p>
            <a:pPr marL="109728" indent="0">
              <a:buNone/>
            </a:pP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914400"/>
            <a:ext cx="8305800" cy="5029200"/>
          </a:xfrm>
          <a:prstGeom prst="rect">
            <a:avLst/>
          </a:prstGeom>
        </p:spPr>
      </p:pic>
      <p:sp>
        <p:nvSpPr>
          <p:cNvPr id="2" name="Slide Number Placeholder 1"/>
          <p:cNvSpPr>
            <a:spLocks noGrp="1"/>
          </p:cNvSpPr>
          <p:nvPr>
            <p:ph type="sldNum" sz="quarter" idx="12"/>
          </p:nvPr>
        </p:nvSpPr>
        <p:spPr/>
        <p:txBody>
          <a:bodyPr/>
          <a:lstStyle/>
          <a:p>
            <a:fld id="{F31701C4-7521-4275-97B5-8B2C57440DB6}" type="slidenum">
              <a:rPr lang="en-US" smtClean="0"/>
              <a:t>15</a:t>
            </a:fld>
            <a:endParaRPr lang="en-US" dirty="0"/>
          </a:p>
        </p:txBody>
      </p:sp>
    </p:spTree>
    <p:extLst>
      <p:ext uri="{BB962C8B-B14F-4D97-AF65-F5344CB8AC3E}">
        <p14:creationId xmlns:p14="http://schemas.microsoft.com/office/powerpoint/2010/main" val="4010824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0600" y="838201"/>
            <a:ext cx="7543799" cy="5181600"/>
          </a:xfrm>
        </p:spPr>
      </p:pic>
      <p:sp>
        <p:nvSpPr>
          <p:cNvPr id="2" name="Title 1"/>
          <p:cNvSpPr>
            <a:spLocks noGrp="1"/>
          </p:cNvSpPr>
          <p:nvPr>
            <p:ph type="title"/>
          </p:nvPr>
        </p:nvSpPr>
        <p:spPr>
          <a:xfrm>
            <a:off x="457200" y="274638"/>
            <a:ext cx="8229600" cy="715962"/>
          </a:xfrm>
        </p:spPr>
        <p:txBody>
          <a:bodyPr>
            <a:normAutofit/>
          </a:bodyPr>
          <a:lstStyle/>
          <a:p>
            <a:pPr algn="ctr"/>
            <a:r>
              <a:rPr lang="en-US" sz="2800" dirty="0">
                <a:solidFill>
                  <a:schemeClr val="tx1"/>
                </a:solidFill>
              </a:rPr>
              <a:t>Summary</a:t>
            </a:r>
          </a:p>
        </p:txBody>
      </p:sp>
      <p:sp>
        <p:nvSpPr>
          <p:cNvPr id="3" name="Slide Number Placeholder 2"/>
          <p:cNvSpPr>
            <a:spLocks noGrp="1"/>
          </p:cNvSpPr>
          <p:nvPr>
            <p:ph type="sldNum" sz="quarter" idx="12"/>
          </p:nvPr>
        </p:nvSpPr>
        <p:spPr/>
        <p:txBody>
          <a:bodyPr/>
          <a:lstStyle/>
          <a:p>
            <a:fld id="{F31701C4-7521-4275-97B5-8B2C57440DB6}" type="slidenum">
              <a:rPr lang="en-US" smtClean="0"/>
              <a:t>16</a:t>
            </a:fld>
            <a:endParaRPr lang="en-US" dirty="0"/>
          </a:p>
        </p:txBody>
      </p:sp>
    </p:spTree>
    <p:extLst>
      <p:ext uri="{BB962C8B-B14F-4D97-AF65-F5344CB8AC3E}">
        <p14:creationId xmlns:p14="http://schemas.microsoft.com/office/powerpoint/2010/main" val="4171182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1"/>
            <a:ext cx="8229600" cy="4788092"/>
          </a:xfrm>
        </p:spPr>
        <p:txBody>
          <a:bodyPr>
            <a:normAutofit/>
          </a:bodyPr>
          <a:lstStyle/>
          <a:p>
            <a:pPr marL="109728" indent="0">
              <a:buNone/>
            </a:pPr>
            <a:r>
              <a:rPr lang="en-US" sz="2000" dirty="0"/>
              <a:t>In this part, we will only deal with statements. </a:t>
            </a:r>
          </a:p>
          <a:p>
            <a:pPr>
              <a:buFont typeface="Wingdings" panose="05000000000000000000" pitchFamily="2" charset="2"/>
              <a:buChar char="Ø"/>
            </a:pPr>
            <a:r>
              <a:rPr lang="en-US" sz="2000" b="1" dirty="0"/>
              <a:t>with auxiliary verbs</a:t>
            </a:r>
            <a:r>
              <a:rPr lang="en-US" sz="2000" dirty="0"/>
              <a:t>: </a:t>
            </a:r>
          </a:p>
          <a:p>
            <a:pPr marL="109728" indent="0">
              <a:buNone/>
            </a:pPr>
            <a:r>
              <a:rPr lang="en-US" sz="2000" dirty="0"/>
              <a:t>In sentences with auxiliary verbs such as (modals, phrasal modifiers, the perfect </a:t>
            </a:r>
            <a:r>
              <a:rPr lang="en-US" sz="2000" i="1" dirty="0"/>
              <a:t>have</a:t>
            </a:r>
            <a:r>
              <a:rPr lang="en-US" sz="2000" dirty="0"/>
              <a:t>, and the progressive </a:t>
            </a:r>
            <a:r>
              <a:rPr lang="en-US" sz="2000" i="1" dirty="0"/>
              <a:t>be</a:t>
            </a:r>
            <a:r>
              <a:rPr lang="en-US" sz="2000" dirty="0"/>
              <a:t>), we add the particle </a:t>
            </a:r>
            <a:r>
              <a:rPr lang="en-US" sz="2000" i="1" dirty="0"/>
              <a:t>not</a:t>
            </a:r>
            <a:r>
              <a:rPr lang="en-US" sz="2000" dirty="0"/>
              <a:t> after the auxiliary. </a:t>
            </a:r>
          </a:p>
          <a:p>
            <a:pPr marL="109728" indent="0">
              <a:buNone/>
            </a:pPr>
            <a:r>
              <a:rPr lang="en-US" sz="2000" dirty="0"/>
              <a:t>For example: </a:t>
            </a:r>
          </a:p>
          <a:p>
            <a:pPr marL="109728" indent="0">
              <a:buNone/>
            </a:pPr>
            <a:r>
              <a:rPr lang="en-US" sz="2000" dirty="0"/>
              <a:t>I can swim</a:t>
            </a:r>
          </a:p>
          <a:p>
            <a:pPr marL="109728" indent="0">
              <a:buNone/>
            </a:pPr>
            <a:r>
              <a:rPr lang="en-US" sz="2000" dirty="0"/>
              <a:t>I cannot swim</a:t>
            </a:r>
          </a:p>
          <a:p>
            <a:pPr marL="109728" indent="0">
              <a:buNone/>
            </a:pPr>
            <a:r>
              <a:rPr lang="en-US" sz="2000" dirty="0"/>
              <a:t>If more than one auxiliary verb is present, the </a:t>
            </a:r>
            <a:r>
              <a:rPr lang="en-US" sz="2000" b="1" dirty="0"/>
              <a:t>first</a:t>
            </a:r>
            <a:r>
              <a:rPr lang="en-US" sz="2000" dirty="0"/>
              <a:t> auxiliary verb is followed by the negative particle.</a:t>
            </a:r>
          </a:p>
          <a:p>
            <a:pPr marL="109728" indent="0">
              <a:buNone/>
            </a:pPr>
            <a:r>
              <a:rPr lang="en-US" sz="2000" dirty="0"/>
              <a:t>For example: </a:t>
            </a:r>
          </a:p>
          <a:p>
            <a:pPr marL="109728" indent="0">
              <a:buNone/>
            </a:pPr>
            <a:r>
              <a:rPr lang="en-US" sz="2000" dirty="0"/>
              <a:t>Pam </a:t>
            </a:r>
            <a:r>
              <a:rPr lang="en-US" sz="2000" dirty="0">
                <a:solidFill>
                  <a:srgbClr val="FF0000"/>
                </a:solidFill>
              </a:rPr>
              <a:t>has been </a:t>
            </a:r>
            <a:r>
              <a:rPr lang="en-US" sz="2000" dirty="0"/>
              <a:t>working hard</a:t>
            </a:r>
          </a:p>
          <a:p>
            <a:pPr marL="109728" indent="0">
              <a:buNone/>
            </a:pPr>
            <a:r>
              <a:rPr lang="en-US" sz="2000" dirty="0"/>
              <a:t>Pam </a:t>
            </a:r>
            <a:r>
              <a:rPr lang="en-US" sz="2000" dirty="0">
                <a:solidFill>
                  <a:srgbClr val="FF0000"/>
                </a:solidFill>
              </a:rPr>
              <a:t>has </a:t>
            </a:r>
            <a:r>
              <a:rPr lang="en-US" sz="2000" b="1" dirty="0"/>
              <a:t>not </a:t>
            </a:r>
            <a:r>
              <a:rPr lang="en-US" sz="2000" dirty="0">
                <a:solidFill>
                  <a:srgbClr val="FF0000"/>
                </a:solidFill>
              </a:rPr>
              <a:t>been</a:t>
            </a:r>
            <a:r>
              <a:rPr lang="en-US" sz="2000" dirty="0"/>
              <a:t> working hard</a:t>
            </a:r>
          </a:p>
          <a:p>
            <a:pPr marL="109728" indent="0">
              <a:buNone/>
            </a:pPr>
            <a:endParaRPr lang="en-US" sz="2000" dirty="0"/>
          </a:p>
        </p:txBody>
      </p:sp>
      <p:sp>
        <p:nvSpPr>
          <p:cNvPr id="2" name="Title 1"/>
          <p:cNvSpPr>
            <a:spLocks noGrp="1"/>
          </p:cNvSpPr>
          <p:nvPr>
            <p:ph type="title"/>
          </p:nvPr>
        </p:nvSpPr>
        <p:spPr>
          <a:xfrm>
            <a:off x="457200" y="274638"/>
            <a:ext cx="8229600" cy="868362"/>
          </a:xfrm>
        </p:spPr>
        <p:txBody>
          <a:bodyPr>
            <a:noAutofit/>
          </a:bodyPr>
          <a:lstStyle/>
          <a:p>
            <a:pPr algn="ctr"/>
            <a:r>
              <a:rPr lang="en-US" sz="2800" dirty="0"/>
              <a:t>A Syntactic Analysis of Sentence-Level Negation </a:t>
            </a:r>
          </a:p>
        </p:txBody>
      </p:sp>
      <p:sp>
        <p:nvSpPr>
          <p:cNvPr id="4" name="Slide Number Placeholder 3"/>
          <p:cNvSpPr>
            <a:spLocks noGrp="1"/>
          </p:cNvSpPr>
          <p:nvPr>
            <p:ph type="sldNum" sz="quarter" idx="12"/>
          </p:nvPr>
        </p:nvSpPr>
        <p:spPr/>
        <p:txBody>
          <a:bodyPr/>
          <a:lstStyle/>
          <a:p>
            <a:fld id="{F31701C4-7521-4275-97B5-8B2C57440DB6}" type="slidenum">
              <a:rPr lang="en-US" smtClean="0"/>
              <a:t>17</a:t>
            </a:fld>
            <a:endParaRPr lang="en-US" dirty="0"/>
          </a:p>
        </p:txBody>
      </p:sp>
    </p:spTree>
    <p:extLst>
      <p:ext uri="{BB962C8B-B14F-4D97-AF65-F5344CB8AC3E}">
        <p14:creationId xmlns:p14="http://schemas.microsoft.com/office/powerpoint/2010/main" val="507215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152400"/>
            <a:ext cx="7407322" cy="2057400"/>
          </a:xfrm>
        </p:spPr>
      </p:pic>
      <p:sp>
        <p:nvSpPr>
          <p:cNvPr id="6" name="TextBox 5"/>
          <p:cNvSpPr txBox="1"/>
          <p:nvPr/>
        </p:nvSpPr>
        <p:spPr>
          <a:xfrm>
            <a:off x="762000" y="2366033"/>
            <a:ext cx="7620000" cy="369332"/>
          </a:xfrm>
          <a:prstGeom prst="rect">
            <a:avLst/>
          </a:prstGeom>
          <a:noFill/>
        </p:spPr>
        <p:txBody>
          <a:bodyPr wrap="square" rtlCol="0">
            <a:spAutoFit/>
          </a:bodyPr>
          <a:lstStyle/>
          <a:p>
            <a:r>
              <a:rPr lang="en-US" dirty="0"/>
              <a:t>It is not going to rain on Monday.</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2722" y="2819400"/>
            <a:ext cx="6934200" cy="3364468"/>
          </a:xfrm>
          <a:prstGeom prst="rect">
            <a:avLst/>
          </a:prstGeom>
        </p:spPr>
      </p:pic>
      <p:sp>
        <p:nvSpPr>
          <p:cNvPr id="2" name="Slide Number Placeholder 1"/>
          <p:cNvSpPr>
            <a:spLocks noGrp="1"/>
          </p:cNvSpPr>
          <p:nvPr>
            <p:ph type="sldNum" sz="quarter" idx="12"/>
          </p:nvPr>
        </p:nvSpPr>
        <p:spPr/>
        <p:txBody>
          <a:bodyPr/>
          <a:lstStyle/>
          <a:p>
            <a:fld id="{F31701C4-7521-4275-97B5-8B2C57440DB6}" type="slidenum">
              <a:rPr lang="en-US" smtClean="0"/>
              <a:t>18</a:t>
            </a:fld>
            <a:endParaRPr lang="en-US" dirty="0"/>
          </a:p>
        </p:txBody>
      </p:sp>
    </p:spTree>
    <p:extLst>
      <p:ext uri="{BB962C8B-B14F-4D97-AF65-F5344CB8AC3E}">
        <p14:creationId xmlns:p14="http://schemas.microsoft.com/office/powerpoint/2010/main" val="2145643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381000"/>
            <a:ext cx="8382000" cy="5410200"/>
          </a:xfrm>
        </p:spPr>
      </p:pic>
      <p:sp>
        <p:nvSpPr>
          <p:cNvPr id="2" name="Slide Number Placeholder 1"/>
          <p:cNvSpPr>
            <a:spLocks noGrp="1"/>
          </p:cNvSpPr>
          <p:nvPr>
            <p:ph type="sldNum" sz="quarter" idx="12"/>
          </p:nvPr>
        </p:nvSpPr>
        <p:spPr/>
        <p:txBody>
          <a:bodyPr/>
          <a:lstStyle/>
          <a:p>
            <a:fld id="{F31701C4-7521-4275-97B5-8B2C57440DB6}" type="slidenum">
              <a:rPr lang="en-US" smtClean="0"/>
              <a:t>19</a:t>
            </a:fld>
            <a:endParaRPr lang="en-US" dirty="0"/>
          </a:p>
        </p:txBody>
      </p:sp>
    </p:spTree>
    <p:extLst>
      <p:ext uri="{BB962C8B-B14F-4D97-AF65-F5344CB8AC3E}">
        <p14:creationId xmlns:p14="http://schemas.microsoft.com/office/powerpoint/2010/main" val="3668969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562600"/>
          </a:xfrm>
        </p:spPr>
        <p:txBody>
          <a:bodyPr>
            <a:normAutofit/>
          </a:bodyPr>
          <a:lstStyle/>
          <a:p>
            <a:pPr>
              <a:buFont typeface="Arial" panose="020B0604020202020204" pitchFamily="34" charset="0"/>
              <a:buChar char="•"/>
            </a:pPr>
            <a:r>
              <a:rPr lang="en-US" sz="2500" dirty="0"/>
              <a:t>Introduction</a:t>
            </a:r>
          </a:p>
          <a:p>
            <a:pPr>
              <a:buFont typeface="Arial" panose="020B0604020202020204" pitchFamily="34" charset="0"/>
              <a:buChar char="•"/>
            </a:pPr>
            <a:r>
              <a:rPr lang="en-US" sz="2500" dirty="0"/>
              <a:t>The negation system: Its forms</a:t>
            </a:r>
          </a:p>
          <a:p>
            <a:pPr marL="566928" indent="-457200">
              <a:buFont typeface="+mj-lt"/>
              <a:buAutoNum type="alphaLcPeriod"/>
            </a:pPr>
            <a:r>
              <a:rPr lang="en-US" sz="2500" dirty="0"/>
              <a:t>The word level</a:t>
            </a:r>
          </a:p>
          <a:p>
            <a:pPr marL="624078" indent="-514350">
              <a:buFont typeface="+mj-lt"/>
              <a:buAutoNum type="alphaLcPeriod"/>
            </a:pPr>
            <a:r>
              <a:rPr lang="en-US" sz="2500" dirty="0"/>
              <a:t>The phrase level</a:t>
            </a:r>
          </a:p>
          <a:p>
            <a:pPr marL="624078" indent="-514350">
              <a:buFont typeface="+mj-lt"/>
              <a:buAutoNum type="alphaLcPeriod"/>
            </a:pPr>
            <a:r>
              <a:rPr lang="en-US" sz="2500" dirty="0"/>
              <a:t>The sentence level</a:t>
            </a:r>
          </a:p>
          <a:p>
            <a:pPr>
              <a:buFont typeface="Arial" panose="020B0604020202020204" pitchFamily="34" charset="0"/>
              <a:buChar char="•"/>
            </a:pPr>
            <a:r>
              <a:rPr lang="en-US" sz="2500" dirty="0"/>
              <a:t>A syntactic analysis of sentence-level negation:</a:t>
            </a:r>
          </a:p>
          <a:p>
            <a:pPr marL="624078" indent="-514350">
              <a:buFont typeface="+mj-lt"/>
              <a:buAutoNum type="alphaLcPeriod"/>
            </a:pPr>
            <a:r>
              <a:rPr lang="en-US" sz="2500" dirty="0"/>
              <a:t>With Auxiliary verbs</a:t>
            </a:r>
          </a:p>
          <a:p>
            <a:pPr marL="624078" indent="-514350">
              <a:buFont typeface="+mj-lt"/>
              <a:buAutoNum type="alphaLcPeriod"/>
            </a:pPr>
            <a:r>
              <a:rPr lang="en-US" sz="2500" dirty="0"/>
              <a:t>Not contraction</a:t>
            </a:r>
          </a:p>
          <a:p>
            <a:pPr marL="624078" indent="-514350">
              <a:buFont typeface="+mj-lt"/>
              <a:buAutoNum type="alphaLcPeriod"/>
            </a:pPr>
            <a:r>
              <a:rPr lang="en-US" sz="2500" dirty="0"/>
              <a:t>With the Be Copula</a:t>
            </a:r>
          </a:p>
          <a:p>
            <a:pPr marL="624078" indent="-514350">
              <a:buFont typeface="+mj-lt"/>
              <a:buAutoNum type="alphaLcPeriod"/>
            </a:pPr>
            <a:r>
              <a:rPr lang="en-US" sz="2500" dirty="0"/>
              <a:t>With other main verbs</a:t>
            </a:r>
          </a:p>
          <a:p>
            <a:pPr marL="624078" indent="-514350">
              <a:buFont typeface="+mj-lt"/>
              <a:buAutoNum type="alphaLcPeriod"/>
            </a:pPr>
            <a:r>
              <a:rPr lang="en-US" sz="2500" dirty="0"/>
              <a:t>With Have</a:t>
            </a:r>
          </a:p>
          <a:p>
            <a:pPr marL="624078" indent="-514350">
              <a:buFont typeface="+mj-lt"/>
              <a:buAutoNum type="alphaLcPeriod"/>
            </a:pPr>
            <a:endParaRPr lang="en-US" dirty="0"/>
          </a:p>
          <a:p>
            <a:pPr marL="624078" indent="-514350">
              <a:buFont typeface="+mj-lt"/>
              <a:buAutoNum type="alphaLcPeriod"/>
            </a:pPr>
            <a:endParaRPr lang="en-US" dirty="0"/>
          </a:p>
          <a:p>
            <a:pPr marL="624078" indent="-514350">
              <a:buFont typeface="+mj-lt"/>
              <a:buAutoNum type="alphaLcPeriod"/>
            </a:pPr>
            <a:endParaRPr lang="en-US" dirty="0"/>
          </a:p>
          <a:p>
            <a:pPr>
              <a:buFont typeface="Arial" panose="020B0604020202020204" pitchFamily="34" charset="0"/>
              <a:buChar char="•"/>
            </a:pPr>
            <a:endParaRPr lang="en-US" dirty="0"/>
          </a:p>
          <a:p>
            <a:pPr marL="624078" indent="-514350">
              <a:buFont typeface="+mj-lt"/>
              <a:buAutoNum type="alphaLcPeriod"/>
            </a:pPr>
            <a:endParaRPr lang="en-US" dirty="0"/>
          </a:p>
          <a:p>
            <a:pPr marL="109728" indent="0">
              <a:buNone/>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2" name="Title 1"/>
          <p:cNvSpPr>
            <a:spLocks noGrp="1"/>
          </p:cNvSpPr>
          <p:nvPr>
            <p:ph type="title"/>
          </p:nvPr>
        </p:nvSpPr>
        <p:spPr>
          <a:xfrm>
            <a:off x="457200" y="274638"/>
            <a:ext cx="8229600" cy="944562"/>
          </a:xfrm>
        </p:spPr>
        <p:txBody>
          <a:bodyPr/>
          <a:lstStyle/>
          <a:p>
            <a:pPr algn="ctr"/>
            <a:r>
              <a:rPr lang="en-US" dirty="0">
                <a:latin typeface="Rockwell" panose="02060603020205020403" pitchFamily="18" charset="0"/>
              </a:rPr>
              <a:t>Presentation Outline</a:t>
            </a:r>
          </a:p>
        </p:txBody>
      </p:sp>
      <p:sp>
        <p:nvSpPr>
          <p:cNvPr id="4" name="Slide Number Placeholder 3"/>
          <p:cNvSpPr>
            <a:spLocks noGrp="1"/>
          </p:cNvSpPr>
          <p:nvPr>
            <p:ph type="sldNum" sz="quarter" idx="12"/>
          </p:nvPr>
        </p:nvSpPr>
        <p:spPr/>
        <p:txBody>
          <a:bodyPr/>
          <a:lstStyle/>
          <a:p>
            <a:fld id="{F31701C4-7521-4275-97B5-8B2C57440DB6}" type="slidenum">
              <a:rPr lang="en-US" smtClean="0"/>
              <a:t>2</a:t>
            </a:fld>
            <a:endParaRPr lang="en-US"/>
          </a:p>
        </p:txBody>
      </p:sp>
    </p:spTree>
    <p:extLst>
      <p:ext uri="{BB962C8B-B14F-4D97-AF65-F5344CB8AC3E}">
        <p14:creationId xmlns:p14="http://schemas.microsoft.com/office/powerpoint/2010/main" val="11303035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1"/>
            <a:ext cx="8229600" cy="5626292"/>
          </a:xfrm>
        </p:spPr>
        <p:txBody>
          <a:bodyPr>
            <a:normAutofit/>
          </a:bodyPr>
          <a:lstStyle/>
          <a:p>
            <a:r>
              <a:rPr lang="en-US" sz="2000" b="1" dirty="0"/>
              <a:t>Not </a:t>
            </a:r>
            <a:r>
              <a:rPr lang="en-US" sz="2000" b="1" i="1" dirty="0"/>
              <a:t>Contraction</a:t>
            </a:r>
          </a:p>
          <a:p>
            <a:pPr marL="109728" indent="0">
              <a:buNone/>
            </a:pPr>
            <a:r>
              <a:rPr lang="en-US" sz="2000" dirty="0"/>
              <a:t>In many English sentences, the not reduces to –</a:t>
            </a:r>
            <a:r>
              <a:rPr lang="en-US" sz="2000" i="1" dirty="0" err="1"/>
              <a:t>n’t</a:t>
            </a:r>
            <a:r>
              <a:rPr lang="en-US" sz="2000" dirty="0"/>
              <a:t>  and attaches to the appropriate verb. Many combinations of –</a:t>
            </a:r>
            <a:r>
              <a:rPr lang="en-US" sz="2000" i="1" dirty="0" err="1"/>
              <a:t>n’t</a:t>
            </a:r>
            <a:r>
              <a:rPr lang="en-US" sz="2000" i="1" dirty="0"/>
              <a:t>  </a:t>
            </a:r>
            <a:r>
              <a:rPr lang="en-US" sz="2000" dirty="0"/>
              <a:t>with an auxiliary verb are regular, but some are irregular :</a:t>
            </a:r>
          </a:p>
          <a:p>
            <a:pPr marL="109728" indent="0">
              <a:buNone/>
            </a:pPr>
            <a:endParaRPr lang="en-US"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775" y="1815152"/>
            <a:ext cx="6324600" cy="19812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9400" y="3796352"/>
            <a:ext cx="5201376" cy="2590800"/>
          </a:xfrm>
          <a:prstGeom prst="rect">
            <a:avLst/>
          </a:prstGeom>
        </p:spPr>
      </p:pic>
      <p:sp>
        <p:nvSpPr>
          <p:cNvPr id="3" name="Slide Number Placeholder 2"/>
          <p:cNvSpPr>
            <a:spLocks noGrp="1"/>
          </p:cNvSpPr>
          <p:nvPr>
            <p:ph type="sldNum" sz="quarter" idx="12"/>
          </p:nvPr>
        </p:nvSpPr>
        <p:spPr/>
        <p:txBody>
          <a:bodyPr/>
          <a:lstStyle/>
          <a:p>
            <a:fld id="{F31701C4-7521-4275-97B5-8B2C57440DB6}" type="slidenum">
              <a:rPr lang="en-US" smtClean="0"/>
              <a:t>20</a:t>
            </a:fld>
            <a:endParaRPr lang="en-US"/>
          </a:p>
        </p:txBody>
      </p:sp>
    </p:spTree>
    <p:extLst>
      <p:ext uri="{BB962C8B-B14F-4D97-AF65-F5344CB8AC3E}">
        <p14:creationId xmlns:p14="http://schemas.microsoft.com/office/powerpoint/2010/main" val="1716123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1"/>
            <a:ext cx="8229600" cy="5626292"/>
          </a:xfrm>
        </p:spPr>
        <p:txBody>
          <a:bodyPr>
            <a:normAutofit lnSpcReduction="10000"/>
          </a:bodyPr>
          <a:lstStyle/>
          <a:p>
            <a:r>
              <a:rPr lang="en-US" sz="2000" b="1" i="1" dirty="0"/>
              <a:t>With the  </a:t>
            </a:r>
            <a:r>
              <a:rPr lang="en-US" sz="2000" b="1" dirty="0"/>
              <a:t>Be </a:t>
            </a:r>
            <a:r>
              <a:rPr lang="en-US" sz="2000" b="1" i="1" dirty="0"/>
              <a:t>Copula</a:t>
            </a:r>
          </a:p>
          <a:p>
            <a:pPr marL="109728" indent="0">
              <a:buNone/>
            </a:pPr>
            <a:r>
              <a:rPr lang="en-US" sz="2000" dirty="0"/>
              <a:t>To make a sentence with the </a:t>
            </a:r>
            <a:r>
              <a:rPr lang="en-US" sz="2000" i="1" dirty="0"/>
              <a:t>be</a:t>
            </a:r>
            <a:r>
              <a:rPr lang="en-US" sz="2000" dirty="0"/>
              <a:t> copula negative, we place the </a:t>
            </a:r>
            <a:r>
              <a:rPr lang="en-US" sz="2000" i="1" dirty="0"/>
              <a:t>not</a:t>
            </a:r>
            <a:r>
              <a:rPr lang="en-US" sz="2000" dirty="0"/>
              <a:t> after the </a:t>
            </a:r>
            <a:r>
              <a:rPr lang="en-US" sz="2000" i="1" dirty="0"/>
              <a:t>be</a:t>
            </a:r>
            <a:r>
              <a:rPr lang="en-US" sz="2000" dirty="0"/>
              <a:t> just as we did with the first or only auxiliary verb.</a:t>
            </a:r>
          </a:p>
          <a:p>
            <a:pPr marL="109728" indent="0" algn="ctr">
              <a:buNone/>
            </a:pPr>
            <a:r>
              <a:rPr lang="en-US" sz="2000" dirty="0"/>
              <a:t>	(a) </a:t>
            </a:r>
            <a:r>
              <a:rPr lang="en-US" sz="2000" b="1" dirty="0"/>
              <a:t>Brad is a teacher.</a:t>
            </a:r>
          </a:p>
          <a:p>
            <a:pPr marL="109728" indent="0" algn="ctr">
              <a:buNone/>
            </a:pPr>
            <a:r>
              <a:rPr lang="en-US" sz="2000" b="1" dirty="0"/>
              <a:t>	</a:t>
            </a:r>
            <a:r>
              <a:rPr lang="en-US" sz="2000" dirty="0"/>
              <a:t>(b) </a:t>
            </a:r>
            <a:r>
              <a:rPr lang="en-US" sz="2000" b="1" dirty="0"/>
              <a:t>Brad is not a teacher.</a:t>
            </a:r>
          </a:p>
          <a:p>
            <a:pPr marL="109728" indent="0" algn="ctr">
              <a:buNone/>
            </a:pPr>
            <a:r>
              <a:rPr lang="en-US" sz="2000" b="1" dirty="0"/>
              <a:t>	</a:t>
            </a:r>
            <a:r>
              <a:rPr lang="en-US" sz="2000" dirty="0"/>
              <a:t>(c) </a:t>
            </a:r>
            <a:r>
              <a:rPr lang="en-US" sz="2000" b="1" dirty="0"/>
              <a:t>Brad isn’t a teacher.</a:t>
            </a:r>
          </a:p>
          <a:p>
            <a:pPr marL="109728" indent="0">
              <a:buNone/>
            </a:pPr>
            <a:r>
              <a:rPr lang="en-US" sz="2000" dirty="0"/>
              <a:t>There is an exception of the first person singular form of the </a:t>
            </a:r>
            <a:r>
              <a:rPr lang="en-US" sz="2000" i="1" dirty="0"/>
              <a:t>be</a:t>
            </a:r>
            <a:r>
              <a:rPr lang="en-US" sz="2000" dirty="0"/>
              <a:t> verb, </a:t>
            </a:r>
            <a:r>
              <a:rPr lang="en-US" sz="2000" i="1" dirty="0"/>
              <a:t>am</a:t>
            </a:r>
            <a:r>
              <a:rPr lang="en-US" sz="2000" dirty="0"/>
              <a:t>. When we contract</a:t>
            </a:r>
            <a:r>
              <a:rPr lang="en-US" sz="2000" i="1" dirty="0"/>
              <a:t> am </a:t>
            </a:r>
            <a:r>
              <a:rPr lang="en-US" sz="2000" dirty="0"/>
              <a:t>and </a:t>
            </a:r>
            <a:r>
              <a:rPr lang="en-US" sz="2000" i="1" dirty="0"/>
              <a:t>not</a:t>
            </a:r>
            <a:r>
              <a:rPr lang="en-US" sz="2000" dirty="0"/>
              <a:t>, we contract the subject and </a:t>
            </a:r>
            <a:r>
              <a:rPr lang="en-US" sz="2000" i="1" dirty="0"/>
              <a:t>am</a:t>
            </a:r>
            <a:r>
              <a:rPr lang="en-US" sz="2000" dirty="0"/>
              <a:t> instead of </a:t>
            </a:r>
            <a:r>
              <a:rPr lang="en-US" sz="2000" i="1" dirty="0"/>
              <a:t>am</a:t>
            </a:r>
            <a:r>
              <a:rPr lang="en-US" sz="2000" dirty="0"/>
              <a:t> and </a:t>
            </a:r>
            <a:r>
              <a:rPr lang="en-US" sz="2000" i="1" dirty="0"/>
              <a:t>not.</a:t>
            </a:r>
          </a:p>
          <a:p>
            <a:pPr marL="109728" indent="0">
              <a:buNone/>
            </a:pPr>
            <a:r>
              <a:rPr lang="en-US" sz="2000" dirty="0"/>
              <a:t>For example: </a:t>
            </a:r>
          </a:p>
          <a:p>
            <a:pPr marL="109728" indent="0" algn="ctr">
              <a:buNone/>
            </a:pPr>
            <a:r>
              <a:rPr lang="en-US" sz="2000" dirty="0"/>
              <a:t>I am tired    </a:t>
            </a:r>
          </a:p>
          <a:p>
            <a:pPr marL="109728" indent="0" algn="ctr">
              <a:buNone/>
            </a:pPr>
            <a:r>
              <a:rPr lang="en-US" sz="2000" dirty="0"/>
              <a:t>I am not tired</a:t>
            </a:r>
          </a:p>
          <a:p>
            <a:pPr marL="109728" indent="0">
              <a:buNone/>
            </a:pPr>
            <a:r>
              <a:rPr lang="en-US" sz="2000" b="1" dirty="0"/>
              <a:t>Contraction:</a:t>
            </a:r>
          </a:p>
          <a:p>
            <a:pPr marL="109728" indent="0" algn="ctr">
              <a:buNone/>
            </a:pPr>
            <a:r>
              <a:rPr lang="en-US" sz="2000" dirty="0"/>
              <a:t>*I amn’t tired </a:t>
            </a:r>
            <a:r>
              <a:rPr lang="en-US" sz="2000" dirty="0">
                <a:solidFill>
                  <a:srgbClr val="FF0000"/>
                </a:solidFill>
              </a:rPr>
              <a:t>(wrong)</a:t>
            </a:r>
          </a:p>
          <a:p>
            <a:pPr marL="109728" indent="0" algn="ctr">
              <a:buNone/>
            </a:pPr>
            <a:r>
              <a:rPr lang="en-US" sz="2000" dirty="0"/>
              <a:t>I ain’t tired </a:t>
            </a:r>
            <a:r>
              <a:rPr lang="en-US" sz="2000" dirty="0">
                <a:solidFill>
                  <a:srgbClr val="FF0000"/>
                </a:solidFill>
              </a:rPr>
              <a:t>(non standard)</a:t>
            </a:r>
          </a:p>
          <a:p>
            <a:pPr marL="109728" indent="0" algn="ctr">
              <a:buNone/>
            </a:pPr>
            <a:r>
              <a:rPr lang="en-US" sz="2000" b="1" dirty="0"/>
              <a:t>I’m not tired</a:t>
            </a:r>
          </a:p>
          <a:p>
            <a:pPr marL="109728" indent="0">
              <a:buNone/>
            </a:pPr>
            <a:endParaRPr lang="en-US" sz="2400" b="1" i="1" dirty="0"/>
          </a:p>
        </p:txBody>
      </p:sp>
      <p:sp>
        <p:nvSpPr>
          <p:cNvPr id="3" name="Slide Number Placeholder 2"/>
          <p:cNvSpPr>
            <a:spLocks noGrp="1"/>
          </p:cNvSpPr>
          <p:nvPr>
            <p:ph type="sldNum" sz="quarter" idx="12"/>
          </p:nvPr>
        </p:nvSpPr>
        <p:spPr/>
        <p:txBody>
          <a:bodyPr/>
          <a:lstStyle/>
          <a:p>
            <a:fld id="{F31701C4-7521-4275-97B5-8B2C57440DB6}" type="slidenum">
              <a:rPr lang="en-US" smtClean="0"/>
              <a:t>21</a:t>
            </a:fld>
            <a:endParaRPr lang="en-US"/>
          </a:p>
        </p:txBody>
      </p:sp>
    </p:spTree>
    <p:extLst>
      <p:ext uri="{BB962C8B-B14F-4D97-AF65-F5344CB8AC3E}">
        <p14:creationId xmlns:p14="http://schemas.microsoft.com/office/powerpoint/2010/main" val="42299377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105400"/>
          </a:xfrm>
        </p:spPr>
        <p:txBody>
          <a:bodyPr/>
          <a:lstStyle/>
          <a:p>
            <a:r>
              <a:rPr lang="en-US" b="1" dirty="0"/>
              <a:t>With Other Main Verbs</a:t>
            </a:r>
          </a:p>
          <a:p>
            <a:pPr marL="109728" indent="0">
              <a:buNone/>
            </a:pPr>
            <a:r>
              <a:rPr lang="en-US" sz="2000" dirty="0"/>
              <a:t>In Elizabethan period, they used to add </a:t>
            </a:r>
            <a:r>
              <a:rPr lang="en-US" sz="2000" i="1" dirty="0">
                <a:solidFill>
                  <a:srgbClr val="FF0000"/>
                </a:solidFill>
              </a:rPr>
              <a:t>not</a:t>
            </a:r>
            <a:r>
              <a:rPr lang="en-US" sz="2000" dirty="0"/>
              <a:t> particle after the main verb. Such as:</a:t>
            </a:r>
          </a:p>
          <a:p>
            <a:pPr marL="109728" indent="0">
              <a:buNone/>
            </a:pPr>
            <a:r>
              <a:rPr lang="en-US" sz="2000" dirty="0"/>
              <a:t>*I go</a:t>
            </a:r>
            <a:r>
              <a:rPr lang="en-US" sz="2000" dirty="0">
                <a:solidFill>
                  <a:srgbClr val="FF0000"/>
                </a:solidFill>
              </a:rPr>
              <a:t> not</a:t>
            </a:r>
          </a:p>
          <a:p>
            <a:pPr marL="109728" indent="0">
              <a:buNone/>
            </a:pPr>
            <a:r>
              <a:rPr lang="en-US" sz="2000" dirty="0"/>
              <a:t>In Modern English, when there is no other operator in a negative sentence, we have to add the auxiliary verb </a:t>
            </a:r>
            <a:r>
              <a:rPr lang="en-US" sz="2000" i="1" dirty="0"/>
              <a:t>do</a:t>
            </a:r>
            <a:r>
              <a:rPr lang="en-US" sz="2000" dirty="0"/>
              <a:t> to perform the function of operator. This is called </a:t>
            </a:r>
            <a:r>
              <a:rPr lang="en-US" sz="2000" i="1" dirty="0"/>
              <a:t>do</a:t>
            </a:r>
            <a:r>
              <a:rPr lang="en-US" sz="2000" dirty="0"/>
              <a:t>-support. Such as:</a:t>
            </a:r>
          </a:p>
          <a:p>
            <a:pPr marL="109728" indent="0">
              <a:buNone/>
            </a:pPr>
            <a:r>
              <a:rPr lang="en-US" sz="2000" b="1" dirty="0"/>
              <a:t>Lana plays the piano</a:t>
            </a:r>
          </a:p>
          <a:p>
            <a:pPr marL="109728" indent="0">
              <a:buNone/>
            </a:pPr>
            <a:r>
              <a:rPr lang="en-US" sz="2000" b="1" dirty="0"/>
              <a:t>Lana does not play the piano </a:t>
            </a:r>
            <a:r>
              <a:rPr lang="en-US" sz="2000" dirty="0"/>
              <a:t>(</a:t>
            </a:r>
            <a:r>
              <a:rPr lang="en-US" sz="2000" i="1" dirty="0"/>
              <a:t>does</a:t>
            </a:r>
            <a:r>
              <a:rPr lang="en-US" sz="2000" dirty="0"/>
              <a:t> with the subject </a:t>
            </a:r>
            <a:r>
              <a:rPr lang="en-US" sz="2000" dirty="0">
                <a:solidFill>
                  <a:srgbClr val="FF0000"/>
                </a:solidFill>
              </a:rPr>
              <a:t>she</a:t>
            </a:r>
            <a:r>
              <a:rPr lang="en-US" sz="2000" dirty="0"/>
              <a:t>)</a:t>
            </a:r>
          </a:p>
          <a:p>
            <a:pPr marL="109728" indent="0">
              <a:buNone/>
            </a:pPr>
            <a:r>
              <a:rPr lang="en-US" sz="2000" dirty="0"/>
              <a:t>And for contraction, we use the same rule as auxiliary verb contraction. </a:t>
            </a:r>
            <a:r>
              <a:rPr lang="en-US" sz="2000" b="1" dirty="0"/>
              <a:t>Auxiliary + not</a:t>
            </a:r>
          </a:p>
          <a:p>
            <a:pPr marL="109728" indent="0">
              <a:buNone/>
            </a:pPr>
            <a:r>
              <a:rPr lang="en-US" sz="2000" b="1" dirty="0"/>
              <a:t>Lana doesn’t play the piano </a:t>
            </a:r>
            <a:r>
              <a:rPr lang="en-US" sz="2000" dirty="0"/>
              <a:t>(contraction)</a:t>
            </a:r>
          </a:p>
        </p:txBody>
      </p:sp>
      <p:sp>
        <p:nvSpPr>
          <p:cNvPr id="3" name="Slide Number Placeholder 2"/>
          <p:cNvSpPr>
            <a:spLocks noGrp="1"/>
          </p:cNvSpPr>
          <p:nvPr>
            <p:ph type="sldNum" sz="quarter" idx="12"/>
          </p:nvPr>
        </p:nvSpPr>
        <p:spPr/>
        <p:txBody>
          <a:bodyPr/>
          <a:lstStyle/>
          <a:p>
            <a:fld id="{F31701C4-7521-4275-97B5-8B2C57440DB6}" type="slidenum">
              <a:rPr lang="en-US" smtClean="0"/>
              <a:t>22</a:t>
            </a:fld>
            <a:endParaRPr lang="en-US"/>
          </a:p>
        </p:txBody>
      </p:sp>
    </p:spTree>
    <p:extLst>
      <p:ext uri="{BB962C8B-B14F-4D97-AF65-F5344CB8AC3E}">
        <p14:creationId xmlns:p14="http://schemas.microsoft.com/office/powerpoint/2010/main" val="132796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1"/>
            <a:ext cx="8229600" cy="5626292"/>
          </a:xfrm>
        </p:spPr>
        <p:txBody>
          <a:bodyPr>
            <a:normAutofit/>
          </a:bodyPr>
          <a:lstStyle/>
          <a:p>
            <a:pPr marL="109728" indent="0">
              <a:buNone/>
            </a:pPr>
            <a:r>
              <a:rPr lang="en-US" sz="2000" b="1" dirty="0"/>
              <a:t>Shirley smoked</a:t>
            </a:r>
          </a:p>
          <a:p>
            <a:pPr marL="109728" indent="0">
              <a:buNone/>
            </a:pPr>
            <a:r>
              <a:rPr lang="en-US" sz="2000" b="1" dirty="0"/>
              <a:t>Shirley didn’t smoke </a:t>
            </a:r>
          </a:p>
          <a:p>
            <a:pPr marL="109728" indent="0">
              <a:buNone/>
            </a:pPr>
            <a:endParaRPr lang="en-US" sz="20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1219200"/>
            <a:ext cx="7239000" cy="4648200"/>
          </a:xfrm>
          <a:prstGeom prst="rect">
            <a:avLst/>
          </a:prstGeom>
        </p:spPr>
      </p:pic>
      <p:sp>
        <p:nvSpPr>
          <p:cNvPr id="3" name="Slide Number Placeholder 2"/>
          <p:cNvSpPr>
            <a:spLocks noGrp="1"/>
          </p:cNvSpPr>
          <p:nvPr>
            <p:ph type="sldNum" sz="quarter" idx="12"/>
          </p:nvPr>
        </p:nvSpPr>
        <p:spPr/>
        <p:txBody>
          <a:bodyPr/>
          <a:lstStyle/>
          <a:p>
            <a:fld id="{F31701C4-7521-4275-97B5-8B2C57440DB6}" type="slidenum">
              <a:rPr lang="en-US" smtClean="0"/>
              <a:t>23</a:t>
            </a:fld>
            <a:endParaRPr lang="en-US"/>
          </a:p>
        </p:txBody>
      </p:sp>
    </p:spTree>
    <p:extLst>
      <p:ext uri="{BB962C8B-B14F-4D97-AF65-F5344CB8AC3E}">
        <p14:creationId xmlns:p14="http://schemas.microsoft.com/office/powerpoint/2010/main" val="4046577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1"/>
            <a:ext cx="8229600" cy="5626292"/>
          </a:xfrm>
        </p:spPr>
        <p:txBody>
          <a:bodyPr/>
          <a:lstStyle/>
          <a:p>
            <a:r>
              <a:rPr lang="en-US" b="1" dirty="0"/>
              <a:t>With</a:t>
            </a:r>
            <a:r>
              <a:rPr lang="en-US" dirty="0"/>
              <a:t> </a:t>
            </a:r>
            <a:r>
              <a:rPr lang="en-US" b="1" i="1" dirty="0"/>
              <a:t>have</a:t>
            </a:r>
          </a:p>
          <a:p>
            <a:pPr marL="109728" indent="0">
              <a:buNone/>
            </a:pPr>
            <a:r>
              <a:rPr lang="en-US" sz="2000" dirty="0"/>
              <a:t>We have five possible negative forms of have/have got followed by an indefinite noun phrase, and three forms followed by a definite noun phrase.</a:t>
            </a:r>
          </a:p>
          <a:p>
            <a:pPr marL="109728" indent="0">
              <a:buNone/>
            </a:pPr>
            <a:endParaRPr lang="en-US"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2209800"/>
            <a:ext cx="7086600" cy="3657600"/>
          </a:xfrm>
          <a:prstGeom prst="rect">
            <a:avLst/>
          </a:prstGeom>
        </p:spPr>
      </p:pic>
      <p:sp>
        <p:nvSpPr>
          <p:cNvPr id="3" name="Slide Number Placeholder 2"/>
          <p:cNvSpPr>
            <a:spLocks noGrp="1"/>
          </p:cNvSpPr>
          <p:nvPr>
            <p:ph type="sldNum" sz="quarter" idx="12"/>
          </p:nvPr>
        </p:nvSpPr>
        <p:spPr/>
        <p:txBody>
          <a:bodyPr/>
          <a:lstStyle/>
          <a:p>
            <a:fld id="{F31701C4-7521-4275-97B5-8B2C57440DB6}" type="slidenum">
              <a:rPr lang="en-US" smtClean="0"/>
              <a:t>24</a:t>
            </a:fld>
            <a:endParaRPr lang="en-US"/>
          </a:p>
        </p:txBody>
      </p:sp>
    </p:spTree>
    <p:extLst>
      <p:ext uri="{BB962C8B-B14F-4D97-AF65-F5344CB8AC3E}">
        <p14:creationId xmlns:p14="http://schemas.microsoft.com/office/powerpoint/2010/main" val="328693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4800600"/>
          </a:xfrm>
        </p:spPr>
        <p:txBody>
          <a:bodyPr>
            <a:normAutofit lnSpcReduction="10000"/>
          </a:bodyPr>
          <a:lstStyle/>
          <a:p>
            <a:r>
              <a:rPr lang="en-US" sz="2000" dirty="0"/>
              <a:t>There is a duality:</a:t>
            </a:r>
          </a:p>
          <a:p>
            <a:pPr marL="109728" indent="0">
              <a:buNone/>
            </a:pPr>
            <a:r>
              <a:rPr lang="en-US" sz="2000" dirty="0"/>
              <a:t>	First kind, </a:t>
            </a:r>
            <a:r>
              <a:rPr lang="en-US" sz="2000" u="sng" dirty="0"/>
              <a:t>descriptive negation</a:t>
            </a:r>
            <a:r>
              <a:rPr lang="en-US" sz="2000" dirty="0"/>
              <a:t>, is used to say how things are not in the world.</a:t>
            </a:r>
          </a:p>
          <a:p>
            <a:pPr marL="109728" indent="0">
              <a:buNone/>
            </a:pPr>
            <a:r>
              <a:rPr lang="en-US" sz="2000" dirty="0"/>
              <a:t>	Second kind is more </a:t>
            </a:r>
            <a:r>
              <a:rPr lang="en-US" sz="2000" u="sng" dirty="0"/>
              <a:t>discourse oriented</a:t>
            </a:r>
            <a:r>
              <a:rPr lang="en-US" sz="2000" dirty="0"/>
              <a:t>.</a:t>
            </a:r>
          </a:p>
          <a:p>
            <a:pPr marL="109728" indent="0">
              <a:buNone/>
            </a:pPr>
            <a:r>
              <a:rPr lang="en-US" sz="2000" dirty="0"/>
              <a:t>As for descriptive meaning, logicians would say that there is a symmetry between affirmative and negative propositions:</a:t>
            </a:r>
          </a:p>
          <a:p>
            <a:pPr marL="109728" indent="0">
              <a:buNone/>
            </a:pPr>
            <a:r>
              <a:rPr lang="en-US" sz="2000" dirty="0"/>
              <a:t>	Affirmative Statement: </a:t>
            </a:r>
            <a:r>
              <a:rPr lang="en-US" sz="2000" b="1" dirty="0"/>
              <a:t>It is the case that…</a:t>
            </a:r>
          </a:p>
          <a:p>
            <a:pPr marL="109728" indent="0">
              <a:buNone/>
            </a:pPr>
            <a:r>
              <a:rPr lang="en-US" sz="2000" dirty="0"/>
              <a:t>	Negative Statement: </a:t>
            </a:r>
            <a:r>
              <a:rPr lang="en-US" sz="2000" b="1" dirty="0"/>
              <a:t>It is </a:t>
            </a:r>
            <a:r>
              <a:rPr lang="en-US" sz="2000" b="1" i="1" dirty="0"/>
              <a:t>not</a:t>
            </a:r>
            <a:r>
              <a:rPr lang="en-US" sz="2000" b="1" dirty="0"/>
              <a:t> the case that…</a:t>
            </a:r>
          </a:p>
          <a:p>
            <a:pPr marL="109728" indent="0">
              <a:buNone/>
            </a:pPr>
            <a:r>
              <a:rPr lang="en-US" sz="2000" dirty="0"/>
              <a:t>The analysis is not as simple as the examples given above, that is because the negative particle can have more than one meaning.</a:t>
            </a:r>
          </a:p>
          <a:p>
            <a:pPr marL="109728" indent="0">
              <a:buNone/>
            </a:pPr>
            <a:r>
              <a:rPr lang="en-US" sz="2000" b="1" dirty="0"/>
              <a:t>“No pocket.”</a:t>
            </a:r>
            <a:r>
              <a:rPr lang="en-US" sz="2000" dirty="0"/>
              <a:t>           [there are no pockets] (nonexistence) </a:t>
            </a:r>
          </a:p>
          <a:p>
            <a:pPr marL="109728" indent="0">
              <a:buNone/>
            </a:pPr>
            <a:r>
              <a:rPr lang="en-US" sz="2000" b="1" dirty="0"/>
              <a:t>“No dirty soap.”   </a:t>
            </a:r>
            <a:r>
              <a:rPr lang="en-US" sz="2000" dirty="0"/>
              <a:t>[I don’t want…]               (rejection)</a:t>
            </a:r>
          </a:p>
          <a:p>
            <a:pPr marL="109728" indent="0">
              <a:buNone/>
            </a:pPr>
            <a:r>
              <a:rPr lang="en-US" sz="2000" b="1" dirty="0"/>
              <a:t>“No truck.”</a:t>
            </a:r>
            <a:r>
              <a:rPr lang="en-US" sz="2000" dirty="0"/>
              <a:t>          [This isn’t a truck]           (denial) </a:t>
            </a:r>
          </a:p>
          <a:p>
            <a:pPr marL="109728" indent="0">
              <a:buNone/>
            </a:pPr>
            <a:endParaRPr lang="en-US" sz="2000" b="1" dirty="0"/>
          </a:p>
          <a:p>
            <a:pPr marL="109728" indent="0">
              <a:buNone/>
            </a:pPr>
            <a:endParaRPr lang="en-US" sz="2000" b="1" dirty="0"/>
          </a:p>
        </p:txBody>
      </p:sp>
      <p:sp>
        <p:nvSpPr>
          <p:cNvPr id="3" name="Title 2"/>
          <p:cNvSpPr>
            <a:spLocks noGrp="1"/>
          </p:cNvSpPr>
          <p:nvPr>
            <p:ph type="title"/>
          </p:nvPr>
        </p:nvSpPr>
        <p:spPr>
          <a:xfrm>
            <a:off x="457200" y="274638"/>
            <a:ext cx="8229600" cy="639762"/>
          </a:xfrm>
        </p:spPr>
        <p:txBody>
          <a:bodyPr>
            <a:normAutofit/>
          </a:bodyPr>
          <a:lstStyle/>
          <a:p>
            <a:r>
              <a:rPr lang="en-US" sz="2800" dirty="0"/>
              <a:t>The Meaning of Negation</a:t>
            </a:r>
          </a:p>
        </p:txBody>
      </p:sp>
      <p:sp>
        <p:nvSpPr>
          <p:cNvPr id="4" name="Slide Number Placeholder 3"/>
          <p:cNvSpPr>
            <a:spLocks noGrp="1"/>
          </p:cNvSpPr>
          <p:nvPr>
            <p:ph type="sldNum" sz="quarter" idx="12"/>
          </p:nvPr>
        </p:nvSpPr>
        <p:spPr/>
        <p:txBody>
          <a:bodyPr/>
          <a:lstStyle/>
          <a:p>
            <a:fld id="{F31701C4-7521-4275-97B5-8B2C57440DB6}"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6404306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1"/>
            <a:ext cx="8229600" cy="5473892"/>
          </a:xfrm>
        </p:spPr>
        <p:txBody>
          <a:bodyPr>
            <a:normAutofit/>
          </a:bodyPr>
          <a:lstStyle/>
          <a:p>
            <a:pPr marL="109728" indent="0">
              <a:buNone/>
            </a:pPr>
            <a:r>
              <a:rPr lang="en-US" sz="2000" dirty="0"/>
              <a:t>There are two main meanings of negating in English according to the linguist Tottie (1991); rejection and denial, with denial being either explicit or implicit. </a:t>
            </a:r>
          </a:p>
          <a:p>
            <a:pPr marL="109728" indent="0">
              <a:buNone/>
            </a:pPr>
            <a:endParaRPr lang="en-US" sz="2000"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4348"/>
          <a:stretch/>
        </p:blipFill>
        <p:spPr bwMode="auto">
          <a:xfrm>
            <a:off x="381000" y="1600199"/>
            <a:ext cx="8447976" cy="40233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lide Number Placeholder 2"/>
          <p:cNvSpPr>
            <a:spLocks noGrp="1"/>
          </p:cNvSpPr>
          <p:nvPr>
            <p:ph type="sldNum" sz="quarter" idx="12"/>
          </p:nvPr>
        </p:nvSpPr>
        <p:spPr/>
        <p:txBody>
          <a:bodyPr/>
          <a:lstStyle/>
          <a:p>
            <a:fld id="{F31701C4-7521-4275-97B5-8B2C57440DB6}" type="slidenum">
              <a:rPr lang="en-US" smtClean="0"/>
              <a:t>26</a:t>
            </a:fld>
            <a:endParaRPr lang="en-US"/>
          </a:p>
        </p:txBody>
      </p:sp>
    </p:spTree>
    <p:extLst>
      <p:ext uri="{BB962C8B-B14F-4D97-AF65-F5344CB8AC3E}">
        <p14:creationId xmlns:p14="http://schemas.microsoft.com/office/powerpoint/2010/main" val="40487767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229600" cy="5550092"/>
          </a:xfrm>
        </p:spPr>
        <p:txBody>
          <a:bodyPr>
            <a:normAutofit/>
          </a:bodyPr>
          <a:lstStyle/>
          <a:p>
            <a:pPr marL="109728" indent="0">
              <a:buNone/>
            </a:pPr>
            <a:r>
              <a:rPr lang="en-US" sz="2000" dirty="0"/>
              <a:t>Another category is mentioned by Tottie and she calls it “support” , in which listeners signals that the information that the speakers are giving them is received.</a:t>
            </a:r>
          </a:p>
          <a:p>
            <a:pPr marL="109728" indent="0">
              <a:buNone/>
            </a:pPr>
            <a:r>
              <a:rPr lang="en-US" sz="2000" dirty="0"/>
              <a:t>Example: </a:t>
            </a:r>
          </a:p>
          <a:p>
            <a:pPr marL="109728" indent="0">
              <a:buNone/>
            </a:pPr>
            <a:r>
              <a:rPr lang="en-US" sz="2000" dirty="0"/>
              <a:t>A: My job isn’t easy.</a:t>
            </a:r>
          </a:p>
          <a:p>
            <a:pPr marL="109728" indent="0">
              <a:buNone/>
            </a:pPr>
            <a:r>
              <a:rPr lang="en-US" sz="2000" dirty="0"/>
              <a:t>B: </a:t>
            </a:r>
            <a:r>
              <a:rPr lang="en-US" sz="2000" i="1" dirty="0"/>
              <a:t>No. </a:t>
            </a:r>
          </a:p>
          <a:p>
            <a:pPr marL="109728" indent="0">
              <a:buNone/>
            </a:pPr>
            <a:endParaRPr lang="en-US" sz="2000" i="1" dirty="0"/>
          </a:p>
        </p:txBody>
      </p:sp>
      <p:sp>
        <p:nvSpPr>
          <p:cNvPr id="3" name="Slide Number Placeholder 2"/>
          <p:cNvSpPr>
            <a:spLocks noGrp="1"/>
          </p:cNvSpPr>
          <p:nvPr>
            <p:ph type="sldNum" sz="quarter" idx="12"/>
          </p:nvPr>
        </p:nvSpPr>
        <p:spPr/>
        <p:txBody>
          <a:bodyPr/>
          <a:lstStyle/>
          <a:p>
            <a:fld id="{F31701C4-7521-4275-97B5-8B2C57440DB6}" type="slidenum">
              <a:rPr lang="en-US" smtClean="0"/>
              <a:t>27</a:t>
            </a:fld>
            <a:endParaRPr lang="en-US"/>
          </a:p>
        </p:txBody>
      </p:sp>
    </p:spTree>
    <p:extLst>
      <p:ext uri="{BB962C8B-B14F-4D97-AF65-F5344CB8AC3E}">
        <p14:creationId xmlns:p14="http://schemas.microsoft.com/office/powerpoint/2010/main" val="361277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1"/>
            <a:ext cx="8229600" cy="5016692"/>
          </a:xfrm>
        </p:spPr>
        <p:txBody>
          <a:bodyPr/>
          <a:lstStyle/>
          <a:p>
            <a:pPr marL="109728" indent="0">
              <a:buNone/>
            </a:pPr>
            <a:r>
              <a:rPr lang="en-US" sz="2000" dirty="0"/>
              <a:t>What is negated in a sentence is everything that comes after the negative particle until the end of the clause. </a:t>
            </a:r>
          </a:p>
          <a:p>
            <a:pPr marL="109728" indent="0">
              <a:buNone/>
            </a:pPr>
            <a:r>
              <a:rPr lang="en-US" sz="2000" dirty="0"/>
              <a:t>Consider the following sentences:</a:t>
            </a:r>
          </a:p>
          <a:p>
            <a:pPr marL="109728" indent="0">
              <a:buNone/>
            </a:pPr>
            <a:endParaRPr lang="en-US" dirty="0"/>
          </a:p>
        </p:txBody>
      </p:sp>
      <p:sp>
        <p:nvSpPr>
          <p:cNvPr id="3" name="Title 2"/>
          <p:cNvSpPr>
            <a:spLocks noGrp="1"/>
          </p:cNvSpPr>
          <p:nvPr>
            <p:ph type="title"/>
          </p:nvPr>
        </p:nvSpPr>
        <p:spPr>
          <a:xfrm>
            <a:off x="457200" y="152400"/>
            <a:ext cx="8229600" cy="816591"/>
          </a:xfrm>
        </p:spPr>
        <p:txBody>
          <a:bodyPr>
            <a:normAutofit/>
          </a:bodyPr>
          <a:lstStyle/>
          <a:p>
            <a:r>
              <a:rPr lang="en-US" sz="2800" dirty="0"/>
              <a:t>The Scope of Negation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133600"/>
            <a:ext cx="8229599" cy="7286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09600" y="3276600"/>
            <a:ext cx="8077199" cy="1631216"/>
          </a:xfrm>
          <a:prstGeom prst="rect">
            <a:avLst/>
          </a:prstGeom>
          <a:noFill/>
        </p:spPr>
        <p:txBody>
          <a:bodyPr wrap="square" rtlCol="0">
            <a:spAutoFit/>
          </a:bodyPr>
          <a:lstStyle/>
          <a:p>
            <a:r>
              <a:rPr lang="en-US" sz="2000" b="1" u="sng" dirty="0"/>
              <a:t>Note: </a:t>
            </a:r>
            <a:r>
              <a:rPr lang="en-US" sz="2000" dirty="0"/>
              <a:t>the subject of English sentence is outside the scope of sentential negation, but it can be negated by the determiner </a:t>
            </a:r>
            <a:r>
              <a:rPr lang="en-US" sz="2000" i="1" dirty="0">
                <a:solidFill>
                  <a:srgbClr val="FF0000"/>
                </a:solidFill>
              </a:rPr>
              <a:t>no.</a:t>
            </a:r>
          </a:p>
          <a:p>
            <a:r>
              <a:rPr lang="en-US" sz="2000" b="1" dirty="0"/>
              <a:t>*Not anyone was planning to come.</a:t>
            </a:r>
          </a:p>
          <a:p>
            <a:r>
              <a:rPr lang="en-US" sz="2000" b="1" dirty="0"/>
              <a:t>No one was planning to come.</a:t>
            </a:r>
          </a:p>
        </p:txBody>
      </p:sp>
      <p:sp>
        <p:nvSpPr>
          <p:cNvPr id="5" name="Slide Number Placeholder 4"/>
          <p:cNvSpPr>
            <a:spLocks noGrp="1"/>
          </p:cNvSpPr>
          <p:nvPr>
            <p:ph type="sldNum" sz="quarter" idx="12"/>
          </p:nvPr>
        </p:nvSpPr>
        <p:spPr/>
        <p:txBody>
          <a:bodyPr/>
          <a:lstStyle/>
          <a:p>
            <a:fld id="{F31701C4-7521-4275-97B5-8B2C57440DB6}" type="slidenum">
              <a:rPr lang="en-US" smtClean="0"/>
              <a:t>28</a:t>
            </a:fld>
            <a:endParaRPr lang="en-US"/>
          </a:p>
        </p:txBody>
      </p:sp>
    </p:spTree>
    <p:extLst>
      <p:ext uri="{BB962C8B-B14F-4D97-AF65-F5344CB8AC3E}">
        <p14:creationId xmlns:p14="http://schemas.microsoft.com/office/powerpoint/2010/main" val="14828186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229600" cy="5550092"/>
          </a:xfrm>
        </p:spPr>
        <p:txBody>
          <a:bodyPr>
            <a:normAutofit/>
          </a:bodyPr>
          <a:lstStyle/>
          <a:p>
            <a:pPr marL="109728" indent="0">
              <a:buNone/>
            </a:pPr>
            <a:r>
              <a:rPr lang="en-US" sz="2000" dirty="0"/>
              <a:t>As we have mentioned previously that negation can occur in three levels; word level, phrase level and sentence level. </a:t>
            </a:r>
          </a:p>
          <a:p>
            <a:pPr marL="566928" indent="-457200">
              <a:buAutoNum type="arabicPeriod"/>
            </a:pPr>
            <a:r>
              <a:rPr lang="en-US" sz="2000" dirty="0"/>
              <a:t>Harry is </a:t>
            </a:r>
            <a:r>
              <a:rPr lang="en-US" sz="2000" dirty="0">
                <a:solidFill>
                  <a:srgbClr val="FF0000"/>
                </a:solidFill>
              </a:rPr>
              <a:t>un</a:t>
            </a:r>
            <a:r>
              <a:rPr lang="en-US" sz="2000" dirty="0"/>
              <a:t>coordinated. (word negation)</a:t>
            </a:r>
          </a:p>
          <a:p>
            <a:pPr marL="566928" indent="-457200">
              <a:buAutoNum type="arabicPeriod"/>
            </a:pPr>
            <a:r>
              <a:rPr lang="en-US" sz="2000" dirty="0"/>
              <a:t>Marge has decided </a:t>
            </a:r>
            <a:r>
              <a:rPr lang="en-US" sz="2000" dirty="0">
                <a:solidFill>
                  <a:srgbClr val="FF0000"/>
                </a:solidFill>
              </a:rPr>
              <a:t>not to pay </a:t>
            </a:r>
            <a:r>
              <a:rPr lang="en-US" sz="2000" dirty="0"/>
              <a:t>her taxes. (phrase negation)</a:t>
            </a:r>
          </a:p>
          <a:p>
            <a:pPr marL="566928" indent="-457200">
              <a:buAutoNum type="arabicPeriod"/>
            </a:pPr>
            <a:r>
              <a:rPr lang="en-US" sz="2000" dirty="0"/>
              <a:t>John is </a:t>
            </a:r>
            <a:r>
              <a:rPr lang="en-US" sz="2000" dirty="0">
                <a:solidFill>
                  <a:srgbClr val="FF0000"/>
                </a:solidFill>
              </a:rPr>
              <a:t>not</a:t>
            </a:r>
            <a:r>
              <a:rPr lang="en-US" sz="2000" dirty="0"/>
              <a:t> at home.  (sentence negation)</a:t>
            </a:r>
          </a:p>
          <a:p>
            <a:pPr marL="109728" indent="0">
              <a:buNone/>
            </a:pPr>
            <a:r>
              <a:rPr lang="en-US" sz="2000" dirty="0"/>
              <a:t>Here, we can demonstrate that only the third sentence has negation that is sentential in scope by adding a tag question to each.</a:t>
            </a:r>
          </a:p>
          <a:p>
            <a:pPr marL="109728" indent="0">
              <a:buNone/>
            </a:pPr>
            <a:endParaRPr lang="en-US" sz="20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970" y="3200400"/>
            <a:ext cx="6318794" cy="11763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lide Number Placeholder 2"/>
          <p:cNvSpPr>
            <a:spLocks noGrp="1"/>
          </p:cNvSpPr>
          <p:nvPr>
            <p:ph type="sldNum" sz="quarter" idx="12"/>
          </p:nvPr>
        </p:nvSpPr>
        <p:spPr/>
        <p:txBody>
          <a:bodyPr/>
          <a:lstStyle/>
          <a:p>
            <a:fld id="{F31701C4-7521-4275-97B5-8B2C57440DB6}" type="slidenum">
              <a:rPr lang="en-US" smtClean="0"/>
              <a:t>29</a:t>
            </a:fld>
            <a:endParaRPr lang="en-US"/>
          </a:p>
        </p:txBody>
      </p:sp>
    </p:spTree>
    <p:extLst>
      <p:ext uri="{BB962C8B-B14F-4D97-AF65-F5344CB8AC3E}">
        <p14:creationId xmlns:p14="http://schemas.microsoft.com/office/powerpoint/2010/main" val="747942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399"/>
          </a:xfrm>
        </p:spPr>
        <p:txBody>
          <a:bodyPr>
            <a:normAutofit fontScale="92500" lnSpcReduction="20000"/>
          </a:bodyPr>
          <a:lstStyle/>
          <a:p>
            <a:pPr>
              <a:buFont typeface="Arial" panose="020B0604020202020204" pitchFamily="34" charset="0"/>
              <a:buChar char="•"/>
            </a:pPr>
            <a:endParaRPr lang="en-US" dirty="0">
              <a:latin typeface="Rockwell" panose="02060603020205020403" pitchFamily="18" charset="0"/>
            </a:endParaRPr>
          </a:p>
          <a:p>
            <a:pPr>
              <a:buFont typeface="Arial" panose="020B0604020202020204" pitchFamily="34" charset="0"/>
              <a:buChar char="•"/>
            </a:pPr>
            <a:r>
              <a:rPr lang="en-US" dirty="0"/>
              <a:t>The meaning of negation</a:t>
            </a:r>
          </a:p>
          <a:p>
            <a:pPr marL="624078" indent="-514350">
              <a:buFont typeface="+mj-lt"/>
              <a:buAutoNum type="alphaLcPeriod"/>
            </a:pPr>
            <a:r>
              <a:rPr lang="en-US" dirty="0"/>
              <a:t>The scope of negation</a:t>
            </a:r>
          </a:p>
          <a:p>
            <a:pPr marL="624078" indent="-514350">
              <a:buFont typeface="+mj-lt"/>
              <a:buAutoNum type="alphaLcPeriod"/>
            </a:pPr>
            <a:r>
              <a:rPr lang="en-US" dirty="0"/>
              <a:t>A shift in meaning</a:t>
            </a:r>
          </a:p>
          <a:p>
            <a:pPr>
              <a:buFont typeface="Wingdings" panose="05000000000000000000" pitchFamily="2" charset="2"/>
              <a:buChar char="Ø"/>
            </a:pPr>
            <a:r>
              <a:rPr lang="en-US" dirty="0"/>
              <a:t>Some vs Any</a:t>
            </a:r>
          </a:p>
          <a:p>
            <a:pPr>
              <a:buFont typeface="Arial" panose="020B0604020202020204" pitchFamily="34" charset="0"/>
              <a:buChar char="•"/>
            </a:pPr>
            <a:r>
              <a:rPr lang="en-US" dirty="0"/>
              <a:t>Use of the negative system</a:t>
            </a:r>
          </a:p>
          <a:p>
            <a:pPr marL="681228" indent="-571500">
              <a:buFont typeface="+mj-lt"/>
              <a:buAutoNum type="alphaLcPeriod"/>
            </a:pPr>
            <a:r>
              <a:rPr lang="en-US" dirty="0"/>
              <a:t>Social function</a:t>
            </a:r>
          </a:p>
          <a:p>
            <a:pPr>
              <a:buFont typeface="Wingdings" panose="05000000000000000000" pitchFamily="2" charset="2"/>
              <a:buChar char="Ø"/>
            </a:pPr>
            <a:r>
              <a:rPr lang="en-US" dirty="0"/>
              <a:t>No As a Discourse Marker </a:t>
            </a:r>
          </a:p>
          <a:p>
            <a:pPr>
              <a:buFont typeface="Wingdings" panose="05000000000000000000" pitchFamily="2" charset="2"/>
              <a:buChar char="Ø"/>
            </a:pPr>
            <a:r>
              <a:rPr lang="en-US" dirty="0"/>
              <a:t>No versus No</a:t>
            </a:r>
          </a:p>
          <a:p>
            <a:pPr marL="681228" indent="-571500">
              <a:buFont typeface="+mj-lt"/>
              <a:buAutoNum type="alphaLcPeriod" startAt="2"/>
            </a:pPr>
            <a:r>
              <a:rPr lang="en-US" dirty="0"/>
              <a:t>Affixal vs Nonaffixal negation</a:t>
            </a:r>
          </a:p>
          <a:p>
            <a:pPr marL="681228" indent="-571500">
              <a:buFont typeface="+mj-lt"/>
              <a:buAutoNum type="alphaLcPeriod" startAt="2"/>
            </a:pPr>
            <a:r>
              <a:rPr lang="en-US" dirty="0"/>
              <a:t>Contracted vs uncontracted negatives</a:t>
            </a:r>
          </a:p>
          <a:p>
            <a:pPr marL="681228" indent="-571500">
              <a:buFont typeface="+mj-lt"/>
              <a:buAutoNum type="alphaLcPeriod" startAt="2"/>
            </a:pPr>
            <a:r>
              <a:rPr lang="en-US" dirty="0"/>
              <a:t>Negative </a:t>
            </a:r>
            <a:r>
              <a:rPr lang="en-US" dirty="0" err="1"/>
              <a:t>Equatives</a:t>
            </a:r>
            <a:endParaRPr lang="en-US" dirty="0"/>
          </a:p>
          <a:p>
            <a:pPr marL="681228" indent="-571500">
              <a:buFont typeface="+mj-lt"/>
              <a:buAutoNum type="alphaLcPeriod" startAt="2"/>
            </a:pPr>
            <a:r>
              <a:rPr lang="en-US" dirty="0"/>
              <a:t>Usage- based negation</a:t>
            </a:r>
          </a:p>
          <a:p>
            <a:pPr marL="681228" indent="-571500">
              <a:buFont typeface="+mj-lt"/>
              <a:buAutoNum type="alphaLcPeriod" startAt="2"/>
            </a:pPr>
            <a:r>
              <a:rPr lang="en-US" dirty="0"/>
              <a:t>Functional negatives</a:t>
            </a:r>
          </a:p>
          <a:p>
            <a:pPr>
              <a:buFont typeface="Arial" panose="020B0604020202020204" pitchFamily="34" charset="0"/>
              <a:buChar char="•"/>
            </a:pPr>
            <a:r>
              <a:rPr lang="en-US" dirty="0"/>
              <a:t>Conclusion</a:t>
            </a:r>
          </a:p>
          <a:p>
            <a:pPr marL="681228" indent="-571500">
              <a:buFont typeface="+mj-lt"/>
              <a:buAutoNum type="alphaLcPeriod"/>
            </a:pPr>
            <a:endParaRPr lang="en-US" dirty="0"/>
          </a:p>
          <a:p>
            <a:pPr>
              <a:buFont typeface="Arial" panose="020B0604020202020204" pitchFamily="34" charset="0"/>
              <a:buChar char="•"/>
            </a:pPr>
            <a:endParaRPr lang="en-US" dirty="0">
              <a:latin typeface="Rockwell" panose="02060603020205020403" pitchFamily="18" charset="0"/>
            </a:endParaRPr>
          </a:p>
        </p:txBody>
      </p:sp>
      <p:sp>
        <p:nvSpPr>
          <p:cNvPr id="2" name="Slide Number Placeholder 1"/>
          <p:cNvSpPr>
            <a:spLocks noGrp="1"/>
          </p:cNvSpPr>
          <p:nvPr>
            <p:ph type="sldNum" sz="quarter" idx="12"/>
          </p:nvPr>
        </p:nvSpPr>
        <p:spPr/>
        <p:txBody>
          <a:bodyPr/>
          <a:lstStyle/>
          <a:p>
            <a:fld id="{F31701C4-7521-4275-97B5-8B2C57440DB6}" type="slidenum">
              <a:rPr lang="en-US" smtClean="0"/>
              <a:t>3</a:t>
            </a:fld>
            <a:endParaRPr lang="en-US"/>
          </a:p>
        </p:txBody>
      </p:sp>
    </p:spTree>
    <p:extLst>
      <p:ext uri="{BB962C8B-B14F-4D97-AF65-F5344CB8AC3E}">
        <p14:creationId xmlns:p14="http://schemas.microsoft.com/office/powerpoint/2010/main" val="13030852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1"/>
            <a:ext cx="8229600" cy="5626292"/>
          </a:xfrm>
        </p:spPr>
        <p:txBody>
          <a:bodyPr>
            <a:normAutofit/>
          </a:bodyPr>
          <a:lstStyle/>
          <a:p>
            <a:pPr marL="109728" indent="0">
              <a:buNone/>
            </a:pPr>
            <a:r>
              <a:rPr lang="en-US" sz="2000" dirty="0"/>
              <a:t>Note: </a:t>
            </a:r>
          </a:p>
          <a:p>
            <a:pPr marL="109728" indent="0">
              <a:buNone/>
            </a:pPr>
            <a:r>
              <a:rPr lang="en-US" sz="2000" dirty="0"/>
              <a:t>While </a:t>
            </a:r>
            <a:r>
              <a:rPr lang="en-US" sz="2000" i="1" dirty="0"/>
              <a:t>no</a:t>
            </a:r>
            <a:r>
              <a:rPr lang="en-US" sz="2000" dirty="0"/>
              <a:t> is only a determiner, its negation is sentential.</a:t>
            </a:r>
          </a:p>
          <a:p>
            <a:pPr marL="109728" indent="0">
              <a:buNone/>
            </a:pPr>
            <a:r>
              <a:rPr lang="en-US" sz="2000" b="1" dirty="0"/>
              <a:t>No one came to fix the plumbing problem, did they?</a:t>
            </a:r>
          </a:p>
          <a:p>
            <a:pPr marL="109728" indent="0">
              <a:buNone/>
            </a:pPr>
            <a:r>
              <a:rPr lang="en-US" sz="2000" dirty="0"/>
              <a:t>The same is applied to </a:t>
            </a:r>
            <a:r>
              <a:rPr lang="en-US" sz="2000" i="1" dirty="0"/>
              <a:t>not</a:t>
            </a:r>
          </a:p>
          <a:p>
            <a:pPr marL="109728" indent="0">
              <a:buNone/>
            </a:pPr>
            <a:r>
              <a:rPr lang="en-US" sz="2000" b="1" dirty="0"/>
              <a:t>They never answered, did they?</a:t>
            </a:r>
          </a:p>
          <a:p>
            <a:pPr marL="109728" indent="0">
              <a:buNone/>
            </a:pPr>
            <a:r>
              <a:rPr lang="en-US" sz="2000" b="1" dirty="0"/>
              <a:t>--------</a:t>
            </a:r>
          </a:p>
          <a:p>
            <a:pPr marL="109728" indent="0">
              <a:buNone/>
            </a:pPr>
            <a:r>
              <a:rPr lang="en-US" sz="2000" dirty="0"/>
              <a:t>The Standard English doesn’t permit double negation.</a:t>
            </a:r>
          </a:p>
          <a:p>
            <a:pPr marL="109728" indent="0">
              <a:buNone/>
            </a:pPr>
            <a:r>
              <a:rPr lang="en-US" sz="2000" b="1" dirty="0"/>
              <a:t>I didn’t buy no books</a:t>
            </a:r>
            <a:r>
              <a:rPr lang="en-US" sz="2000" dirty="0"/>
              <a:t>. (nonstandard)</a:t>
            </a:r>
          </a:p>
          <a:p>
            <a:pPr marL="109728" indent="0">
              <a:buNone/>
            </a:pPr>
            <a:r>
              <a:rPr lang="en-US" sz="2000" dirty="0"/>
              <a:t>It isn’t possible to have two negatives that are sentential in scope, but it is possible to have a word with a phrasal negative or a phrasal or word negative with a sentential negative.</a:t>
            </a:r>
          </a:p>
          <a:p>
            <a:pPr marL="109728" indent="0">
              <a:buNone/>
            </a:pPr>
            <a:r>
              <a:rPr lang="en-US" sz="2000" b="1" dirty="0"/>
              <a:t>I have friends who decided not to have TV in the house, or who restrict it very strictly. But I do this for a living! I’m not going to not have a TV, and besides, I like TV! </a:t>
            </a:r>
          </a:p>
        </p:txBody>
      </p:sp>
      <p:sp>
        <p:nvSpPr>
          <p:cNvPr id="3" name="Slide Number Placeholder 2"/>
          <p:cNvSpPr>
            <a:spLocks noGrp="1"/>
          </p:cNvSpPr>
          <p:nvPr>
            <p:ph type="sldNum" sz="quarter" idx="12"/>
          </p:nvPr>
        </p:nvSpPr>
        <p:spPr/>
        <p:txBody>
          <a:bodyPr/>
          <a:lstStyle/>
          <a:p>
            <a:fld id="{F31701C4-7521-4275-97B5-8B2C57440DB6}" type="slidenum">
              <a:rPr lang="en-US" smtClean="0"/>
              <a:t>30</a:t>
            </a:fld>
            <a:endParaRPr lang="en-US"/>
          </a:p>
        </p:txBody>
      </p:sp>
    </p:spTree>
    <p:extLst>
      <p:ext uri="{BB962C8B-B14F-4D97-AF65-F5344CB8AC3E}">
        <p14:creationId xmlns:p14="http://schemas.microsoft.com/office/powerpoint/2010/main" val="33317215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1"/>
            <a:ext cx="8229600" cy="4940492"/>
          </a:xfrm>
        </p:spPr>
        <p:txBody>
          <a:bodyPr>
            <a:normAutofit/>
          </a:bodyPr>
          <a:lstStyle/>
          <a:p>
            <a:pPr>
              <a:buFont typeface="Wingdings" panose="05000000000000000000" pitchFamily="2" charset="2"/>
              <a:buChar char="Ø"/>
            </a:pPr>
            <a:r>
              <a:rPr lang="en-US" sz="2000" i="1" dirty="0"/>
              <a:t>Must</a:t>
            </a:r>
            <a:r>
              <a:rPr lang="en-US" sz="2000" dirty="0"/>
              <a:t> and </a:t>
            </a:r>
            <a:r>
              <a:rPr lang="en-US" sz="2000" i="1" dirty="0"/>
              <a:t>Have to </a:t>
            </a:r>
            <a:r>
              <a:rPr lang="en-US" sz="2000" dirty="0"/>
              <a:t>meaning </a:t>
            </a:r>
          </a:p>
          <a:p>
            <a:pPr marL="109728" indent="0">
              <a:buNone/>
            </a:pPr>
            <a:r>
              <a:rPr lang="en-US" sz="2000" dirty="0"/>
              <a:t>In affirmative, </a:t>
            </a:r>
            <a:r>
              <a:rPr lang="en-US" sz="2000" i="1" dirty="0"/>
              <a:t>must</a:t>
            </a:r>
            <a:r>
              <a:rPr lang="en-US" sz="2000" dirty="0"/>
              <a:t> and </a:t>
            </a:r>
            <a:r>
              <a:rPr lang="en-US" sz="2000" i="1" dirty="0"/>
              <a:t>have to </a:t>
            </a:r>
            <a:r>
              <a:rPr lang="en-US" sz="2000" dirty="0"/>
              <a:t>convey obligation:</a:t>
            </a:r>
          </a:p>
          <a:p>
            <a:pPr marL="109728" indent="0">
              <a:buNone/>
            </a:pPr>
            <a:r>
              <a:rPr lang="en-US" sz="2000" b="1" dirty="0"/>
              <a:t>We must be on time.</a:t>
            </a:r>
          </a:p>
          <a:p>
            <a:pPr marL="109728" indent="0">
              <a:buNone/>
            </a:pPr>
            <a:r>
              <a:rPr lang="en-US" sz="2000" b="1" dirty="0"/>
              <a:t>We have to be on time.</a:t>
            </a:r>
          </a:p>
          <a:p>
            <a:pPr marL="109728" indent="0">
              <a:buNone/>
            </a:pPr>
            <a:r>
              <a:rPr lang="en-US" sz="2000" dirty="0"/>
              <a:t>In the negative, the meaning of </a:t>
            </a:r>
            <a:r>
              <a:rPr lang="en-US" sz="2000" i="1" dirty="0"/>
              <a:t>must </a:t>
            </a:r>
            <a:r>
              <a:rPr lang="en-US" sz="2000" dirty="0"/>
              <a:t>shifts:</a:t>
            </a:r>
          </a:p>
          <a:p>
            <a:pPr marL="109728" indent="0">
              <a:buNone/>
            </a:pPr>
            <a:r>
              <a:rPr lang="en-US" sz="2000" b="1" dirty="0"/>
              <a:t>We mustn’t be at school on time</a:t>
            </a:r>
            <a:r>
              <a:rPr lang="en-US" sz="2000" dirty="0"/>
              <a:t>. (it’s prohibited that we arrive before 9:00)</a:t>
            </a:r>
          </a:p>
          <a:p>
            <a:pPr marL="109728" indent="0">
              <a:buNone/>
            </a:pPr>
            <a:r>
              <a:rPr lang="en-US" sz="2000" b="1" dirty="0"/>
              <a:t>We don’t have to be at school on time. </a:t>
            </a:r>
            <a:r>
              <a:rPr lang="en-US" sz="2000" dirty="0"/>
              <a:t>(no obligation)</a:t>
            </a:r>
          </a:p>
          <a:p>
            <a:pPr marL="109728" indent="0">
              <a:buNone/>
            </a:pPr>
            <a:endParaRPr lang="en-US" sz="2000" dirty="0"/>
          </a:p>
          <a:p>
            <a:pPr>
              <a:buFont typeface="Wingdings" panose="05000000000000000000" pitchFamily="2" charset="2"/>
              <a:buChar char="Ø"/>
            </a:pPr>
            <a:r>
              <a:rPr lang="en-US" sz="2000" dirty="0"/>
              <a:t>When we have affixal and nonaffixal negation:</a:t>
            </a:r>
          </a:p>
          <a:p>
            <a:pPr marL="109728" indent="0">
              <a:buNone/>
            </a:pPr>
            <a:r>
              <a:rPr lang="en-US" sz="2000" b="1" dirty="0"/>
              <a:t>I dislike lima beans. = I don’t like lima beans.</a:t>
            </a:r>
          </a:p>
          <a:p>
            <a:pPr marL="109728" indent="0">
              <a:buNone/>
            </a:pPr>
            <a:r>
              <a:rPr lang="en-US" sz="2000" dirty="0"/>
              <a:t>However, semantic nonequivalence occurs when there is an adverbial intensifier:</a:t>
            </a:r>
          </a:p>
          <a:p>
            <a:pPr marL="109728" indent="0">
              <a:buNone/>
            </a:pPr>
            <a:r>
              <a:rPr lang="en-US" sz="2000" b="1" dirty="0"/>
              <a:t>This is totally untrue. ≠  This is not totally true.</a:t>
            </a:r>
          </a:p>
        </p:txBody>
      </p:sp>
      <p:sp>
        <p:nvSpPr>
          <p:cNvPr id="3" name="Title 2"/>
          <p:cNvSpPr>
            <a:spLocks noGrp="1"/>
          </p:cNvSpPr>
          <p:nvPr>
            <p:ph type="title"/>
          </p:nvPr>
        </p:nvSpPr>
        <p:spPr>
          <a:xfrm>
            <a:off x="381000" y="304800"/>
            <a:ext cx="8229600" cy="609600"/>
          </a:xfrm>
        </p:spPr>
        <p:txBody>
          <a:bodyPr>
            <a:normAutofit/>
          </a:bodyPr>
          <a:lstStyle/>
          <a:p>
            <a:r>
              <a:rPr lang="en-US" sz="2800" dirty="0"/>
              <a:t>A Shift in Meaning </a:t>
            </a:r>
          </a:p>
        </p:txBody>
      </p:sp>
      <p:sp>
        <p:nvSpPr>
          <p:cNvPr id="4" name="Slide Number Placeholder 3"/>
          <p:cNvSpPr>
            <a:spLocks noGrp="1"/>
          </p:cNvSpPr>
          <p:nvPr>
            <p:ph type="sldNum" sz="quarter" idx="12"/>
          </p:nvPr>
        </p:nvSpPr>
        <p:spPr/>
        <p:txBody>
          <a:bodyPr/>
          <a:lstStyle/>
          <a:p>
            <a:fld id="{F31701C4-7521-4275-97B5-8B2C57440DB6}" type="slidenum">
              <a:rPr lang="en-US" smtClean="0"/>
              <a:t>31</a:t>
            </a:fld>
            <a:endParaRPr lang="en-US"/>
          </a:p>
        </p:txBody>
      </p:sp>
    </p:spTree>
    <p:extLst>
      <p:ext uri="{BB962C8B-B14F-4D97-AF65-F5344CB8AC3E}">
        <p14:creationId xmlns:p14="http://schemas.microsoft.com/office/powerpoint/2010/main" val="31712403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1"/>
            <a:ext cx="8229600" cy="5626292"/>
          </a:xfrm>
        </p:spPr>
        <p:txBody>
          <a:bodyPr>
            <a:normAutofit/>
          </a:bodyPr>
          <a:lstStyle/>
          <a:p>
            <a:pPr marL="109728" indent="0">
              <a:buNone/>
            </a:pPr>
            <a:r>
              <a:rPr lang="en-US" sz="2000" dirty="0"/>
              <a:t>Semantic nonequivalence also occurs between sentential negation and negation in prepositional phrase: </a:t>
            </a:r>
          </a:p>
          <a:p>
            <a:pPr marL="109728" indent="0">
              <a:buNone/>
            </a:pPr>
            <a:r>
              <a:rPr lang="en-US" sz="2000" b="1" dirty="0"/>
              <a:t>My aerobics class isn’t continuing for any clear reason.≠ My aerobics class is continuing for no clear reason.</a:t>
            </a:r>
          </a:p>
          <a:p>
            <a:pPr marL="109728" indent="0">
              <a:buNone/>
            </a:pPr>
            <a:endParaRPr lang="en-US" sz="2000" dirty="0"/>
          </a:p>
          <a:p>
            <a:pPr marL="109728" indent="0">
              <a:buNone/>
            </a:pPr>
            <a:r>
              <a:rPr lang="en-US" sz="2000" dirty="0"/>
              <a:t>Another semantic nonequivalence is before “non-pejorative” nouns:</a:t>
            </a:r>
          </a:p>
          <a:p>
            <a:pPr marL="109728" indent="0">
              <a:buNone/>
            </a:pPr>
            <a:r>
              <a:rPr lang="en-US" sz="2000" b="1" dirty="0"/>
              <a:t>He’s not a doctor ≠ He’s no doctor. </a:t>
            </a:r>
          </a:p>
          <a:p>
            <a:pPr marL="109728" indent="0">
              <a:buNone/>
            </a:pPr>
            <a:endParaRPr lang="en-US" sz="2000" dirty="0"/>
          </a:p>
          <a:p>
            <a:pPr marL="109728" indent="0">
              <a:buNone/>
            </a:pPr>
            <a:r>
              <a:rPr lang="en-US" sz="2000" dirty="0"/>
              <a:t>Ambiguity arises with the interaction of </a:t>
            </a:r>
            <a:r>
              <a:rPr lang="en-US" sz="2000" i="1" dirty="0"/>
              <a:t>not-</a:t>
            </a:r>
            <a:r>
              <a:rPr lang="en-US" sz="2000" dirty="0"/>
              <a:t> with quantifiers, especially </a:t>
            </a:r>
            <a:r>
              <a:rPr lang="en-US" sz="2000" i="1" dirty="0"/>
              <a:t>all:</a:t>
            </a:r>
            <a:r>
              <a:rPr lang="en-US" sz="2000" dirty="0"/>
              <a:t> </a:t>
            </a:r>
          </a:p>
          <a:p>
            <a:pPr marL="109728" indent="0">
              <a:buNone/>
            </a:pPr>
            <a:r>
              <a:rPr lang="en-US" sz="2000" b="1" dirty="0"/>
              <a:t>All the guests didn’t drink wine.</a:t>
            </a:r>
          </a:p>
        </p:txBody>
      </p:sp>
      <p:sp>
        <p:nvSpPr>
          <p:cNvPr id="3" name="Slide Number Placeholder 2"/>
          <p:cNvSpPr>
            <a:spLocks noGrp="1"/>
          </p:cNvSpPr>
          <p:nvPr>
            <p:ph type="sldNum" sz="quarter" idx="12"/>
          </p:nvPr>
        </p:nvSpPr>
        <p:spPr/>
        <p:txBody>
          <a:bodyPr/>
          <a:lstStyle/>
          <a:p>
            <a:fld id="{F31701C4-7521-4275-97B5-8B2C57440DB6}" type="slidenum">
              <a:rPr lang="en-US" smtClean="0"/>
              <a:t>32</a:t>
            </a:fld>
            <a:endParaRPr lang="en-US"/>
          </a:p>
        </p:txBody>
      </p:sp>
    </p:spTree>
    <p:extLst>
      <p:ext uri="{BB962C8B-B14F-4D97-AF65-F5344CB8AC3E}">
        <p14:creationId xmlns:p14="http://schemas.microsoft.com/office/powerpoint/2010/main" val="40479902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1"/>
            <a:ext cx="8229600" cy="5626292"/>
          </a:xfrm>
        </p:spPr>
        <p:txBody>
          <a:bodyPr/>
          <a:lstStyle/>
          <a:p>
            <a:pPr>
              <a:buFont typeface="Wingdings" panose="05000000000000000000" pitchFamily="2" charset="2"/>
              <a:buChar char="Ø"/>
            </a:pPr>
            <a:r>
              <a:rPr lang="en-US" sz="2000" dirty="0"/>
              <a:t>Finally, there is semantic nonequivalence between positive comparatives and negative </a:t>
            </a:r>
            <a:r>
              <a:rPr lang="en-US" sz="2000" dirty="0" err="1"/>
              <a:t>equatives</a:t>
            </a:r>
            <a:r>
              <a:rPr lang="en-US" sz="2000" dirty="0"/>
              <a:t> with negative polarity adjectives: </a:t>
            </a:r>
          </a:p>
          <a:p>
            <a:pPr marL="109728" indent="0">
              <a:buNone/>
            </a:pPr>
            <a:r>
              <a:rPr lang="en-US" sz="2000" b="1" dirty="0"/>
              <a:t>Samantha is older than Emily.  </a:t>
            </a:r>
            <a:r>
              <a:rPr lang="en-US" sz="2000" dirty="0"/>
              <a:t>(positive comparative)</a:t>
            </a:r>
            <a:endParaRPr lang="en-US" sz="2000" b="1" dirty="0"/>
          </a:p>
          <a:p>
            <a:pPr marL="109728" indent="0">
              <a:buNone/>
            </a:pPr>
            <a:r>
              <a:rPr lang="en-US" sz="2000" b="1" dirty="0"/>
              <a:t>Samantha is not as young as Emily</a:t>
            </a:r>
            <a:r>
              <a:rPr lang="en-US" sz="2000" dirty="0"/>
              <a:t>. (negative </a:t>
            </a:r>
            <a:r>
              <a:rPr lang="en-US" sz="2000" dirty="0" err="1"/>
              <a:t>equatives</a:t>
            </a:r>
            <a:r>
              <a:rPr lang="en-US" sz="2000" dirty="0"/>
              <a:t>)</a:t>
            </a:r>
          </a:p>
          <a:p>
            <a:pPr marL="109728" indent="0">
              <a:buNone/>
            </a:pPr>
            <a:r>
              <a:rPr lang="en-US" sz="2000" dirty="0"/>
              <a:t>----------------------------------------------</a:t>
            </a:r>
          </a:p>
          <a:p>
            <a:pPr marL="109728" indent="0">
              <a:buNone/>
            </a:pPr>
            <a:r>
              <a:rPr lang="en-US" sz="3200" b="1" dirty="0">
                <a:effectLst>
                  <a:outerShdw blurRad="38100" dist="38100" dir="2700000" algn="tl">
                    <a:srgbClr val="000000">
                      <a:alpha val="43137"/>
                    </a:srgbClr>
                  </a:outerShdw>
                </a:effectLst>
              </a:rPr>
              <a:t>Some Versus Any</a:t>
            </a:r>
          </a:p>
          <a:p>
            <a:pPr marL="109728" indent="0">
              <a:buNone/>
            </a:pPr>
            <a:r>
              <a:rPr lang="en-US" sz="2000" dirty="0"/>
              <a:t>Negative particle, </a:t>
            </a:r>
            <a:r>
              <a:rPr lang="en-US" sz="2000" i="1" dirty="0"/>
              <a:t>some</a:t>
            </a:r>
            <a:r>
              <a:rPr lang="en-US" sz="2000" dirty="0"/>
              <a:t> in an affirmative sentence changes to </a:t>
            </a:r>
            <a:r>
              <a:rPr lang="en-US" sz="2000" i="1" dirty="0"/>
              <a:t>any</a:t>
            </a:r>
            <a:r>
              <a:rPr lang="en-US" sz="2000" dirty="0"/>
              <a:t> in a negative one:</a:t>
            </a:r>
          </a:p>
          <a:p>
            <a:pPr marL="109728" indent="0">
              <a:buNone/>
            </a:pPr>
            <a:r>
              <a:rPr lang="en-US" sz="1800" b="1" dirty="0"/>
              <a:t>Laura bought some cheese.</a:t>
            </a:r>
          </a:p>
          <a:p>
            <a:pPr marL="109728" indent="0">
              <a:buNone/>
            </a:pPr>
            <a:r>
              <a:rPr lang="en-US" sz="1800" b="1" dirty="0"/>
              <a:t>Laura didn’t buy any cheese.</a:t>
            </a:r>
          </a:p>
          <a:p>
            <a:pPr marL="109728" indent="0">
              <a:buNone/>
            </a:pPr>
            <a:endParaRPr lang="en-US" sz="2000" dirty="0"/>
          </a:p>
          <a:p>
            <a:pPr marL="109728" indent="0">
              <a:buNone/>
            </a:pPr>
            <a:endParaRPr lang="en-US" sz="2000" dirty="0"/>
          </a:p>
          <a:p>
            <a:pPr marL="109728" indent="0">
              <a:buNone/>
            </a:pPr>
            <a:endParaRPr lang="en-US" dirty="0"/>
          </a:p>
          <a:p>
            <a:pPr marL="109728" indent="0">
              <a:buNone/>
            </a:pPr>
            <a:endParaRPr lang="en-US" dirty="0"/>
          </a:p>
        </p:txBody>
      </p:sp>
      <p:pic>
        <p:nvPicPr>
          <p:cNvPr id="409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938" r="5938"/>
          <a:stretch/>
        </p:blipFill>
        <p:spPr bwMode="auto">
          <a:xfrm>
            <a:off x="0" y="4404814"/>
            <a:ext cx="8985968" cy="10815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lide Number Placeholder 2"/>
          <p:cNvSpPr>
            <a:spLocks noGrp="1"/>
          </p:cNvSpPr>
          <p:nvPr>
            <p:ph type="sldNum" sz="quarter" idx="12"/>
          </p:nvPr>
        </p:nvSpPr>
        <p:spPr/>
        <p:txBody>
          <a:bodyPr/>
          <a:lstStyle/>
          <a:p>
            <a:fld id="{F31701C4-7521-4275-97B5-8B2C57440DB6}" type="slidenum">
              <a:rPr lang="en-US" smtClean="0"/>
              <a:t>33</a:t>
            </a:fld>
            <a:endParaRPr lang="en-US"/>
          </a:p>
        </p:txBody>
      </p:sp>
    </p:spTree>
    <p:extLst>
      <p:ext uri="{BB962C8B-B14F-4D97-AF65-F5344CB8AC3E}">
        <p14:creationId xmlns:p14="http://schemas.microsoft.com/office/powerpoint/2010/main" val="42049146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229600" cy="5550092"/>
          </a:xfrm>
        </p:spPr>
        <p:txBody>
          <a:bodyPr>
            <a:normAutofit/>
          </a:bodyPr>
          <a:lstStyle/>
          <a:p>
            <a:pPr marL="109728" indent="0">
              <a:buNone/>
            </a:pPr>
            <a:r>
              <a:rPr lang="en-US" sz="2000" dirty="0"/>
              <a:t>Advanced-level students should know that some and any have two main meanings; one of them is suitable for negation, and the other occurs in a negative sentence when a meaning of identity is mentioned: </a:t>
            </a:r>
          </a:p>
          <a:p>
            <a:pPr marL="109728" indent="0">
              <a:buNone/>
            </a:pPr>
            <a:r>
              <a:rPr lang="en-US" sz="2000" b="1" dirty="0"/>
              <a:t>I don’t eat some foods – lima beans, for example</a:t>
            </a:r>
            <a:r>
              <a:rPr lang="en-US" sz="2000" dirty="0"/>
              <a:t>.</a:t>
            </a:r>
          </a:p>
          <a:p>
            <a:pPr marL="109728" indent="0">
              <a:buNone/>
            </a:pPr>
            <a:endParaRPr lang="en-US" sz="2000" dirty="0"/>
          </a:p>
          <a:p>
            <a:pPr marL="109728" indent="0">
              <a:buNone/>
            </a:pPr>
            <a:r>
              <a:rPr lang="en-US" sz="2000" dirty="0"/>
              <a:t>In a negative sentence, </a:t>
            </a:r>
            <a:r>
              <a:rPr lang="en-US" sz="2000" i="1" dirty="0"/>
              <a:t>some</a:t>
            </a:r>
            <a:r>
              <a:rPr lang="en-US" sz="2000" dirty="0"/>
              <a:t> is stressed. While in an positive sentence, </a:t>
            </a:r>
            <a:r>
              <a:rPr lang="en-US" sz="2000" i="1" dirty="0"/>
              <a:t>any</a:t>
            </a:r>
            <a:r>
              <a:rPr lang="en-US" sz="2000" dirty="0"/>
              <a:t> is stressed. </a:t>
            </a:r>
          </a:p>
          <a:p>
            <a:pPr marL="109728" indent="0">
              <a:buNone/>
            </a:pPr>
            <a:r>
              <a:rPr lang="en-US" sz="2000" b="1" dirty="0"/>
              <a:t>I don’t eat some foods. </a:t>
            </a:r>
          </a:p>
          <a:p>
            <a:pPr marL="109728" indent="0">
              <a:buNone/>
            </a:pPr>
            <a:r>
              <a:rPr lang="en-US" sz="2000" b="1" dirty="0"/>
              <a:t>Anyone can do that.</a:t>
            </a:r>
          </a:p>
        </p:txBody>
      </p:sp>
      <p:sp>
        <p:nvSpPr>
          <p:cNvPr id="3" name="Slide Number Placeholder 2"/>
          <p:cNvSpPr>
            <a:spLocks noGrp="1"/>
          </p:cNvSpPr>
          <p:nvPr>
            <p:ph type="sldNum" sz="quarter" idx="12"/>
          </p:nvPr>
        </p:nvSpPr>
        <p:spPr/>
        <p:txBody>
          <a:bodyPr/>
          <a:lstStyle/>
          <a:p>
            <a:fld id="{F31701C4-7521-4275-97B5-8B2C57440DB6}" type="slidenum">
              <a:rPr lang="en-US" smtClean="0"/>
              <a:t>34</a:t>
            </a:fld>
            <a:endParaRPr lang="en-US"/>
          </a:p>
        </p:txBody>
      </p:sp>
    </p:spTree>
    <p:extLst>
      <p:ext uri="{BB962C8B-B14F-4D97-AF65-F5344CB8AC3E}">
        <p14:creationId xmlns:p14="http://schemas.microsoft.com/office/powerpoint/2010/main" val="33444569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1"/>
            <a:ext cx="8229600" cy="5016692"/>
          </a:xfrm>
        </p:spPr>
        <p:txBody>
          <a:bodyPr/>
          <a:lstStyle/>
          <a:p>
            <a:pPr>
              <a:buFont typeface="Wingdings" panose="05000000000000000000" pitchFamily="2" charset="2"/>
              <a:buChar char="Ø"/>
            </a:pPr>
            <a:r>
              <a:rPr lang="en-US" b="1" dirty="0"/>
              <a:t>Social Functions: </a:t>
            </a:r>
          </a:p>
          <a:p>
            <a:r>
              <a:rPr lang="en-US" sz="2000" dirty="0"/>
              <a:t>Negatives are used more to respond than to initiate.</a:t>
            </a:r>
          </a:p>
          <a:p>
            <a:r>
              <a:rPr lang="en-US" sz="2000" dirty="0"/>
              <a:t>In social interaction, negative can be a contrary , denying speech act.</a:t>
            </a:r>
          </a:p>
          <a:p>
            <a:r>
              <a:rPr lang="en-US" sz="2000" dirty="0"/>
              <a:t>Although some people might expect that the negative, being the new information, would receive prominent stress and pitch. In fact, the stress is reduced.</a:t>
            </a:r>
          </a:p>
          <a:p>
            <a:r>
              <a:rPr lang="en-US" sz="2000" dirty="0"/>
              <a:t>It has been mentioned that one of the meanings of negation is </a:t>
            </a:r>
            <a:r>
              <a:rPr lang="en-US" sz="2000" b="1" dirty="0">
                <a:solidFill>
                  <a:srgbClr val="FF0000"/>
                </a:solidFill>
              </a:rPr>
              <a:t>refusal.  </a:t>
            </a:r>
            <a:r>
              <a:rPr lang="en-US" sz="2000" dirty="0"/>
              <a:t>Although, it does not follow that all refusals have to be in negative forms.</a:t>
            </a:r>
          </a:p>
          <a:p>
            <a:pPr marL="109728" indent="0">
              <a:buNone/>
            </a:pPr>
            <a:r>
              <a:rPr lang="en-US" sz="2000" dirty="0"/>
              <a:t>Example: </a:t>
            </a:r>
          </a:p>
          <a:p>
            <a:pPr marL="109728" indent="0">
              <a:buNone/>
            </a:pPr>
            <a:r>
              <a:rPr lang="en-US" sz="2000" b="1" dirty="0"/>
              <a:t>Don’t make me mad; keep your money with you. </a:t>
            </a:r>
            <a:r>
              <a:rPr lang="en-US" sz="2000" dirty="0"/>
              <a:t>(refusing someone’s offer to pay for you)</a:t>
            </a:r>
            <a:endParaRPr lang="en-US" sz="2000" b="1" dirty="0">
              <a:solidFill>
                <a:srgbClr val="FF0000"/>
              </a:solidFill>
            </a:endParaRPr>
          </a:p>
        </p:txBody>
      </p:sp>
      <p:sp>
        <p:nvSpPr>
          <p:cNvPr id="3" name="Title 2"/>
          <p:cNvSpPr>
            <a:spLocks noGrp="1"/>
          </p:cNvSpPr>
          <p:nvPr>
            <p:ph type="title"/>
          </p:nvPr>
        </p:nvSpPr>
        <p:spPr>
          <a:xfrm>
            <a:off x="381000" y="304800"/>
            <a:ext cx="8229600" cy="639762"/>
          </a:xfrm>
        </p:spPr>
        <p:txBody>
          <a:bodyPr>
            <a:normAutofit/>
          </a:bodyPr>
          <a:lstStyle/>
          <a:p>
            <a:r>
              <a:rPr lang="en-US" sz="2800" dirty="0"/>
              <a:t>Use of the Negative System</a:t>
            </a:r>
          </a:p>
        </p:txBody>
      </p:sp>
      <p:sp>
        <p:nvSpPr>
          <p:cNvPr id="4" name="Slide Number Placeholder 3"/>
          <p:cNvSpPr>
            <a:spLocks noGrp="1"/>
          </p:cNvSpPr>
          <p:nvPr>
            <p:ph type="sldNum" sz="quarter" idx="12"/>
          </p:nvPr>
        </p:nvSpPr>
        <p:spPr/>
        <p:txBody>
          <a:bodyPr/>
          <a:lstStyle/>
          <a:p>
            <a:fld id="{F31701C4-7521-4275-97B5-8B2C57440DB6}" type="slidenum">
              <a:rPr lang="en-US" smtClean="0"/>
              <a:t>35</a:t>
            </a:fld>
            <a:endParaRPr lang="en-US"/>
          </a:p>
        </p:txBody>
      </p:sp>
    </p:spTree>
    <p:extLst>
      <p:ext uri="{BB962C8B-B14F-4D97-AF65-F5344CB8AC3E}">
        <p14:creationId xmlns:p14="http://schemas.microsoft.com/office/powerpoint/2010/main" val="2553067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668963"/>
          </a:xfrm>
        </p:spPr>
        <p:txBody>
          <a:bodyPr/>
          <a:lstStyle/>
          <a:p>
            <a:r>
              <a:rPr lang="en-US" sz="2000" dirty="0"/>
              <a:t>Negatives can be used to soften other speech acts in the presence of a perceived social status gap:</a:t>
            </a:r>
          </a:p>
          <a:p>
            <a:pPr marL="109728" indent="0">
              <a:buNone/>
            </a:pPr>
            <a:r>
              <a:rPr lang="en-US" sz="2000" b="1" dirty="0"/>
              <a:t>Won’t you come in? </a:t>
            </a:r>
            <a:r>
              <a:rPr lang="en-US" sz="2000" dirty="0"/>
              <a:t>(come in)</a:t>
            </a:r>
          </a:p>
          <a:p>
            <a:pPr marL="109728" indent="0">
              <a:buNone/>
            </a:pPr>
            <a:r>
              <a:rPr lang="en-US" sz="2000" b="1" dirty="0"/>
              <a:t>I don’t suppose you’ve had the chance yet. </a:t>
            </a:r>
            <a:r>
              <a:rPr lang="en-US" sz="2000" dirty="0"/>
              <a:t>(have you had the chance yet?)</a:t>
            </a:r>
          </a:p>
          <a:p>
            <a:pPr>
              <a:buFont typeface="Wingdings" panose="05000000000000000000" pitchFamily="2" charset="2"/>
              <a:buChar char="Ø"/>
            </a:pPr>
            <a:r>
              <a:rPr lang="en-US" b="1" dirty="0"/>
              <a:t>No As a Discourse Marker</a:t>
            </a:r>
          </a:p>
          <a:p>
            <a:pPr marL="109728" indent="0">
              <a:buNone/>
            </a:pPr>
            <a:r>
              <a:rPr lang="en-US" sz="2000" dirty="0"/>
              <a:t>discourse markers connect pieces of text at the discourse level as well as connecting discourse to the extra linguistic context.</a:t>
            </a:r>
          </a:p>
          <a:p>
            <a:pPr marL="109728" indent="0">
              <a:buNone/>
            </a:pPr>
            <a:r>
              <a:rPr lang="en-US" sz="2000" i="1" dirty="0"/>
              <a:t>No</a:t>
            </a:r>
            <a:r>
              <a:rPr lang="en-US" sz="2000" dirty="0"/>
              <a:t> has several functions as a discourse marker:</a:t>
            </a:r>
          </a:p>
          <a:p>
            <a:pPr marL="109728" indent="0">
              <a:buNone/>
            </a:pPr>
            <a:r>
              <a:rPr lang="en-US" sz="2000" dirty="0"/>
              <a:t>Topic-shift: </a:t>
            </a:r>
            <a:r>
              <a:rPr lang="en-US" sz="2000" b="1" dirty="0"/>
              <a:t>“I blame her but no um so that’s how I kind of got involved.” </a:t>
            </a:r>
          </a:p>
          <a:p>
            <a:pPr marL="109728" indent="0">
              <a:buNone/>
            </a:pPr>
            <a:r>
              <a:rPr lang="en-US" sz="2000" dirty="0"/>
              <a:t>Misunderstanding-management: </a:t>
            </a:r>
            <a:r>
              <a:rPr lang="en-US" sz="2000" b="1" dirty="0"/>
              <a:t>“No, this is useful, you know, don’t worry.”</a:t>
            </a:r>
          </a:p>
          <a:p>
            <a:pPr marL="109728" indent="0">
              <a:buNone/>
            </a:pPr>
            <a:r>
              <a:rPr lang="en-US" sz="2000" dirty="0"/>
              <a:t>Turn-negotiation: </a:t>
            </a:r>
            <a:r>
              <a:rPr lang="en-US" sz="2000" b="1" dirty="0"/>
              <a:t>“No, go ahead.”</a:t>
            </a:r>
          </a:p>
          <a:p>
            <a:pPr marL="109728" indent="0">
              <a:buNone/>
            </a:pPr>
            <a:endParaRPr lang="en-US" sz="2000" dirty="0"/>
          </a:p>
          <a:p>
            <a:pPr marL="109728" indent="0">
              <a:buNone/>
            </a:pPr>
            <a:endParaRPr lang="en-US" sz="2000" dirty="0"/>
          </a:p>
          <a:p>
            <a:pPr marL="109728" indent="0">
              <a:buNone/>
            </a:pPr>
            <a:endParaRPr lang="en-US" dirty="0"/>
          </a:p>
        </p:txBody>
      </p:sp>
      <p:sp>
        <p:nvSpPr>
          <p:cNvPr id="3" name="Slide Number Placeholder 2"/>
          <p:cNvSpPr>
            <a:spLocks noGrp="1"/>
          </p:cNvSpPr>
          <p:nvPr>
            <p:ph type="sldNum" sz="quarter" idx="12"/>
          </p:nvPr>
        </p:nvSpPr>
        <p:spPr/>
        <p:txBody>
          <a:bodyPr/>
          <a:lstStyle/>
          <a:p>
            <a:fld id="{F31701C4-7521-4275-97B5-8B2C57440DB6}" type="slidenum">
              <a:rPr lang="en-US" smtClean="0"/>
              <a:t>36</a:t>
            </a:fld>
            <a:endParaRPr lang="en-US"/>
          </a:p>
        </p:txBody>
      </p:sp>
    </p:spTree>
    <p:extLst>
      <p:ext uri="{BB962C8B-B14F-4D97-AF65-F5344CB8AC3E}">
        <p14:creationId xmlns:p14="http://schemas.microsoft.com/office/powerpoint/2010/main" val="33246139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8229600" cy="5550092"/>
          </a:xfrm>
        </p:spPr>
        <p:txBody>
          <a:bodyPr/>
          <a:lstStyle/>
          <a:p>
            <a:pPr>
              <a:buFont typeface="Wingdings" panose="05000000000000000000" pitchFamily="2" charset="2"/>
              <a:buChar char="Ø"/>
            </a:pPr>
            <a:r>
              <a:rPr lang="en-US" b="1" dirty="0"/>
              <a:t>Not versus NO</a:t>
            </a:r>
          </a:p>
          <a:p>
            <a:pPr marL="109728" indent="0">
              <a:buNone/>
            </a:pPr>
            <a:r>
              <a:rPr lang="en-US" sz="2000" b="1" dirty="0"/>
              <a:t>I don’t have any time to help this weekend.</a:t>
            </a:r>
          </a:p>
          <a:p>
            <a:pPr marL="109728" indent="0">
              <a:buNone/>
            </a:pPr>
            <a:r>
              <a:rPr lang="en-US" sz="2000" b="1" dirty="0"/>
              <a:t>I have no time to help this weekend.</a:t>
            </a:r>
          </a:p>
          <a:p>
            <a:pPr marL="109728" indent="0">
              <a:buNone/>
            </a:pPr>
            <a:r>
              <a:rPr lang="en-US" sz="2000" dirty="0"/>
              <a:t>What is the difference between them in the sentences above?</a:t>
            </a:r>
          </a:p>
          <a:p>
            <a:r>
              <a:rPr lang="en-US" sz="2000" dirty="0"/>
              <a:t>The main difference is found in spoken and written samples.</a:t>
            </a:r>
          </a:p>
          <a:p>
            <a:r>
              <a:rPr lang="en-US" sz="2000" dirty="0"/>
              <a:t>The proportions of not-negation and no-negation were almost exactly reversed in speech and writing</a:t>
            </a:r>
          </a:p>
          <a:p>
            <a:pPr marL="109728" indent="0">
              <a:buNone/>
            </a:pPr>
            <a:r>
              <a:rPr lang="en-US" sz="2000" dirty="0"/>
              <a:t>The results of the examination of the conversations in the London-Lund Corpus and of written prose in the Lancaster-Oslo/Bergen Corpus were: </a:t>
            </a:r>
          </a:p>
          <a:p>
            <a:r>
              <a:rPr lang="en-US" sz="2000" dirty="0"/>
              <a:t>The proportion of </a:t>
            </a:r>
            <a:r>
              <a:rPr lang="en-US" sz="2000" i="1" dirty="0"/>
              <a:t>not-negation</a:t>
            </a:r>
            <a:r>
              <a:rPr lang="en-US" sz="2000" dirty="0"/>
              <a:t> in speech was 66% </a:t>
            </a:r>
            <a:r>
              <a:rPr lang="en-US" sz="2000" i="1" dirty="0"/>
              <a:t>and no-negation</a:t>
            </a:r>
            <a:r>
              <a:rPr lang="en-US" sz="2000" dirty="0"/>
              <a:t> was 34%. </a:t>
            </a:r>
          </a:p>
          <a:p>
            <a:r>
              <a:rPr lang="en-US" sz="2000" dirty="0"/>
              <a:t>In writing, the proportion of </a:t>
            </a:r>
            <a:r>
              <a:rPr lang="en-US" sz="2000" i="1" dirty="0"/>
              <a:t>not-negation </a:t>
            </a:r>
            <a:r>
              <a:rPr lang="en-US" sz="2000" dirty="0"/>
              <a:t>was 37% and </a:t>
            </a:r>
            <a:r>
              <a:rPr lang="en-US" sz="2000" i="1" dirty="0"/>
              <a:t>no negation </a:t>
            </a:r>
            <a:r>
              <a:rPr lang="en-US" sz="2000" dirty="0"/>
              <a:t>was 63%. </a:t>
            </a:r>
          </a:p>
          <a:p>
            <a:pPr marL="109728" indent="0">
              <a:buNone/>
            </a:pPr>
            <a:endParaRPr lang="en-US" sz="2000" dirty="0"/>
          </a:p>
          <a:p>
            <a:endParaRPr lang="en-US" sz="2000" dirty="0"/>
          </a:p>
          <a:p>
            <a:pPr marL="109728" indent="0">
              <a:buNone/>
            </a:pPr>
            <a:endParaRPr lang="en-US" sz="2000" dirty="0"/>
          </a:p>
        </p:txBody>
      </p:sp>
      <p:sp>
        <p:nvSpPr>
          <p:cNvPr id="3" name="Slide Number Placeholder 2"/>
          <p:cNvSpPr>
            <a:spLocks noGrp="1"/>
          </p:cNvSpPr>
          <p:nvPr>
            <p:ph type="sldNum" sz="quarter" idx="12"/>
          </p:nvPr>
        </p:nvSpPr>
        <p:spPr/>
        <p:txBody>
          <a:bodyPr/>
          <a:lstStyle/>
          <a:p>
            <a:fld id="{F31701C4-7521-4275-97B5-8B2C57440DB6}" type="slidenum">
              <a:rPr lang="en-US" smtClean="0"/>
              <a:t>37</a:t>
            </a:fld>
            <a:endParaRPr lang="en-US"/>
          </a:p>
        </p:txBody>
      </p:sp>
    </p:spTree>
    <p:extLst>
      <p:ext uri="{BB962C8B-B14F-4D97-AF65-F5344CB8AC3E}">
        <p14:creationId xmlns:p14="http://schemas.microsoft.com/office/powerpoint/2010/main" val="21685321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1"/>
            <a:ext cx="8229600" cy="5702492"/>
          </a:xfrm>
        </p:spPr>
        <p:txBody>
          <a:bodyPr>
            <a:normAutofit fontScale="92500"/>
          </a:bodyPr>
          <a:lstStyle/>
          <a:p>
            <a:r>
              <a:rPr lang="en-US" sz="2000" dirty="0"/>
              <a:t>The reason to this is the fact that </a:t>
            </a:r>
            <a:r>
              <a:rPr lang="en-US" sz="2000" i="1" dirty="0"/>
              <a:t>no-negation</a:t>
            </a:r>
            <a:r>
              <a:rPr lang="en-US" sz="2000" dirty="0"/>
              <a:t> precedes </a:t>
            </a:r>
            <a:r>
              <a:rPr lang="en-US" sz="2000" i="1" dirty="0"/>
              <a:t>not-negation</a:t>
            </a:r>
            <a:r>
              <a:rPr lang="en-US" sz="2000" dirty="0"/>
              <a:t>. This is due to the fact that written language was found before spoken language. </a:t>
            </a:r>
            <a:r>
              <a:rPr lang="en-US" sz="2000" i="1" dirty="0"/>
              <a:t>No-negation</a:t>
            </a:r>
            <a:r>
              <a:rPr lang="en-US" sz="2000" dirty="0"/>
              <a:t> is more conservative and formal. </a:t>
            </a:r>
          </a:p>
          <a:p>
            <a:pPr>
              <a:buFont typeface="Wingdings" panose="05000000000000000000" pitchFamily="2" charset="2"/>
              <a:buChar char="Ø"/>
            </a:pPr>
            <a:r>
              <a:rPr lang="en-US" sz="2800" b="1" dirty="0"/>
              <a:t>Affixal Versus Nonaffixal Negation:</a:t>
            </a:r>
          </a:p>
          <a:p>
            <a:r>
              <a:rPr lang="en-US" sz="2000" dirty="0"/>
              <a:t>Affixal negation was far more common in writing than in speech</a:t>
            </a:r>
            <a:r>
              <a:rPr lang="en-US" sz="2800" dirty="0"/>
              <a:t>.</a:t>
            </a:r>
          </a:p>
          <a:p>
            <a:r>
              <a:rPr lang="en-US" sz="2000" dirty="0"/>
              <a:t>The reason is that in writing writers have more time to combine and superimpose ideas and can mold their thoughts into a more </a:t>
            </a:r>
            <a:r>
              <a:rPr lang="en-US" sz="2000" b="1" dirty="0"/>
              <a:t>integrated</a:t>
            </a:r>
            <a:r>
              <a:rPr lang="en-US" sz="2000" dirty="0"/>
              <a:t> discourse.</a:t>
            </a:r>
          </a:p>
          <a:p>
            <a:r>
              <a:rPr lang="en-US" sz="2000" dirty="0"/>
              <a:t>On the other hand, in speech, there is a greater pressure imposed on speakers. They tend to produce utterances where one idea follows another in a </a:t>
            </a:r>
            <a:r>
              <a:rPr lang="en-US" sz="2000" b="1" dirty="0"/>
              <a:t>fragmented</a:t>
            </a:r>
            <a:r>
              <a:rPr lang="en-US" sz="2000" dirty="0"/>
              <a:t> discourse.</a:t>
            </a:r>
          </a:p>
          <a:p>
            <a:pPr marL="109728" indent="0">
              <a:buNone/>
            </a:pPr>
            <a:r>
              <a:rPr lang="en-US" sz="2000" b="1" dirty="0"/>
              <a:t>The situation is </a:t>
            </a:r>
            <a:r>
              <a:rPr lang="en-US" sz="2000" b="1" dirty="0">
                <a:solidFill>
                  <a:srgbClr val="FF0000"/>
                </a:solidFill>
              </a:rPr>
              <a:t>im</a:t>
            </a:r>
            <a:r>
              <a:rPr lang="en-US" sz="2000" b="1" dirty="0"/>
              <a:t>possible. </a:t>
            </a:r>
          </a:p>
          <a:p>
            <a:pPr marL="109728" indent="0">
              <a:buNone/>
            </a:pPr>
            <a:r>
              <a:rPr lang="en-US" sz="2000" b="1" dirty="0"/>
              <a:t>The situation is </a:t>
            </a:r>
            <a:r>
              <a:rPr lang="en-US" sz="2000" b="1" dirty="0">
                <a:solidFill>
                  <a:srgbClr val="FF0000"/>
                </a:solidFill>
              </a:rPr>
              <a:t>not</a:t>
            </a:r>
            <a:r>
              <a:rPr lang="en-US" sz="2000" b="1" dirty="0"/>
              <a:t> possible.</a:t>
            </a:r>
          </a:p>
          <a:p>
            <a:pPr marL="109728" indent="0">
              <a:buNone/>
            </a:pPr>
            <a:endParaRPr lang="en-US" sz="2000" b="1" dirty="0"/>
          </a:p>
          <a:p>
            <a:pPr marL="109728" indent="0">
              <a:buNone/>
            </a:pPr>
            <a:r>
              <a:rPr lang="en-US" sz="2000" b="1" dirty="0"/>
              <a:t>It’s </a:t>
            </a:r>
            <a:r>
              <a:rPr lang="en-US" sz="2000" b="1" dirty="0">
                <a:solidFill>
                  <a:srgbClr val="FF0000"/>
                </a:solidFill>
              </a:rPr>
              <a:t>not</a:t>
            </a:r>
            <a:r>
              <a:rPr lang="en-US" sz="2000" b="1" dirty="0"/>
              <a:t> easy to handle this.</a:t>
            </a:r>
          </a:p>
          <a:p>
            <a:pPr marL="109728" indent="0">
              <a:buNone/>
            </a:pPr>
            <a:r>
              <a:rPr lang="en-US" sz="2000" b="1" dirty="0"/>
              <a:t>This is </a:t>
            </a:r>
            <a:r>
              <a:rPr lang="en-US" sz="2000" b="1" dirty="0">
                <a:solidFill>
                  <a:srgbClr val="FF0000"/>
                </a:solidFill>
              </a:rPr>
              <a:t>un</a:t>
            </a:r>
            <a:r>
              <a:rPr lang="en-US" sz="2000" b="1" dirty="0"/>
              <a:t>bearable. </a:t>
            </a:r>
            <a:endParaRPr lang="en-US" sz="1800" b="1" dirty="0"/>
          </a:p>
        </p:txBody>
      </p:sp>
      <p:sp>
        <p:nvSpPr>
          <p:cNvPr id="3" name="Slide Number Placeholder 2"/>
          <p:cNvSpPr>
            <a:spLocks noGrp="1"/>
          </p:cNvSpPr>
          <p:nvPr>
            <p:ph type="sldNum" sz="quarter" idx="12"/>
          </p:nvPr>
        </p:nvSpPr>
        <p:spPr/>
        <p:txBody>
          <a:bodyPr/>
          <a:lstStyle/>
          <a:p>
            <a:fld id="{F31701C4-7521-4275-97B5-8B2C57440DB6}" type="slidenum">
              <a:rPr lang="en-US" smtClean="0"/>
              <a:t>38</a:t>
            </a:fld>
            <a:endParaRPr lang="en-US"/>
          </a:p>
        </p:txBody>
      </p:sp>
    </p:spTree>
    <p:extLst>
      <p:ext uri="{BB962C8B-B14F-4D97-AF65-F5344CB8AC3E}">
        <p14:creationId xmlns:p14="http://schemas.microsoft.com/office/powerpoint/2010/main" val="3749343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1"/>
            <a:ext cx="8229600" cy="5473892"/>
          </a:xfrm>
        </p:spPr>
        <p:txBody>
          <a:bodyPr/>
          <a:lstStyle/>
          <a:p>
            <a:pPr>
              <a:buFont typeface="Wingdings" panose="05000000000000000000" pitchFamily="2" charset="2"/>
              <a:buChar char="Ø"/>
            </a:pPr>
            <a:r>
              <a:rPr lang="en-US" b="1" dirty="0"/>
              <a:t>Contracted Versus Uncontracted Negatives: </a:t>
            </a:r>
          </a:p>
          <a:p>
            <a:r>
              <a:rPr lang="en-US" sz="2000" i="1" dirty="0"/>
              <a:t>Not</a:t>
            </a:r>
            <a:r>
              <a:rPr lang="en-US" sz="2000" dirty="0"/>
              <a:t> is uncontracted when is semantically focused. Such as when there is a disagreement in a debate. </a:t>
            </a:r>
          </a:p>
          <a:p>
            <a:r>
              <a:rPr lang="en-US" sz="2000" dirty="0"/>
              <a:t>However, with a disagreement in a normal social interaction, the not is contracted because to do otherwise is “face-threatening” and dispreferred. </a:t>
            </a:r>
          </a:p>
          <a:p>
            <a:r>
              <a:rPr lang="en-US" sz="2000" dirty="0"/>
              <a:t>In later research, it was known that the auxiliary contraction occurs in informal situations. The research also showed other differences such as; regional and dialect differences. </a:t>
            </a:r>
          </a:p>
          <a:p>
            <a:r>
              <a:rPr lang="en-US" sz="2000" dirty="0"/>
              <a:t>Also </a:t>
            </a:r>
            <a:r>
              <a:rPr lang="en-US" sz="2000" i="1" dirty="0"/>
              <a:t>not</a:t>
            </a:r>
            <a:r>
              <a:rPr lang="en-US" sz="2000" dirty="0"/>
              <a:t> contraction occurs readily </a:t>
            </a:r>
            <a:r>
              <a:rPr lang="en-US" sz="2000"/>
              <a:t>in interrogatives </a:t>
            </a:r>
            <a:r>
              <a:rPr lang="en-US" sz="2000" dirty="0"/>
              <a:t>and imperatives. </a:t>
            </a:r>
          </a:p>
        </p:txBody>
      </p:sp>
      <p:sp>
        <p:nvSpPr>
          <p:cNvPr id="3" name="Slide Number Placeholder 2"/>
          <p:cNvSpPr>
            <a:spLocks noGrp="1"/>
          </p:cNvSpPr>
          <p:nvPr>
            <p:ph type="sldNum" sz="quarter" idx="12"/>
          </p:nvPr>
        </p:nvSpPr>
        <p:spPr/>
        <p:txBody>
          <a:bodyPr/>
          <a:lstStyle/>
          <a:p>
            <a:fld id="{F31701C4-7521-4275-97B5-8B2C57440DB6}" type="slidenum">
              <a:rPr lang="en-US" smtClean="0"/>
              <a:t>39</a:t>
            </a:fld>
            <a:endParaRPr lang="en-US"/>
          </a:p>
        </p:txBody>
      </p:sp>
    </p:spTree>
    <p:extLst>
      <p:ext uri="{BB962C8B-B14F-4D97-AF65-F5344CB8AC3E}">
        <p14:creationId xmlns:p14="http://schemas.microsoft.com/office/powerpoint/2010/main" val="67793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399"/>
            <a:ext cx="8229600" cy="5943601"/>
          </a:xfrm>
        </p:spPr>
        <p:txBody>
          <a:bodyPr/>
          <a:lstStyle/>
          <a:p>
            <a:pPr marL="109728" indent="0" algn="ctr">
              <a:buNone/>
            </a:pPr>
            <a:r>
              <a:rPr lang="en-US" dirty="0"/>
              <a:t>Introduction</a:t>
            </a:r>
          </a:p>
          <a:p>
            <a:pPr>
              <a:buFont typeface="Arial" panose="020B0604020202020204" pitchFamily="34" charset="0"/>
              <a:buChar char="•"/>
            </a:pPr>
            <a:r>
              <a:rPr lang="en-US" sz="2000" dirty="0"/>
              <a:t>Learners first use </a:t>
            </a:r>
            <a:r>
              <a:rPr lang="en-US" sz="2000" i="1" dirty="0">
                <a:solidFill>
                  <a:srgbClr val="FF0000"/>
                </a:solidFill>
              </a:rPr>
              <a:t>no</a:t>
            </a:r>
            <a:r>
              <a:rPr lang="en-US" sz="2000" dirty="0"/>
              <a:t>, sometimes preceding an entire sentence</a:t>
            </a:r>
          </a:p>
          <a:p>
            <a:pPr>
              <a:buFont typeface="Arial" panose="020B0604020202020204" pitchFamily="34" charset="0"/>
              <a:buChar char="•"/>
            </a:pPr>
            <a:r>
              <a:rPr lang="en-US" sz="2000" dirty="0"/>
              <a:t>Later, they add </a:t>
            </a:r>
            <a:r>
              <a:rPr lang="en-US" sz="2000" i="1" dirty="0">
                <a:solidFill>
                  <a:srgbClr val="FF0000"/>
                </a:solidFill>
              </a:rPr>
              <a:t>not</a:t>
            </a:r>
            <a:r>
              <a:rPr lang="en-US" sz="2000" dirty="0"/>
              <a:t> to their collections</a:t>
            </a:r>
          </a:p>
          <a:p>
            <a:pPr>
              <a:buFont typeface="Arial" panose="020B0604020202020204" pitchFamily="34" charset="0"/>
              <a:buChar char="•"/>
            </a:pPr>
            <a:r>
              <a:rPr lang="en-US" sz="2000" dirty="0"/>
              <a:t>Following these, they begin to use </a:t>
            </a:r>
            <a:r>
              <a:rPr lang="en-US" sz="2000" i="1" dirty="0">
                <a:solidFill>
                  <a:srgbClr val="FF0000"/>
                </a:solidFill>
              </a:rPr>
              <a:t>don’t</a:t>
            </a:r>
            <a:r>
              <a:rPr lang="en-US" sz="2000" i="1" dirty="0"/>
              <a:t> </a:t>
            </a:r>
            <a:r>
              <a:rPr lang="en-US" sz="2000" dirty="0"/>
              <a:t>accurately (as opposed to only correctly in the formula ( </a:t>
            </a:r>
            <a:r>
              <a:rPr lang="en-US" sz="2000" i="1" dirty="0"/>
              <a:t>I don’t know)</a:t>
            </a:r>
          </a:p>
          <a:p>
            <a:pPr>
              <a:buFont typeface="Arial" panose="020B0604020202020204" pitchFamily="34" charset="0"/>
              <a:buChar char="•"/>
            </a:pPr>
            <a:r>
              <a:rPr lang="en-US" sz="2000" dirty="0"/>
              <a:t>Finally they use other forms of</a:t>
            </a:r>
            <a:r>
              <a:rPr lang="en-US" sz="2000" i="1" dirty="0"/>
              <a:t> </a:t>
            </a:r>
            <a:r>
              <a:rPr lang="en-US" sz="2000" i="1" dirty="0">
                <a:solidFill>
                  <a:srgbClr val="FF0000"/>
                </a:solidFill>
              </a:rPr>
              <a:t>do</a:t>
            </a:r>
            <a:r>
              <a:rPr lang="en-US" sz="2000" i="1" dirty="0"/>
              <a:t> </a:t>
            </a:r>
            <a:r>
              <a:rPr lang="en-US" sz="2000" dirty="0"/>
              <a:t>(i.e., </a:t>
            </a:r>
            <a:r>
              <a:rPr lang="en-US" sz="2000" i="1" dirty="0"/>
              <a:t>doesn’t</a:t>
            </a:r>
            <a:r>
              <a:rPr lang="en-US" sz="2000" dirty="0"/>
              <a:t> and </a:t>
            </a:r>
            <a:r>
              <a:rPr lang="en-US" sz="2000" i="1" dirty="0"/>
              <a:t>didn’t</a:t>
            </a:r>
            <a:r>
              <a:rPr lang="en-US" sz="2000" dirty="0"/>
              <a:t> and other auxiliary verbs and negative adverbs</a:t>
            </a:r>
          </a:p>
          <a:p>
            <a:pPr>
              <a:buFont typeface="Arial" panose="020B0604020202020204" pitchFamily="34" charset="0"/>
              <a:buChar char="•"/>
            </a:pPr>
            <a:endParaRPr lang="en-US" sz="2000" dirty="0"/>
          </a:p>
          <a:p>
            <a:pPr>
              <a:buFont typeface="Arial" panose="020B0604020202020204" pitchFamily="34" charset="0"/>
              <a:buChar char="•"/>
            </a:pPr>
            <a:endParaRPr lang="en-US" sz="2000" dirty="0"/>
          </a:p>
          <a:p>
            <a:pPr marL="109728" indent="0" algn="ctr">
              <a:buNone/>
            </a:pPr>
            <a:r>
              <a:rPr lang="en-US" sz="2000" dirty="0"/>
              <a:t>The first stage of English negation acknowledged by most researchers has been referred to as the </a:t>
            </a:r>
            <a:r>
              <a:rPr lang="en-US" sz="2000" i="1" dirty="0">
                <a:solidFill>
                  <a:srgbClr val="FF0000"/>
                </a:solidFill>
              </a:rPr>
              <a:t>No </a:t>
            </a:r>
            <a:r>
              <a:rPr lang="en-US" sz="2000" dirty="0">
                <a:solidFill>
                  <a:srgbClr val="FF0000"/>
                </a:solidFill>
              </a:rPr>
              <a:t>+ V </a:t>
            </a:r>
            <a:r>
              <a:rPr lang="en-US" sz="2000" dirty="0"/>
              <a:t>or external </a:t>
            </a:r>
            <a:r>
              <a:rPr lang="en-US" sz="2000" i="1" dirty="0">
                <a:solidFill>
                  <a:srgbClr val="FF0000"/>
                </a:solidFill>
              </a:rPr>
              <a:t>no</a:t>
            </a:r>
            <a:r>
              <a:rPr lang="en-US" sz="2000" dirty="0"/>
              <a:t> stage, where English learners produce utterances such as:</a:t>
            </a:r>
          </a:p>
          <a:p>
            <a:pPr marL="109728" indent="0" algn="ctr">
              <a:buNone/>
            </a:pPr>
            <a:r>
              <a:rPr lang="en-US" sz="2000" b="1" dirty="0"/>
              <a:t>No it go.</a:t>
            </a:r>
          </a:p>
          <a:p>
            <a:pPr marL="109728" indent="0">
              <a:buNone/>
            </a:pPr>
            <a:endParaRPr lang="en-US" sz="2000" dirty="0"/>
          </a:p>
          <a:p>
            <a:pPr>
              <a:buFont typeface="Arial" panose="020B0604020202020204" pitchFamily="34" charset="0"/>
              <a:buChar char="•"/>
            </a:pPr>
            <a:endParaRPr lang="en-US" sz="2000" dirty="0"/>
          </a:p>
        </p:txBody>
      </p:sp>
      <p:sp>
        <p:nvSpPr>
          <p:cNvPr id="2" name="Title 1"/>
          <p:cNvSpPr>
            <a:spLocks noGrp="1"/>
          </p:cNvSpPr>
          <p:nvPr>
            <p:ph type="title"/>
          </p:nvPr>
        </p:nvSpPr>
        <p:spPr>
          <a:xfrm>
            <a:off x="457200" y="274638"/>
            <a:ext cx="8229600" cy="411162"/>
          </a:xfrm>
        </p:spPr>
        <p:txBody>
          <a:bodyPr>
            <a:normAutofit fontScale="90000"/>
          </a:bodyPr>
          <a:lstStyle/>
          <a:p>
            <a:r>
              <a:rPr lang="en-US" dirty="0"/>
              <a:t> </a:t>
            </a:r>
          </a:p>
        </p:txBody>
      </p:sp>
      <p:sp>
        <p:nvSpPr>
          <p:cNvPr id="4" name="Slide Number Placeholder 3"/>
          <p:cNvSpPr>
            <a:spLocks noGrp="1"/>
          </p:cNvSpPr>
          <p:nvPr>
            <p:ph type="sldNum" sz="quarter" idx="12"/>
          </p:nvPr>
        </p:nvSpPr>
        <p:spPr/>
        <p:txBody>
          <a:bodyPr/>
          <a:lstStyle/>
          <a:p>
            <a:fld id="{F31701C4-7521-4275-97B5-8B2C57440DB6}" type="slidenum">
              <a:rPr lang="en-US" smtClean="0"/>
              <a:t>4</a:t>
            </a:fld>
            <a:endParaRPr lang="en-US"/>
          </a:p>
        </p:txBody>
      </p:sp>
    </p:spTree>
    <p:extLst>
      <p:ext uri="{BB962C8B-B14F-4D97-AF65-F5344CB8AC3E}">
        <p14:creationId xmlns:p14="http://schemas.microsoft.com/office/powerpoint/2010/main" val="29178291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516563"/>
          </a:xfrm>
        </p:spPr>
        <p:txBody>
          <a:bodyPr/>
          <a:lstStyle/>
          <a:p>
            <a:pPr>
              <a:buFont typeface="Wingdings" panose="05000000000000000000" pitchFamily="2" charset="2"/>
              <a:buChar char="Ø"/>
            </a:pPr>
            <a:r>
              <a:rPr lang="en-US" b="1" dirty="0"/>
              <a:t>Negative </a:t>
            </a:r>
            <a:r>
              <a:rPr lang="en-US" b="1" dirty="0" err="1"/>
              <a:t>Equatives</a:t>
            </a:r>
            <a:r>
              <a:rPr lang="en-US" b="1" dirty="0"/>
              <a:t>:</a:t>
            </a:r>
          </a:p>
          <a:p>
            <a:pPr marL="109728" indent="0">
              <a:buNone/>
            </a:pPr>
            <a:r>
              <a:rPr lang="en-US" sz="2000" dirty="0"/>
              <a:t>It is considered that we use negative </a:t>
            </a:r>
            <a:r>
              <a:rPr lang="en-US" sz="2000" dirty="0" err="1"/>
              <a:t>equatives</a:t>
            </a:r>
            <a:r>
              <a:rPr lang="en-US" sz="2000" dirty="0"/>
              <a:t> more than comparatives when the adjective has negative polarity. </a:t>
            </a:r>
          </a:p>
          <a:p>
            <a:pPr marL="109728" indent="0">
              <a:buNone/>
            </a:pPr>
            <a:r>
              <a:rPr lang="en-US" sz="2000" dirty="0"/>
              <a:t>For example the adjective  </a:t>
            </a:r>
            <a:r>
              <a:rPr lang="en-US" sz="2000" i="1" dirty="0"/>
              <a:t>“dumb”</a:t>
            </a:r>
          </a:p>
          <a:p>
            <a:pPr marL="109728" indent="0">
              <a:buNone/>
            </a:pPr>
            <a:r>
              <a:rPr lang="en-US" sz="2000" dirty="0"/>
              <a:t>The adjective </a:t>
            </a:r>
            <a:r>
              <a:rPr lang="en-US" sz="2000" i="1" dirty="0"/>
              <a:t>“dumb” </a:t>
            </a:r>
            <a:r>
              <a:rPr lang="en-US" sz="2000" dirty="0"/>
              <a:t>is very rude in the comparative, whereas its positive polarity counterpart in a negative </a:t>
            </a:r>
            <a:r>
              <a:rPr lang="en-US" sz="2000" dirty="0" err="1"/>
              <a:t>equative</a:t>
            </a:r>
            <a:r>
              <a:rPr lang="en-US" sz="2000" dirty="0"/>
              <a:t> is considered more indirect and less rude:</a:t>
            </a:r>
          </a:p>
          <a:p>
            <a:pPr marL="109728" indent="0">
              <a:buNone/>
            </a:pPr>
            <a:r>
              <a:rPr lang="en-US" sz="2000" b="1" dirty="0"/>
              <a:t>Moe is dumber than Curly. </a:t>
            </a:r>
          </a:p>
          <a:p>
            <a:pPr marL="109728" indent="0">
              <a:buNone/>
            </a:pPr>
            <a:r>
              <a:rPr lang="en-US" sz="2000" b="1" dirty="0"/>
              <a:t>Moe is not as intelligent as Curly. </a:t>
            </a:r>
          </a:p>
          <a:p>
            <a:pPr marL="109728" indent="0">
              <a:buNone/>
            </a:pPr>
            <a:endParaRPr lang="en-US" dirty="0"/>
          </a:p>
        </p:txBody>
      </p:sp>
      <p:sp>
        <p:nvSpPr>
          <p:cNvPr id="3" name="Slide Number Placeholder 2"/>
          <p:cNvSpPr>
            <a:spLocks noGrp="1"/>
          </p:cNvSpPr>
          <p:nvPr>
            <p:ph type="sldNum" sz="quarter" idx="12"/>
          </p:nvPr>
        </p:nvSpPr>
        <p:spPr/>
        <p:txBody>
          <a:bodyPr/>
          <a:lstStyle/>
          <a:p>
            <a:fld id="{F31701C4-7521-4275-97B5-8B2C57440DB6}" type="slidenum">
              <a:rPr lang="en-US" smtClean="0"/>
              <a:t>40</a:t>
            </a:fld>
            <a:endParaRPr lang="en-US"/>
          </a:p>
        </p:txBody>
      </p:sp>
    </p:spTree>
    <p:extLst>
      <p:ext uri="{BB962C8B-B14F-4D97-AF65-F5344CB8AC3E}">
        <p14:creationId xmlns:p14="http://schemas.microsoft.com/office/powerpoint/2010/main" val="17013350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3"/>
          </a:xfrm>
        </p:spPr>
        <p:txBody>
          <a:bodyPr/>
          <a:lstStyle/>
          <a:p>
            <a:pPr>
              <a:buFont typeface="Wingdings" panose="05000000000000000000" pitchFamily="2" charset="2"/>
              <a:buChar char="Ø"/>
            </a:pPr>
            <a:r>
              <a:rPr lang="en-US" b="1" dirty="0"/>
              <a:t>Usage-Based Negation:</a:t>
            </a:r>
          </a:p>
          <a:p>
            <a:pPr marL="109728" indent="0">
              <a:buNone/>
            </a:pPr>
            <a:r>
              <a:rPr lang="en-US" sz="2000" dirty="0"/>
              <a:t>Not that has a denying function; i.e., it “instructs the addressees to reject a possible inference of what we said before…”</a:t>
            </a:r>
          </a:p>
          <a:p>
            <a:pPr marL="109728" indent="0">
              <a:buNone/>
            </a:pPr>
            <a:endParaRPr lang="en-US" dirty="0"/>
          </a:p>
        </p:txBody>
      </p:sp>
      <p:pic>
        <p:nvPicPr>
          <p:cNvPr id="512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840" r="4840"/>
          <a:stretch/>
        </p:blipFill>
        <p:spPr bwMode="auto">
          <a:xfrm>
            <a:off x="-457200" y="2057400"/>
            <a:ext cx="9448800" cy="8740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33400" y="3276600"/>
            <a:ext cx="8610600" cy="2246769"/>
          </a:xfrm>
          <a:prstGeom prst="rect">
            <a:avLst/>
          </a:prstGeom>
          <a:noFill/>
        </p:spPr>
        <p:txBody>
          <a:bodyPr wrap="square" rtlCol="0">
            <a:spAutoFit/>
          </a:bodyPr>
          <a:lstStyle/>
          <a:p>
            <a:r>
              <a:rPr lang="en-US" sz="2000" dirty="0"/>
              <a:t>The usage-based view is that speakers encounter and learn frequently occurring patterns, which they subsequently draw on to make meaning appropriate to context of use, and that these patterns constitute their grammar.</a:t>
            </a:r>
          </a:p>
          <a:p>
            <a:r>
              <a:rPr lang="en-US" sz="2000" dirty="0"/>
              <a:t>The pedagogical point of this discussion is that there are lexicogrammatical patterns that students will encounter, and some students will want or need to learn to use them.   </a:t>
            </a:r>
          </a:p>
        </p:txBody>
      </p:sp>
      <p:sp>
        <p:nvSpPr>
          <p:cNvPr id="3" name="Slide Number Placeholder 2"/>
          <p:cNvSpPr>
            <a:spLocks noGrp="1"/>
          </p:cNvSpPr>
          <p:nvPr>
            <p:ph type="sldNum" sz="quarter" idx="12"/>
          </p:nvPr>
        </p:nvSpPr>
        <p:spPr/>
        <p:txBody>
          <a:bodyPr/>
          <a:lstStyle/>
          <a:p>
            <a:fld id="{F31701C4-7521-4275-97B5-8B2C57440DB6}" type="slidenum">
              <a:rPr lang="en-US" smtClean="0"/>
              <a:t>41</a:t>
            </a:fld>
            <a:endParaRPr lang="en-US"/>
          </a:p>
        </p:txBody>
      </p:sp>
    </p:spTree>
    <p:extLst>
      <p:ext uri="{BB962C8B-B14F-4D97-AF65-F5344CB8AC3E}">
        <p14:creationId xmlns:p14="http://schemas.microsoft.com/office/powerpoint/2010/main" val="10212572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1"/>
            <a:ext cx="8229600" cy="5702492"/>
          </a:xfrm>
        </p:spPr>
        <p:txBody>
          <a:bodyPr/>
          <a:lstStyle/>
          <a:p>
            <a:pPr>
              <a:buFont typeface="Wingdings" panose="05000000000000000000" pitchFamily="2" charset="2"/>
              <a:buChar char="Ø"/>
            </a:pPr>
            <a:r>
              <a:rPr lang="en-US" b="1" dirty="0"/>
              <a:t>Functional Negatives: </a:t>
            </a:r>
          </a:p>
          <a:p>
            <a:pPr marL="109728" indent="0">
              <a:buNone/>
            </a:pPr>
            <a:r>
              <a:rPr lang="en-US" sz="2000" dirty="0"/>
              <a:t>We conclude that by pointing out that just as words need not be marked </a:t>
            </a:r>
            <a:r>
              <a:rPr lang="en-US" sz="2000" dirty="0" err="1"/>
              <a:t>affixally</a:t>
            </a:r>
            <a:r>
              <a:rPr lang="en-US" sz="2000" dirty="0"/>
              <a:t> in order to convey negativity, so, too, can positive statements and questions have negative meaning, depending on the discourse context:</a:t>
            </a:r>
          </a:p>
          <a:p>
            <a:pPr marL="109728" indent="0">
              <a:buNone/>
            </a:pPr>
            <a:endParaRPr lang="en-US" sz="2000" dirty="0"/>
          </a:p>
          <a:p>
            <a:pPr marL="109728" indent="0">
              <a:buNone/>
            </a:pPr>
            <a:r>
              <a:rPr lang="en-US" sz="2000" b="1" dirty="0"/>
              <a:t>Joe: Did you ace the final, Ray?</a:t>
            </a:r>
          </a:p>
          <a:p>
            <a:pPr marL="109728" indent="0">
              <a:buNone/>
            </a:pPr>
            <a:r>
              <a:rPr lang="en-US" sz="2000" b="1" dirty="0"/>
              <a:t>Ray: Are you kidding? I’m lucky I passed</a:t>
            </a:r>
            <a:r>
              <a:rPr lang="en-US" sz="2000" dirty="0"/>
              <a:t>!</a:t>
            </a:r>
          </a:p>
          <a:p>
            <a:pPr marL="109728" indent="0">
              <a:buNone/>
            </a:pPr>
            <a:endParaRPr lang="en-US" sz="2000" dirty="0"/>
          </a:p>
          <a:p>
            <a:pPr marL="109728" indent="0">
              <a:buNone/>
            </a:pPr>
            <a:r>
              <a:rPr lang="en-US" sz="2000" dirty="0"/>
              <a:t>Although that the question and statement in Ray’s response are formally positive, they function as negative. </a:t>
            </a:r>
          </a:p>
        </p:txBody>
      </p:sp>
      <p:sp>
        <p:nvSpPr>
          <p:cNvPr id="3" name="Slide Number Placeholder 2"/>
          <p:cNvSpPr>
            <a:spLocks noGrp="1"/>
          </p:cNvSpPr>
          <p:nvPr>
            <p:ph type="sldNum" sz="quarter" idx="12"/>
          </p:nvPr>
        </p:nvSpPr>
        <p:spPr/>
        <p:txBody>
          <a:bodyPr/>
          <a:lstStyle/>
          <a:p>
            <a:fld id="{F31701C4-7521-4275-97B5-8B2C57440DB6}" type="slidenum">
              <a:rPr lang="en-US" smtClean="0"/>
              <a:t>42</a:t>
            </a:fld>
            <a:endParaRPr lang="en-US"/>
          </a:p>
        </p:txBody>
      </p:sp>
    </p:spTree>
    <p:extLst>
      <p:ext uri="{BB962C8B-B14F-4D97-AF65-F5344CB8AC3E}">
        <p14:creationId xmlns:p14="http://schemas.microsoft.com/office/powerpoint/2010/main" val="1054555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dirty="0"/>
              <a:t>In this chapter, we have been introduced to the negation system in English. </a:t>
            </a:r>
          </a:p>
          <a:p>
            <a:pPr marL="109728" indent="0">
              <a:buNone/>
            </a:pPr>
            <a:endParaRPr lang="en-US" dirty="0"/>
          </a:p>
          <a:p>
            <a:pPr marL="109728" indent="0">
              <a:buNone/>
            </a:pPr>
            <a:r>
              <a:rPr lang="en-US" dirty="0"/>
              <a:t>Beginning-level students will need to practice the forms of negation – both the syntax and the patterns in a meaningful way. </a:t>
            </a:r>
          </a:p>
          <a:p>
            <a:pPr marL="109728" indent="0">
              <a:buNone/>
            </a:pPr>
            <a:endParaRPr lang="en-US" dirty="0"/>
          </a:p>
          <a:p>
            <a:pPr marL="109728" indent="0">
              <a:buNone/>
            </a:pPr>
            <a:r>
              <a:rPr lang="en-US" dirty="0"/>
              <a:t>Issues concerning the use of negation will arise for intermediate and advanced-level English students. </a:t>
            </a:r>
          </a:p>
        </p:txBody>
      </p:sp>
      <p:sp>
        <p:nvSpPr>
          <p:cNvPr id="3" name="Title 2"/>
          <p:cNvSpPr>
            <a:spLocks noGrp="1"/>
          </p:cNvSpPr>
          <p:nvPr>
            <p:ph type="title"/>
          </p:nvPr>
        </p:nvSpPr>
        <p:spPr/>
        <p:txBody>
          <a:bodyPr/>
          <a:lstStyle/>
          <a:p>
            <a:r>
              <a:rPr lang="en-US" sz="3200" dirty="0"/>
              <a:t>Conclusion</a:t>
            </a:r>
            <a:r>
              <a:rPr lang="en-US" dirty="0"/>
              <a:t> </a:t>
            </a:r>
          </a:p>
        </p:txBody>
      </p:sp>
      <p:sp>
        <p:nvSpPr>
          <p:cNvPr id="4" name="Slide Number Placeholder 3"/>
          <p:cNvSpPr>
            <a:spLocks noGrp="1"/>
          </p:cNvSpPr>
          <p:nvPr>
            <p:ph type="sldNum" sz="quarter" idx="12"/>
          </p:nvPr>
        </p:nvSpPr>
        <p:spPr/>
        <p:txBody>
          <a:bodyPr/>
          <a:lstStyle/>
          <a:p>
            <a:fld id="{F31701C4-7521-4275-97B5-8B2C57440DB6}" type="slidenum">
              <a:rPr lang="en-US" smtClean="0"/>
              <a:t>43</a:t>
            </a:fld>
            <a:endParaRPr lang="en-US"/>
          </a:p>
        </p:txBody>
      </p:sp>
    </p:spTree>
    <p:extLst>
      <p:ext uri="{BB962C8B-B14F-4D97-AF65-F5344CB8AC3E}">
        <p14:creationId xmlns:p14="http://schemas.microsoft.com/office/powerpoint/2010/main" val="26230414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382000" cy="3733800"/>
          </a:xfrm>
        </p:spPr>
        <p:txBody>
          <a:bodyPr>
            <a:normAutofit/>
          </a:bodyPr>
          <a:lstStyle/>
          <a:p>
            <a:pPr marL="109728" indent="0" algn="ctr">
              <a:buNone/>
            </a:pPr>
            <a:r>
              <a:rPr lang="en-US" sz="4000" b="1" dirty="0">
                <a:effectLst>
                  <a:outerShdw blurRad="38100" dist="38100" dir="2700000" algn="tl">
                    <a:srgbClr val="000000">
                      <a:alpha val="43137"/>
                    </a:srgbClr>
                  </a:outerShdw>
                </a:effectLst>
              </a:rPr>
              <a:t>Thank you for listening ☺</a:t>
            </a:r>
          </a:p>
          <a:p>
            <a:pPr marL="109728" indent="0" algn="ctr">
              <a:buNone/>
            </a:pPr>
            <a:endParaRPr lang="en-US" sz="4000" b="1" dirty="0">
              <a:effectLst>
                <a:outerShdw blurRad="38100" dist="38100" dir="2700000" algn="tl">
                  <a:srgbClr val="000000">
                    <a:alpha val="43137"/>
                  </a:srgbClr>
                </a:outerShdw>
              </a:effectLst>
            </a:endParaRPr>
          </a:p>
          <a:p>
            <a:pPr marL="109728" indent="0" algn="ctr">
              <a:buNone/>
            </a:pPr>
            <a:endParaRPr lang="en-US" sz="4000" b="1" dirty="0">
              <a:effectLst>
                <a:outerShdw blurRad="38100" dist="38100" dir="2700000" algn="tl">
                  <a:srgbClr val="000000">
                    <a:alpha val="43137"/>
                  </a:srgbClr>
                </a:outerShdw>
              </a:effectLst>
            </a:endParaRPr>
          </a:p>
          <a:p>
            <a:pPr marL="109728" indent="0">
              <a:buNone/>
            </a:pPr>
            <a:endParaRPr lang="en-US" sz="4000" b="1" dirty="0"/>
          </a:p>
          <a:p>
            <a:pPr marL="109728" indent="0">
              <a:buNone/>
            </a:pPr>
            <a:r>
              <a:rPr lang="en-US" sz="2000" b="1" dirty="0"/>
              <a:t>Presented by: Hateen F. Ramadhan</a:t>
            </a:r>
          </a:p>
        </p:txBody>
      </p:sp>
      <p:sp>
        <p:nvSpPr>
          <p:cNvPr id="3" name="Slide Number Placeholder 2"/>
          <p:cNvSpPr>
            <a:spLocks noGrp="1"/>
          </p:cNvSpPr>
          <p:nvPr>
            <p:ph type="sldNum" sz="quarter" idx="12"/>
          </p:nvPr>
        </p:nvSpPr>
        <p:spPr/>
        <p:txBody>
          <a:bodyPr/>
          <a:lstStyle/>
          <a:p>
            <a:fld id="{F31701C4-7521-4275-97B5-8B2C57440DB6}" type="slidenum">
              <a:rPr lang="en-US" smtClean="0"/>
              <a:t>44</a:t>
            </a:fld>
            <a:endParaRPr lang="en-US"/>
          </a:p>
        </p:txBody>
      </p:sp>
    </p:spTree>
    <p:extLst>
      <p:ext uri="{BB962C8B-B14F-4D97-AF65-F5344CB8AC3E}">
        <p14:creationId xmlns:p14="http://schemas.microsoft.com/office/powerpoint/2010/main" val="3224489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1"/>
            <a:ext cx="8229600" cy="5334000"/>
          </a:xfrm>
        </p:spPr>
        <p:txBody>
          <a:bodyPr>
            <a:normAutofit lnSpcReduction="10000"/>
          </a:bodyPr>
          <a:lstStyle/>
          <a:p>
            <a:r>
              <a:rPr lang="en-US" sz="2400" b="1" dirty="0"/>
              <a:t>Where have utterances such as “no it go” came from ?</a:t>
            </a:r>
          </a:p>
          <a:p>
            <a:pPr marL="109728" indent="0">
              <a:buNone/>
            </a:pPr>
            <a:r>
              <a:rPr lang="en-US" sz="2000" dirty="0"/>
              <a:t>English does have a negative particle </a:t>
            </a:r>
            <a:r>
              <a:rPr lang="en-US" sz="2000" i="1" dirty="0"/>
              <a:t>no, </a:t>
            </a:r>
            <a:r>
              <a:rPr lang="en-US" sz="2000" dirty="0"/>
              <a:t>but it is not used in such a way.</a:t>
            </a:r>
          </a:p>
          <a:p>
            <a:pPr marL="109728" indent="0">
              <a:buNone/>
            </a:pPr>
            <a:endParaRPr lang="en-US" sz="2000" dirty="0"/>
          </a:p>
          <a:p>
            <a:pPr marL="109728" indent="0">
              <a:buNone/>
            </a:pPr>
            <a:r>
              <a:rPr lang="en-US" sz="2000" dirty="0"/>
              <a:t>Researchers observed that </a:t>
            </a:r>
            <a:r>
              <a:rPr lang="en-US" sz="2000" i="1" dirty="0"/>
              <a:t>no</a:t>
            </a:r>
            <a:r>
              <a:rPr lang="en-US" sz="2000" dirty="0"/>
              <a:t> was the child’s mother’s most frequent </a:t>
            </a:r>
            <a:r>
              <a:rPr lang="en-US" sz="2000" dirty="0" err="1"/>
              <a:t>negator</a:t>
            </a:r>
            <a:r>
              <a:rPr lang="en-US" sz="2000" dirty="0"/>
              <a:t>.</a:t>
            </a:r>
          </a:p>
          <a:p>
            <a:pPr marL="109728" indent="0">
              <a:buNone/>
            </a:pPr>
            <a:endParaRPr lang="en-US" sz="2000" dirty="0"/>
          </a:p>
          <a:p>
            <a:pPr marL="109728" indent="0">
              <a:buNone/>
            </a:pPr>
            <a:r>
              <a:rPr lang="en-US" sz="2000" dirty="0"/>
              <a:t>She did not used it in the same way as the child, instead using it to negate nouns (e.g., no books), and gerunds (e.g., no shouting)</a:t>
            </a:r>
          </a:p>
          <a:p>
            <a:pPr marL="109728" indent="0">
              <a:buNone/>
            </a:pPr>
            <a:endParaRPr lang="en-US" sz="2000" dirty="0"/>
          </a:p>
          <a:p>
            <a:pPr marL="109728" indent="0">
              <a:buNone/>
            </a:pPr>
            <a:r>
              <a:rPr lang="en-US" sz="2000" dirty="0"/>
              <a:t>After the child heard many of such phrases, the child started creating novel constructions.</a:t>
            </a:r>
          </a:p>
          <a:p>
            <a:pPr marL="109728" indent="0">
              <a:buNone/>
            </a:pPr>
            <a:r>
              <a:rPr lang="en-US" sz="2000" dirty="0"/>
              <a:t>This explanation works well for older learners of English as a second language, too, who use the </a:t>
            </a:r>
            <a:r>
              <a:rPr lang="en-US" sz="2000" i="1" dirty="0"/>
              <a:t>no-</a:t>
            </a:r>
            <a:r>
              <a:rPr lang="en-US" sz="2000" dirty="0"/>
              <a:t> structure, e.g., “I no remember”.</a:t>
            </a:r>
          </a:p>
        </p:txBody>
      </p:sp>
      <p:sp>
        <p:nvSpPr>
          <p:cNvPr id="2" name="Slide Number Placeholder 1"/>
          <p:cNvSpPr>
            <a:spLocks noGrp="1"/>
          </p:cNvSpPr>
          <p:nvPr>
            <p:ph type="sldNum" sz="quarter" idx="12"/>
          </p:nvPr>
        </p:nvSpPr>
        <p:spPr/>
        <p:txBody>
          <a:bodyPr/>
          <a:lstStyle/>
          <a:p>
            <a:fld id="{F31701C4-7521-4275-97B5-8B2C57440DB6}" type="slidenum">
              <a:rPr lang="en-US" smtClean="0"/>
              <a:t>5</a:t>
            </a:fld>
            <a:endParaRPr lang="en-US"/>
          </a:p>
        </p:txBody>
      </p:sp>
    </p:spTree>
    <p:extLst>
      <p:ext uri="{BB962C8B-B14F-4D97-AF65-F5344CB8AC3E}">
        <p14:creationId xmlns:p14="http://schemas.microsoft.com/office/powerpoint/2010/main" val="304497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399"/>
            <a:ext cx="8229600" cy="4711893"/>
          </a:xfrm>
        </p:spPr>
        <p:txBody>
          <a:bodyPr>
            <a:normAutofit/>
          </a:bodyPr>
          <a:lstStyle/>
          <a:p>
            <a:r>
              <a:rPr lang="en-US" sz="2000" dirty="0"/>
              <a:t>Different languages tend to place their negative particle in different positions in the sentence:</a:t>
            </a:r>
          </a:p>
          <a:p>
            <a:pPr marL="109728" indent="0">
              <a:buNone/>
            </a:pPr>
            <a:endParaRPr lang="en-US" sz="2000" dirty="0"/>
          </a:p>
        </p:txBody>
      </p:sp>
      <p:sp>
        <p:nvSpPr>
          <p:cNvPr id="2" name="Title 1"/>
          <p:cNvSpPr>
            <a:spLocks noGrp="1"/>
          </p:cNvSpPr>
          <p:nvPr>
            <p:ph type="title"/>
          </p:nvPr>
        </p:nvSpPr>
        <p:spPr>
          <a:xfrm>
            <a:off x="457200" y="274638"/>
            <a:ext cx="8229600" cy="639762"/>
          </a:xfrm>
        </p:spPr>
        <p:txBody>
          <a:bodyPr>
            <a:noAutofit/>
          </a:bodyPr>
          <a:lstStyle/>
          <a:p>
            <a:r>
              <a:rPr lang="en-US" sz="2000" dirty="0"/>
              <a:t>Challenges that EFL/ESL students phased in placing Negative particle</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1685" b="5455"/>
          <a:stretch/>
        </p:blipFill>
        <p:spPr>
          <a:xfrm>
            <a:off x="107677" y="2362201"/>
            <a:ext cx="8778240" cy="2377440"/>
          </a:xfrm>
          <a:prstGeom prst="rect">
            <a:avLst/>
          </a:prstGeom>
        </p:spPr>
      </p:pic>
      <p:sp>
        <p:nvSpPr>
          <p:cNvPr id="5" name="Slide Number Placeholder 4"/>
          <p:cNvSpPr>
            <a:spLocks noGrp="1"/>
          </p:cNvSpPr>
          <p:nvPr>
            <p:ph type="sldNum" sz="quarter" idx="12"/>
          </p:nvPr>
        </p:nvSpPr>
        <p:spPr/>
        <p:txBody>
          <a:bodyPr/>
          <a:lstStyle/>
          <a:p>
            <a:fld id="{F31701C4-7521-4275-97B5-8B2C57440DB6}" type="slidenum">
              <a:rPr lang="en-US" smtClean="0"/>
              <a:t>6</a:t>
            </a:fld>
            <a:endParaRPr lang="en-US"/>
          </a:p>
        </p:txBody>
      </p:sp>
    </p:spTree>
    <p:extLst>
      <p:ext uri="{BB962C8B-B14F-4D97-AF65-F5344CB8AC3E}">
        <p14:creationId xmlns:p14="http://schemas.microsoft.com/office/powerpoint/2010/main" val="4217832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1"/>
            <a:ext cx="8229600" cy="5702492"/>
          </a:xfrm>
        </p:spPr>
        <p:txBody>
          <a:bodyPr>
            <a:normAutofit/>
          </a:bodyPr>
          <a:lstStyle/>
          <a:p>
            <a:r>
              <a:rPr lang="en-US" sz="2000" dirty="0"/>
              <a:t>Another challenge was that many languages allow multiple negation in one sentence (Negative concord)</a:t>
            </a:r>
          </a:p>
          <a:p>
            <a:pPr marL="109728" indent="0">
              <a:buNone/>
            </a:pPr>
            <a:endParaRPr lang="en-US" sz="2000" dirty="0"/>
          </a:p>
          <a:p>
            <a:pPr marL="109728" indent="0">
              <a:buNone/>
            </a:pPr>
            <a:endParaRPr lang="en-US" sz="2000" dirty="0"/>
          </a:p>
          <a:p>
            <a:pPr marL="109728" indent="0">
              <a:buNone/>
            </a:pPr>
            <a:endParaRPr lang="en-US" sz="2000" dirty="0"/>
          </a:p>
          <a:p>
            <a:pPr marL="109728" indent="0">
              <a:buNone/>
            </a:pPr>
            <a:endParaRPr lang="en-US" sz="2000" dirty="0"/>
          </a:p>
          <a:p>
            <a:pPr marL="109728" indent="0">
              <a:buNone/>
            </a:pPr>
            <a:endParaRPr lang="en-US" sz="2000" dirty="0"/>
          </a:p>
          <a:p>
            <a:pPr marL="109728" indent="0">
              <a:buNone/>
            </a:pPr>
            <a:endParaRPr lang="en-US" sz="2000" dirty="0"/>
          </a:p>
          <a:p>
            <a:pPr marL="109728" indent="0">
              <a:buNone/>
            </a:pPr>
            <a:endParaRPr lang="en-US" sz="2000" dirty="0"/>
          </a:p>
          <a:p>
            <a:pPr marL="109728" indent="0">
              <a:buNone/>
            </a:pPr>
            <a:endParaRPr lang="en-US" sz="2000" dirty="0"/>
          </a:p>
          <a:p>
            <a:r>
              <a:rPr lang="en-US" sz="2000" dirty="0"/>
              <a:t>Some languages do not have distinct forms for expressing their equivalents of the English words </a:t>
            </a:r>
            <a:r>
              <a:rPr lang="en-US" sz="2000" i="1" dirty="0">
                <a:solidFill>
                  <a:srgbClr val="FF0000"/>
                </a:solidFill>
              </a:rPr>
              <a:t>not</a:t>
            </a:r>
            <a:r>
              <a:rPr lang="en-US" sz="2000" dirty="0"/>
              <a:t> and </a:t>
            </a:r>
            <a:r>
              <a:rPr lang="en-US" sz="2000" i="1" dirty="0">
                <a:solidFill>
                  <a:srgbClr val="FF0000"/>
                </a:solidFill>
              </a:rPr>
              <a:t>no</a:t>
            </a:r>
            <a:r>
              <a:rPr lang="en-US" sz="2000" i="1" dirty="0"/>
              <a:t>. </a:t>
            </a:r>
          </a:p>
          <a:p>
            <a:r>
              <a:rPr lang="en-US" sz="2000" dirty="0"/>
              <a:t>Some have more than two negative particles. </a:t>
            </a:r>
          </a:p>
          <a:p>
            <a:r>
              <a:rPr lang="en-US" sz="2000" dirty="0"/>
              <a:t>Finally, English usually contracts </a:t>
            </a:r>
            <a:r>
              <a:rPr lang="en-US" sz="2000" i="1" dirty="0">
                <a:solidFill>
                  <a:srgbClr val="FF0000"/>
                </a:solidFill>
              </a:rPr>
              <a:t>not</a:t>
            </a:r>
            <a:r>
              <a:rPr lang="en-US" sz="2000" dirty="0">
                <a:solidFill>
                  <a:srgbClr val="FF0000"/>
                </a:solidFill>
              </a:rPr>
              <a:t> </a:t>
            </a:r>
            <a:r>
              <a:rPr lang="en-US" sz="2000" dirty="0"/>
              <a:t>in </a:t>
            </a:r>
            <a:r>
              <a:rPr lang="en-US" sz="2000" u="sng" dirty="0"/>
              <a:t>speech</a:t>
            </a:r>
            <a:r>
              <a:rPr lang="en-US" sz="2000" dirty="0"/>
              <a:t> and in </a:t>
            </a:r>
            <a:r>
              <a:rPr lang="en-US" sz="2000" u="sng" dirty="0"/>
              <a:t>informal writing </a:t>
            </a:r>
            <a:r>
              <a:rPr lang="en-US" sz="2000" dirty="0"/>
              <a:t>, which few other languages do with their negative particle.</a:t>
            </a:r>
            <a:endParaRPr lang="en-US" sz="2000" i="1" dirty="0"/>
          </a:p>
          <a:p>
            <a:pPr marL="109728" indent="0">
              <a:buNone/>
            </a:pPr>
            <a:endParaRPr lang="en-US" sz="2000" dirty="0"/>
          </a:p>
          <a:p>
            <a:pPr marL="109728" indent="0">
              <a:buNone/>
            </a:pPr>
            <a:endParaRPr lang="en-US"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9232" y="1295400"/>
            <a:ext cx="6525536" cy="1981200"/>
          </a:xfrm>
          <a:prstGeom prst="rect">
            <a:avLst/>
          </a:prstGeom>
        </p:spPr>
      </p:pic>
      <p:sp>
        <p:nvSpPr>
          <p:cNvPr id="2" name="Slide Number Placeholder 1"/>
          <p:cNvSpPr>
            <a:spLocks noGrp="1"/>
          </p:cNvSpPr>
          <p:nvPr>
            <p:ph type="sldNum" sz="quarter" idx="12"/>
          </p:nvPr>
        </p:nvSpPr>
        <p:spPr/>
        <p:txBody>
          <a:bodyPr/>
          <a:lstStyle/>
          <a:p>
            <a:fld id="{F31701C4-7521-4275-97B5-8B2C57440DB6}" type="slidenum">
              <a:rPr lang="en-US" smtClean="0"/>
              <a:t>7</a:t>
            </a:fld>
            <a:endParaRPr lang="en-US"/>
          </a:p>
        </p:txBody>
      </p:sp>
    </p:spTree>
    <p:extLst>
      <p:ext uri="{BB962C8B-B14F-4D97-AF65-F5344CB8AC3E}">
        <p14:creationId xmlns:p14="http://schemas.microsoft.com/office/powerpoint/2010/main" val="2338478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1"/>
            <a:ext cx="8229600" cy="4711892"/>
          </a:xfrm>
        </p:spPr>
        <p:txBody>
          <a:bodyPr/>
          <a:lstStyle/>
          <a:p>
            <a:pPr marL="109728" indent="0" algn="ctr">
              <a:buNone/>
            </a:pPr>
            <a:r>
              <a:rPr lang="en-US" b="1" dirty="0"/>
              <a:t>The Word Level</a:t>
            </a:r>
          </a:p>
          <a:p>
            <a:pPr marL="109728" indent="0">
              <a:buNone/>
            </a:pPr>
            <a:r>
              <a:rPr lang="en-US" sz="2000" dirty="0"/>
              <a:t>At the word level, one can simply use a negative affix in English to convey negativity. The way to make many adjectives and adverbs negative is to add a negative derivational prefix to a word:</a:t>
            </a:r>
          </a:p>
          <a:p>
            <a:pPr marL="109728" indent="0">
              <a:buNone/>
            </a:pPr>
            <a:endParaRPr lang="en-US" sz="2000" dirty="0"/>
          </a:p>
          <a:p>
            <a:pPr marL="109728" indent="0">
              <a:buNone/>
            </a:pPr>
            <a:endParaRPr lang="en-US" sz="2000" dirty="0"/>
          </a:p>
          <a:p>
            <a:pPr marL="109728" indent="0">
              <a:buNone/>
            </a:pPr>
            <a:endParaRPr lang="en-US" dirty="0"/>
          </a:p>
        </p:txBody>
      </p:sp>
      <p:sp>
        <p:nvSpPr>
          <p:cNvPr id="2" name="Title 1"/>
          <p:cNvSpPr>
            <a:spLocks noGrp="1"/>
          </p:cNvSpPr>
          <p:nvPr>
            <p:ph type="title"/>
          </p:nvPr>
        </p:nvSpPr>
        <p:spPr/>
        <p:txBody>
          <a:bodyPr>
            <a:normAutofit/>
          </a:bodyPr>
          <a:lstStyle/>
          <a:p>
            <a:r>
              <a:rPr lang="en-US" sz="3200" dirty="0"/>
              <a:t>The Negation System: Its Forms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3276601"/>
            <a:ext cx="7315200" cy="2209800"/>
          </a:xfrm>
          <a:prstGeom prst="rect">
            <a:avLst/>
          </a:prstGeom>
        </p:spPr>
      </p:pic>
      <p:sp>
        <p:nvSpPr>
          <p:cNvPr id="5" name="Slide Number Placeholder 4"/>
          <p:cNvSpPr>
            <a:spLocks noGrp="1"/>
          </p:cNvSpPr>
          <p:nvPr>
            <p:ph type="sldNum" sz="quarter" idx="12"/>
          </p:nvPr>
        </p:nvSpPr>
        <p:spPr/>
        <p:txBody>
          <a:bodyPr/>
          <a:lstStyle/>
          <a:p>
            <a:fld id="{F31701C4-7521-4275-97B5-8B2C57440DB6}" type="slidenum">
              <a:rPr lang="en-US" smtClean="0"/>
              <a:t>8</a:t>
            </a:fld>
            <a:endParaRPr lang="en-US"/>
          </a:p>
        </p:txBody>
      </p:sp>
    </p:spTree>
    <p:extLst>
      <p:ext uri="{BB962C8B-B14F-4D97-AF65-F5344CB8AC3E}">
        <p14:creationId xmlns:p14="http://schemas.microsoft.com/office/powerpoint/2010/main" val="3638075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1"/>
            <a:ext cx="8229600" cy="5550092"/>
          </a:xfrm>
        </p:spPr>
        <p:txBody>
          <a:bodyPr>
            <a:normAutofit/>
          </a:bodyPr>
          <a:lstStyle/>
          <a:p>
            <a:pPr marL="109728" indent="0">
              <a:buNone/>
            </a:pPr>
            <a:r>
              <a:rPr lang="en-US" sz="2000" dirty="0"/>
              <a:t>The prefixes of negating words such as adjectives and adverbs have come from different languages such as: </a:t>
            </a:r>
          </a:p>
          <a:p>
            <a:pPr marL="109728" indent="0">
              <a:buNone/>
            </a:pPr>
            <a:endParaRPr lang="en-US" sz="2000" dirty="0"/>
          </a:p>
          <a:p>
            <a:pPr marL="109728" indent="0">
              <a:buNone/>
            </a:pPr>
            <a:r>
              <a:rPr lang="en-US" sz="2000" i="1" dirty="0"/>
              <a:t>Un</a:t>
            </a:r>
            <a:r>
              <a:rPr lang="en-US" sz="2000" dirty="0"/>
              <a:t>- is a native English prefix (and the most productive one in English today); </a:t>
            </a:r>
            <a:r>
              <a:rPr lang="en-US" sz="2000" i="1" dirty="0"/>
              <a:t>in</a:t>
            </a:r>
            <a:r>
              <a:rPr lang="en-US" sz="2000" dirty="0"/>
              <a:t>- and it’s allomorphs (different forms of the same morpheme) </a:t>
            </a:r>
            <a:r>
              <a:rPr lang="en-US" sz="2000" i="1" dirty="0"/>
              <a:t>im</a:t>
            </a:r>
            <a:r>
              <a:rPr lang="en-US" sz="2000" dirty="0"/>
              <a:t>-/</a:t>
            </a:r>
            <a:r>
              <a:rPr lang="en-US" sz="2000" i="1" dirty="0"/>
              <a:t>il</a:t>
            </a:r>
            <a:r>
              <a:rPr lang="en-US" sz="2000" dirty="0"/>
              <a:t>-/</a:t>
            </a:r>
            <a:r>
              <a:rPr lang="en-US" sz="2000" i="1" dirty="0"/>
              <a:t>ir</a:t>
            </a:r>
            <a:r>
              <a:rPr lang="en-US" sz="2000" dirty="0"/>
              <a:t>-, come from Latin; </a:t>
            </a:r>
            <a:r>
              <a:rPr lang="en-US" sz="2000" i="1" dirty="0"/>
              <a:t>dis</a:t>
            </a:r>
            <a:r>
              <a:rPr lang="en-US" sz="2000" dirty="0"/>
              <a:t>- comes from Greek; a- from Greek through Latin; and </a:t>
            </a:r>
            <a:r>
              <a:rPr lang="en-US" sz="2000" i="1" dirty="0"/>
              <a:t>mis</a:t>
            </a:r>
            <a:r>
              <a:rPr lang="en-US" sz="2000" dirty="0"/>
              <a:t>- from earlier forms of English and French. </a:t>
            </a:r>
          </a:p>
          <a:p>
            <a:pPr marL="109728" indent="0">
              <a:buNone/>
            </a:pPr>
            <a:endParaRPr lang="en-US" sz="2000" dirty="0"/>
          </a:p>
          <a:p>
            <a:pPr marL="109728" indent="0">
              <a:buNone/>
            </a:pPr>
            <a:r>
              <a:rPr lang="en-US" sz="2000" dirty="0"/>
              <a:t>Verbs and other parts of Speech take these prefixes too.</a:t>
            </a:r>
          </a:p>
          <a:p>
            <a:pPr marL="109728" indent="0">
              <a:buNone/>
            </a:pPr>
            <a:r>
              <a:rPr lang="en-US" sz="2000" dirty="0"/>
              <a:t>For example, with verbs, </a:t>
            </a:r>
            <a:r>
              <a:rPr lang="en-US" sz="2000" i="1" dirty="0"/>
              <a:t>dis</a:t>
            </a:r>
            <a:r>
              <a:rPr lang="en-US" sz="2000" dirty="0"/>
              <a:t>- combines to make </a:t>
            </a:r>
            <a:r>
              <a:rPr lang="en-US" sz="2000" i="1" dirty="0"/>
              <a:t>dislike.</a:t>
            </a:r>
          </a:p>
          <a:p>
            <a:pPr marL="109728" indent="0">
              <a:buNone/>
            </a:pPr>
            <a:endParaRPr lang="en-US" sz="2000" i="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4114800"/>
            <a:ext cx="8229600" cy="2286000"/>
          </a:xfrm>
          <a:prstGeom prst="rect">
            <a:avLst/>
          </a:prstGeom>
        </p:spPr>
      </p:pic>
      <p:sp>
        <p:nvSpPr>
          <p:cNvPr id="2" name="Slide Number Placeholder 1"/>
          <p:cNvSpPr>
            <a:spLocks noGrp="1"/>
          </p:cNvSpPr>
          <p:nvPr>
            <p:ph type="sldNum" sz="quarter" idx="12"/>
          </p:nvPr>
        </p:nvSpPr>
        <p:spPr/>
        <p:txBody>
          <a:bodyPr/>
          <a:lstStyle/>
          <a:p>
            <a:fld id="{F31701C4-7521-4275-97B5-8B2C57440DB6}" type="slidenum">
              <a:rPr lang="en-US" smtClean="0"/>
              <a:t>9</a:t>
            </a:fld>
            <a:endParaRPr lang="en-US"/>
          </a:p>
        </p:txBody>
      </p:sp>
    </p:spTree>
    <p:extLst>
      <p:ext uri="{BB962C8B-B14F-4D97-AF65-F5344CB8AC3E}">
        <p14:creationId xmlns:p14="http://schemas.microsoft.com/office/powerpoint/2010/main" val="25161317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928</TotalTime>
  <Words>3328</Words>
  <Application>Microsoft Office PowerPoint</Application>
  <PresentationFormat>On-screen Show (4:3)</PresentationFormat>
  <Paragraphs>361</Paragraphs>
  <Slides>44</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44</vt:i4>
      </vt:variant>
    </vt:vector>
  </HeadingPairs>
  <TitlesOfParts>
    <vt:vector size="53" baseType="lpstr">
      <vt:lpstr>Arial</vt:lpstr>
      <vt:lpstr>Calibri</vt:lpstr>
      <vt:lpstr>Lucida Sans Unicode</vt:lpstr>
      <vt:lpstr>Rockwell</vt:lpstr>
      <vt:lpstr>Verdana</vt:lpstr>
      <vt:lpstr>Wingdings</vt:lpstr>
      <vt:lpstr>Wingdings 2</vt:lpstr>
      <vt:lpstr>Wingdings 3</vt:lpstr>
      <vt:lpstr>Concourse</vt:lpstr>
      <vt:lpstr>Pedagogical Grammar  Chapter 10 Negation </vt:lpstr>
      <vt:lpstr>Presentation Outline</vt:lpstr>
      <vt:lpstr>PowerPoint Presentation</vt:lpstr>
      <vt:lpstr> </vt:lpstr>
      <vt:lpstr>PowerPoint Presentation</vt:lpstr>
      <vt:lpstr>Challenges that EFL/ESL students phased in placing Negative particle</vt:lpstr>
      <vt:lpstr>PowerPoint Presentation</vt:lpstr>
      <vt:lpstr>The Negation System: Its Forms</vt:lpstr>
      <vt:lpstr>PowerPoint Presentation</vt:lpstr>
      <vt:lpstr>PowerPoint Presentation</vt:lpstr>
      <vt:lpstr>PowerPoint Presentation</vt:lpstr>
      <vt:lpstr>PowerPoint Presentation</vt:lpstr>
      <vt:lpstr>PowerPoint Presentation</vt:lpstr>
      <vt:lpstr>The Phrase Level</vt:lpstr>
      <vt:lpstr>PowerPoint Presentation</vt:lpstr>
      <vt:lpstr>Summary</vt:lpstr>
      <vt:lpstr>A Syntactic Analysis of Sentence-Level Negation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Meaning of Negation</vt:lpstr>
      <vt:lpstr>PowerPoint Presentation</vt:lpstr>
      <vt:lpstr>PowerPoint Presentation</vt:lpstr>
      <vt:lpstr>The Scope of Negation </vt:lpstr>
      <vt:lpstr>PowerPoint Presentation</vt:lpstr>
      <vt:lpstr>PowerPoint Presentation</vt:lpstr>
      <vt:lpstr>A Shift in Meaning </vt:lpstr>
      <vt:lpstr>PowerPoint Presentation</vt:lpstr>
      <vt:lpstr>PowerPoint Presentation</vt:lpstr>
      <vt:lpstr>PowerPoint Presentation</vt:lpstr>
      <vt:lpstr>Use of the Negative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Duban</dc:creator>
  <cp:lastModifiedBy>saaed.adris@uod.ac</cp:lastModifiedBy>
  <cp:revision>90</cp:revision>
  <dcterms:created xsi:type="dcterms:W3CDTF">2020-12-04T18:27:11Z</dcterms:created>
  <dcterms:modified xsi:type="dcterms:W3CDTF">2020-12-18T18:30:13Z</dcterms:modified>
</cp:coreProperties>
</file>