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62" r:id="rId4"/>
    <p:sldMasterId id="2147483774" r:id="rId5"/>
    <p:sldMasterId id="2147483788" r:id="rId6"/>
  </p:sldMasterIdLst>
  <p:notesMasterIdLst>
    <p:notesMasterId r:id="rId65"/>
  </p:notesMasterIdLst>
  <p:sldIdLst>
    <p:sldId id="256" r:id="rId7"/>
    <p:sldId id="349" r:id="rId8"/>
    <p:sldId id="260" r:id="rId9"/>
    <p:sldId id="261" r:id="rId10"/>
    <p:sldId id="262" r:id="rId11"/>
    <p:sldId id="355" r:id="rId12"/>
    <p:sldId id="263" r:id="rId13"/>
    <p:sldId id="432" r:id="rId14"/>
    <p:sldId id="393" r:id="rId15"/>
    <p:sldId id="264" r:id="rId16"/>
    <p:sldId id="266" r:id="rId17"/>
    <p:sldId id="291" r:id="rId18"/>
    <p:sldId id="372" r:id="rId19"/>
    <p:sldId id="395" r:id="rId20"/>
    <p:sldId id="398" r:id="rId21"/>
    <p:sldId id="267" r:id="rId22"/>
    <p:sldId id="357" r:id="rId23"/>
    <p:sldId id="390" r:id="rId24"/>
    <p:sldId id="394" r:id="rId25"/>
    <p:sldId id="391" r:id="rId26"/>
    <p:sldId id="350" r:id="rId27"/>
    <p:sldId id="268" r:id="rId28"/>
    <p:sldId id="403" r:id="rId29"/>
    <p:sldId id="361" r:id="rId30"/>
    <p:sldId id="271" r:id="rId31"/>
    <p:sldId id="366" r:id="rId32"/>
    <p:sldId id="371" r:id="rId33"/>
    <p:sldId id="416" r:id="rId34"/>
    <p:sldId id="419" r:id="rId35"/>
    <p:sldId id="434" r:id="rId36"/>
    <p:sldId id="392" r:id="rId37"/>
    <p:sldId id="566" r:id="rId38"/>
    <p:sldId id="351" r:id="rId39"/>
    <p:sldId id="367" r:id="rId40"/>
    <p:sldId id="417" r:id="rId41"/>
    <p:sldId id="273" r:id="rId42"/>
    <p:sldId id="274" r:id="rId43"/>
    <p:sldId id="407" r:id="rId44"/>
    <p:sldId id="415" r:id="rId45"/>
    <p:sldId id="408" r:id="rId46"/>
    <p:sldId id="409" r:id="rId47"/>
    <p:sldId id="410" r:id="rId48"/>
    <p:sldId id="411" r:id="rId49"/>
    <p:sldId id="412" r:id="rId50"/>
    <p:sldId id="384" r:id="rId51"/>
    <p:sldId id="420" r:id="rId52"/>
    <p:sldId id="421" r:id="rId53"/>
    <p:sldId id="422" r:id="rId54"/>
    <p:sldId id="423" r:id="rId55"/>
    <p:sldId id="383" r:id="rId56"/>
    <p:sldId id="382" r:id="rId57"/>
    <p:sldId id="424" r:id="rId58"/>
    <p:sldId id="402" r:id="rId59"/>
    <p:sldId id="425" r:id="rId60"/>
    <p:sldId id="426" r:id="rId61"/>
    <p:sldId id="427" r:id="rId62"/>
    <p:sldId id="567" r:id="rId63"/>
    <p:sldId id="428"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hok" initials="D" lastIdx="1" clrIdx="0">
    <p:extLst>
      <p:ext uri="{19B8F6BF-5375-455C-9EA6-DF929625EA0E}">
        <p15:presenceInfo xmlns:p15="http://schemas.microsoft.com/office/powerpoint/2012/main" userId="Duh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94" autoAdjust="0"/>
    <p:restoredTop sz="94951" autoAdjust="0"/>
  </p:normalViewPr>
  <p:slideViewPr>
    <p:cSldViewPr>
      <p:cViewPr>
        <p:scale>
          <a:sx n="31" d="100"/>
          <a:sy n="31" d="100"/>
        </p:scale>
        <p:origin x="2074" y="4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941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5EDD98-643A-47BC-B9A8-7F6789C01F1F}" type="datetimeFigureOut">
              <a:rPr lang="en-US" smtClean="0"/>
              <a:t>2/12/2024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78307E-8D51-4A5E-93AA-506DA1B8F20C}" type="slidenum">
              <a:rPr lang="en-US" smtClean="0"/>
              <a:t>‹#›</a:t>
            </a:fld>
            <a:endParaRPr lang="en-US"/>
          </a:p>
        </p:txBody>
      </p:sp>
    </p:spTree>
    <p:extLst>
      <p:ext uri="{BB962C8B-B14F-4D97-AF65-F5344CB8AC3E}">
        <p14:creationId xmlns:p14="http://schemas.microsoft.com/office/powerpoint/2010/main" val="235516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Comets hitting  earth </a:t>
            </a:r>
          </a:p>
        </p:txBody>
      </p:sp>
      <p:sp>
        <p:nvSpPr>
          <p:cNvPr id="4" name="Slide Number Placeholder 3"/>
          <p:cNvSpPr>
            <a:spLocks noGrp="1"/>
          </p:cNvSpPr>
          <p:nvPr>
            <p:ph type="sldNum" sz="quarter" idx="10"/>
          </p:nvPr>
        </p:nvSpPr>
        <p:spPr/>
        <p:txBody>
          <a:bodyPr/>
          <a:lstStyle/>
          <a:p>
            <a:fld id="{9178307E-8D51-4A5E-93AA-506DA1B8F20C}" type="slidenum">
              <a:rPr lang="en-US" smtClean="0"/>
              <a:t>7</a:t>
            </a:fld>
            <a:endParaRPr lang="en-US"/>
          </a:p>
        </p:txBody>
      </p:sp>
    </p:spTree>
    <p:extLst>
      <p:ext uri="{BB962C8B-B14F-4D97-AF65-F5344CB8AC3E}">
        <p14:creationId xmlns:p14="http://schemas.microsoft.com/office/powerpoint/2010/main" val="271430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35 w 5740"/>
                <a:gd name="T1" fmla="*/ 0 h 4316"/>
                <a:gd name="T2" fmla="*/ 0 w 5740"/>
                <a:gd name="T3" fmla="*/ 0 h 4316"/>
                <a:gd name="T4" fmla="*/ 0 w 5740"/>
                <a:gd name="T5" fmla="*/ 0 h 4316"/>
                <a:gd name="T6" fmla="*/ 6035 w 5740"/>
                <a:gd name="T7" fmla="*/ 0 h 4316"/>
                <a:gd name="T8" fmla="*/ 6035 w 5740"/>
                <a:gd name="T9" fmla="*/ 0 h 4316"/>
                <a:gd name="T10" fmla="*/ 6035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2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5 w 382"/>
                  <a:gd name="T19" fmla="*/ 96 h 96"/>
                  <a:gd name="T20" fmla="*/ 279 w 382"/>
                  <a:gd name="T21" fmla="*/ 90 h 96"/>
                  <a:gd name="T22" fmla="*/ 327 w 382"/>
                  <a:gd name="T23" fmla="*/ 84 h 96"/>
                  <a:gd name="T24" fmla="*/ 368 w 382"/>
                  <a:gd name="T25" fmla="*/ 66 h 96"/>
                  <a:gd name="T26" fmla="*/ 398 w 382"/>
                  <a:gd name="T27" fmla="*/ 42 h 96"/>
                  <a:gd name="T28" fmla="*/ 392 w 382"/>
                  <a:gd name="T29" fmla="*/ 42 h 96"/>
                  <a:gd name="T30" fmla="*/ 362 w 382"/>
                  <a:gd name="T31" fmla="*/ 66 h 96"/>
                  <a:gd name="T32" fmla="*/ 321 w 382"/>
                  <a:gd name="T33" fmla="*/ 78 h 96"/>
                  <a:gd name="T34" fmla="*/ 279 w 382"/>
                  <a:gd name="T35" fmla="*/ 90 h 96"/>
                  <a:gd name="T36" fmla="*/ 225 w 382"/>
                  <a:gd name="T37" fmla="*/ 96 h 96"/>
                  <a:gd name="T38" fmla="*/ 22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35 w 185"/>
                  <a:gd name="T5" fmla="*/ 36 h 210"/>
                  <a:gd name="T6" fmla="*/ 171 w 185"/>
                  <a:gd name="T7" fmla="*/ 72 h 210"/>
                  <a:gd name="T8" fmla="*/ 177 w 185"/>
                  <a:gd name="T9" fmla="*/ 90 h 210"/>
                  <a:gd name="T10" fmla="*/ 183 w 185"/>
                  <a:gd name="T11" fmla="*/ 114 h 210"/>
                  <a:gd name="T12" fmla="*/ 177 w 185"/>
                  <a:gd name="T13" fmla="*/ 138 h 210"/>
                  <a:gd name="T14" fmla="*/ 165 w 185"/>
                  <a:gd name="T15" fmla="*/ 162 h 210"/>
                  <a:gd name="T16" fmla="*/ 135 w 185"/>
                  <a:gd name="T17" fmla="*/ 180 h 210"/>
                  <a:gd name="T18" fmla="*/ 90 w 185"/>
                  <a:gd name="T19" fmla="*/ 198 h 210"/>
                  <a:gd name="T20" fmla="*/ 112 w 185"/>
                  <a:gd name="T21" fmla="*/ 210 h 210"/>
                  <a:gd name="T22" fmla="*/ 147 w 185"/>
                  <a:gd name="T23" fmla="*/ 192 h 210"/>
                  <a:gd name="T24" fmla="*/ 177 w 185"/>
                  <a:gd name="T25" fmla="*/ 168 h 210"/>
                  <a:gd name="T26" fmla="*/ 195 w 185"/>
                  <a:gd name="T27" fmla="*/ 144 h 210"/>
                  <a:gd name="T28" fmla="*/ 201 w 185"/>
                  <a:gd name="T29" fmla="*/ 114 h 210"/>
                  <a:gd name="T30" fmla="*/ 195 w 185"/>
                  <a:gd name="T31" fmla="*/ 90 h 210"/>
                  <a:gd name="T32" fmla="*/ 189 w 185"/>
                  <a:gd name="T33" fmla="*/ 66 h 210"/>
                  <a:gd name="T34" fmla="*/ 171 w 185"/>
                  <a:gd name="T35" fmla="*/ 48 h 210"/>
                  <a:gd name="T36" fmla="*/ 14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grpSp>
        </p:grpSp>
      </p:grpSp>
      <p:sp>
        <p:nvSpPr>
          <p:cNvPr id="19522" name="Rectangle 66"/>
          <p:cNvSpPr>
            <a:spLocks noGrp="1" noChangeArrowheads="1"/>
          </p:cNvSpPr>
          <p:nvPr>
            <p:ph type="ctrTitle" sz="quarter"/>
          </p:nvPr>
        </p:nvSpPr>
        <p:spPr>
          <a:xfrm>
            <a:off x="685800" y="1692306"/>
            <a:ext cx="7772400" cy="1736725"/>
          </a:xfrm>
        </p:spPr>
        <p:txBody>
          <a:bodyPr anchor="b"/>
          <a:lstStyle>
            <a:lvl1pPr>
              <a:defRPr sz="5400"/>
            </a:lvl1pPr>
          </a:lstStyle>
          <a:p>
            <a:pPr lvl="0"/>
            <a:r>
              <a:rPr lang="en-US" noProof="0"/>
              <a:t>Click to edit Master title style</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eaLnBrk="0" hangingPunct="0">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eaLnBrk="0" hangingPunct="0">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eaLnBrk="0" hangingPunct="0">
              <a:defRPr/>
            </a:lvl1pPr>
          </a:lstStyle>
          <a:p>
            <a:pPr>
              <a:defRPr/>
            </a:pPr>
            <a:fld id="{3739B9BE-B53B-40DB-8E97-C0D290990A7B}" type="slidenum">
              <a:rPr lang="en-US"/>
              <a:pPr>
                <a:defRPr/>
              </a:pPr>
              <a:t>‹#›</a:t>
            </a:fld>
            <a:endParaRPr lang="en-US"/>
          </a:p>
        </p:txBody>
      </p:sp>
    </p:spTree>
    <p:extLst>
      <p:ext uri="{BB962C8B-B14F-4D97-AF65-F5344CB8AC3E}">
        <p14:creationId xmlns:p14="http://schemas.microsoft.com/office/powerpoint/2010/main" val="35301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D46391E7-3E7D-4499-BFD9-0AC6CE8EE4FF}" type="slidenum">
              <a:rPr lang="en-US"/>
              <a:pPr>
                <a:defRPr/>
              </a:pPr>
              <a:t>‹#›</a:t>
            </a:fld>
            <a:endParaRPr lang="en-US"/>
          </a:p>
        </p:txBody>
      </p:sp>
    </p:spTree>
    <p:extLst>
      <p:ext uri="{BB962C8B-B14F-4D97-AF65-F5344CB8AC3E}">
        <p14:creationId xmlns:p14="http://schemas.microsoft.com/office/powerpoint/2010/main" val="409338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2BD872B-31E1-40A4-A75E-D9D0DBFE2F2E}" type="slidenum">
              <a:rPr lang="en-US"/>
              <a:pPr>
                <a:defRPr/>
              </a:pPr>
              <a:t>‹#›</a:t>
            </a:fld>
            <a:endParaRPr lang="en-US"/>
          </a:p>
        </p:txBody>
      </p:sp>
    </p:spTree>
    <p:extLst>
      <p:ext uri="{BB962C8B-B14F-4D97-AF65-F5344CB8AC3E}">
        <p14:creationId xmlns:p14="http://schemas.microsoft.com/office/powerpoint/2010/main" val="3461596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pPr>
              <a:defRPr/>
            </a:pPr>
            <a:fld id="{FE41B533-634D-4229-94CD-1BD19659C304}" type="slidenum">
              <a:rPr lang="en-US"/>
              <a:pPr>
                <a:defRPr/>
              </a:pPr>
              <a:t>‹#›</a:t>
            </a:fld>
            <a:endParaRPr lang="en-US"/>
          </a:p>
        </p:txBody>
      </p:sp>
    </p:spTree>
    <p:extLst>
      <p:ext uri="{BB962C8B-B14F-4D97-AF65-F5344CB8AC3E}">
        <p14:creationId xmlns:p14="http://schemas.microsoft.com/office/powerpoint/2010/main" val="275472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pPr>
              <a:defRPr/>
            </a:pPr>
            <a:fld id="{2288BDE5-DC61-4EA4-803A-BF3D52F5A387}" type="slidenum">
              <a:rPr lang="en-US"/>
              <a:pPr>
                <a:defRPr/>
              </a:pPr>
              <a:t>‹#›</a:t>
            </a:fld>
            <a:endParaRPr lang="en-US"/>
          </a:p>
        </p:txBody>
      </p:sp>
    </p:spTree>
    <p:extLst>
      <p:ext uri="{BB962C8B-B14F-4D97-AF65-F5344CB8AC3E}">
        <p14:creationId xmlns:p14="http://schemas.microsoft.com/office/powerpoint/2010/main" val="216448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pPr>
              <a:defRPr/>
            </a:pPr>
            <a:fld id="{24859E93-F03C-4283-8303-30F6684186F3}" type="slidenum">
              <a:rPr lang="en-US"/>
              <a:pPr>
                <a:defRPr/>
              </a:pPr>
              <a:t>‹#›</a:t>
            </a:fld>
            <a:endParaRPr lang="en-US"/>
          </a:p>
        </p:txBody>
      </p:sp>
    </p:spTree>
    <p:extLst>
      <p:ext uri="{BB962C8B-B14F-4D97-AF65-F5344CB8AC3E}">
        <p14:creationId xmlns:p14="http://schemas.microsoft.com/office/powerpoint/2010/main" val="2651543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33791878-956D-413D-83D2-012CEC2DD6D9}" type="slidenum">
              <a:rPr lang="en-US"/>
              <a:pPr>
                <a:defRPr/>
              </a:pPr>
              <a:t>‹#›</a:t>
            </a:fld>
            <a:endParaRPr lang="en-US"/>
          </a:p>
        </p:txBody>
      </p:sp>
    </p:spTree>
    <p:extLst>
      <p:ext uri="{BB962C8B-B14F-4D97-AF65-F5344CB8AC3E}">
        <p14:creationId xmlns:p14="http://schemas.microsoft.com/office/powerpoint/2010/main" val="62664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0" y="27308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1" y="143513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pPr>
              <a:defRPr/>
            </a:pPr>
            <a:fld id="{C7B376D2-D769-4DF4-AFB2-739DE973B66F}" type="slidenum">
              <a:rPr lang="en-US"/>
              <a:pPr>
                <a:defRPr/>
              </a:pPr>
              <a:t>‹#›</a:t>
            </a:fld>
            <a:endParaRPr lang="en-US"/>
          </a:p>
        </p:txBody>
      </p:sp>
    </p:spTree>
    <p:extLst>
      <p:ext uri="{BB962C8B-B14F-4D97-AF65-F5344CB8AC3E}">
        <p14:creationId xmlns:p14="http://schemas.microsoft.com/office/powerpoint/2010/main" val="3979182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pPr>
              <a:defRPr/>
            </a:pPr>
            <a:fld id="{C121F05B-BA74-43CC-AC07-E7E85F338F3D}" type="slidenum">
              <a:rPr lang="en-US"/>
              <a:pPr>
                <a:defRPr/>
              </a:pPr>
              <a:t>‹#›</a:t>
            </a:fld>
            <a:endParaRPr lang="en-US"/>
          </a:p>
        </p:txBody>
      </p:sp>
    </p:spTree>
    <p:extLst>
      <p:ext uri="{BB962C8B-B14F-4D97-AF65-F5344CB8AC3E}">
        <p14:creationId xmlns:p14="http://schemas.microsoft.com/office/powerpoint/2010/main" val="446179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D00CC652-BEA0-439D-88B0-71049FF6FDC3}" type="slidenum">
              <a:rPr lang="en-US"/>
              <a:pPr>
                <a:defRPr/>
              </a:pPr>
              <a:t>‹#›</a:t>
            </a:fld>
            <a:endParaRPr lang="en-US"/>
          </a:p>
        </p:txBody>
      </p:sp>
    </p:spTree>
    <p:extLst>
      <p:ext uri="{BB962C8B-B14F-4D97-AF65-F5344CB8AC3E}">
        <p14:creationId xmlns:p14="http://schemas.microsoft.com/office/powerpoint/2010/main" val="3339823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771F8BD-16AA-4A96-A2CB-4146F99CE80B}" type="slidenum">
              <a:rPr lang="en-US"/>
              <a:pPr>
                <a:defRPr/>
              </a:pPr>
              <a:t>‹#›</a:t>
            </a:fld>
            <a:endParaRPr lang="en-US"/>
          </a:p>
        </p:txBody>
      </p:sp>
    </p:spTree>
    <p:extLst>
      <p:ext uri="{BB962C8B-B14F-4D97-AF65-F5344CB8AC3E}">
        <p14:creationId xmlns:p14="http://schemas.microsoft.com/office/powerpoint/2010/main" val="3781713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4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1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pPr>
              <a:defRPr/>
            </a:pPr>
            <a:fld id="{77628A50-8C2A-4C01-B5DC-CC3EAAAF3407}" type="slidenum">
              <a:rPr lang="en-US"/>
              <a:pPr>
                <a:defRPr/>
              </a:pPr>
              <a:t>‹#›</a:t>
            </a:fld>
            <a:endParaRPr lang="en-US"/>
          </a:p>
        </p:txBody>
      </p:sp>
    </p:spTree>
    <p:extLst>
      <p:ext uri="{BB962C8B-B14F-4D97-AF65-F5344CB8AC3E}">
        <p14:creationId xmlns:p14="http://schemas.microsoft.com/office/powerpoint/2010/main" val="258546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171C9185-2F22-4C00-B7DA-2C0434FEFCA4}" type="datetimeFigureOut">
              <a:rPr lang="ar-IQ"/>
              <a:pPr>
                <a:defRPr/>
              </a:pPr>
              <a:t>03/08/1445</a:t>
            </a:fld>
            <a:endParaRPr lang="ar-IQ"/>
          </a:p>
        </p:txBody>
      </p:sp>
      <p:sp>
        <p:nvSpPr>
          <p:cNvPr id="5" name="Footer Placeholder 4"/>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6" name="Slide Number Placeholder 5"/>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76317F36-F35D-4582-8645-1EC8BEEFB149}" type="slidenum">
              <a:rPr lang="ar-IQ"/>
              <a:pPr>
                <a:defRPr/>
              </a:pPr>
              <a:t>‹#›</a:t>
            </a:fld>
            <a:endParaRPr lang="ar-IQ"/>
          </a:p>
        </p:txBody>
      </p:sp>
    </p:spTree>
    <p:extLst>
      <p:ext uri="{BB962C8B-B14F-4D97-AF65-F5344CB8AC3E}">
        <p14:creationId xmlns:p14="http://schemas.microsoft.com/office/powerpoint/2010/main" val="100462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20E5035A-872A-4DEE-98C8-F557D0AADFB4}" type="datetimeFigureOut">
              <a:rPr lang="ar-IQ"/>
              <a:pPr>
                <a:defRPr/>
              </a:pPr>
              <a:t>03/08/1445</a:t>
            </a:fld>
            <a:endParaRPr lang="ar-IQ"/>
          </a:p>
        </p:txBody>
      </p:sp>
      <p:sp>
        <p:nvSpPr>
          <p:cNvPr id="5" name="Footer Placeholder 4"/>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6" name="Slide Number Placeholder 5"/>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91E5DA57-A332-4F68-8653-E42CEF4AA966}" type="slidenum">
              <a:rPr lang="ar-IQ"/>
              <a:pPr>
                <a:defRPr/>
              </a:pPr>
              <a:t>‹#›</a:t>
            </a:fld>
            <a:endParaRPr lang="ar-IQ"/>
          </a:p>
        </p:txBody>
      </p:sp>
    </p:spTree>
    <p:extLst>
      <p:ext uri="{BB962C8B-B14F-4D97-AF65-F5344CB8AC3E}">
        <p14:creationId xmlns:p14="http://schemas.microsoft.com/office/powerpoint/2010/main" val="3644818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EDCEC8EF-1E62-4D10-A983-060395904808}" type="datetimeFigureOut">
              <a:rPr lang="ar-IQ"/>
              <a:pPr>
                <a:defRPr/>
              </a:pPr>
              <a:t>03/08/1445</a:t>
            </a:fld>
            <a:endParaRPr lang="ar-IQ"/>
          </a:p>
        </p:txBody>
      </p:sp>
      <p:sp>
        <p:nvSpPr>
          <p:cNvPr id="5" name="Footer Placeholder 4"/>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6" name="Slide Number Placeholder 5"/>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D1BFDC03-39AC-485A-B34C-C55B86EDD353}" type="slidenum">
              <a:rPr lang="ar-IQ"/>
              <a:pPr>
                <a:defRPr/>
              </a:pPr>
              <a:t>‹#›</a:t>
            </a:fld>
            <a:endParaRPr lang="ar-IQ"/>
          </a:p>
        </p:txBody>
      </p:sp>
    </p:spTree>
    <p:extLst>
      <p:ext uri="{BB962C8B-B14F-4D97-AF65-F5344CB8AC3E}">
        <p14:creationId xmlns:p14="http://schemas.microsoft.com/office/powerpoint/2010/main" val="145423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B3E9D8AF-3148-44D4-9276-A9EFE6E7D2D2}" type="datetimeFigureOut">
              <a:rPr lang="ar-IQ"/>
              <a:pPr>
                <a:defRPr/>
              </a:pPr>
              <a:t>03/08/1445</a:t>
            </a:fld>
            <a:endParaRPr lang="ar-IQ"/>
          </a:p>
        </p:txBody>
      </p:sp>
      <p:sp>
        <p:nvSpPr>
          <p:cNvPr id="6" name="Footer Placeholder 5"/>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7" name="Slide Number Placeholder 6"/>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18FEBB9E-89CC-4EDF-9EFB-ACEF9F4AA00D}" type="slidenum">
              <a:rPr lang="ar-IQ"/>
              <a:pPr>
                <a:defRPr/>
              </a:pPr>
              <a:t>‹#›</a:t>
            </a:fld>
            <a:endParaRPr lang="ar-IQ"/>
          </a:p>
        </p:txBody>
      </p:sp>
    </p:spTree>
    <p:extLst>
      <p:ext uri="{BB962C8B-B14F-4D97-AF65-F5344CB8AC3E}">
        <p14:creationId xmlns:p14="http://schemas.microsoft.com/office/powerpoint/2010/main" val="1898344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7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890FEE44-F150-49B5-95A0-8E37BDF3AB83}" type="datetimeFigureOut">
              <a:rPr lang="ar-IQ"/>
              <a:pPr>
                <a:defRPr/>
              </a:pPr>
              <a:t>03/08/1445</a:t>
            </a:fld>
            <a:endParaRPr lang="ar-IQ"/>
          </a:p>
        </p:txBody>
      </p:sp>
      <p:sp>
        <p:nvSpPr>
          <p:cNvPr id="8" name="Footer Placeholder 7"/>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9" name="Slide Number Placeholder 8"/>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1D76E179-9463-4DA5-8C74-943318C88665}" type="slidenum">
              <a:rPr lang="ar-IQ"/>
              <a:pPr>
                <a:defRPr/>
              </a:pPr>
              <a:t>‹#›</a:t>
            </a:fld>
            <a:endParaRPr lang="ar-IQ"/>
          </a:p>
        </p:txBody>
      </p:sp>
    </p:spTree>
    <p:extLst>
      <p:ext uri="{BB962C8B-B14F-4D97-AF65-F5344CB8AC3E}">
        <p14:creationId xmlns:p14="http://schemas.microsoft.com/office/powerpoint/2010/main" val="2020548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F305284B-8B5C-40B5-9383-5EEDEB1EA6F2}" type="datetimeFigureOut">
              <a:rPr lang="ar-IQ"/>
              <a:pPr>
                <a:defRPr/>
              </a:pPr>
              <a:t>03/08/1445</a:t>
            </a:fld>
            <a:endParaRPr lang="ar-IQ"/>
          </a:p>
        </p:txBody>
      </p:sp>
      <p:sp>
        <p:nvSpPr>
          <p:cNvPr id="4" name="Footer Placeholder 3"/>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5" name="Slide Number Placeholder 4"/>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99CC8295-E548-47DE-BD3C-3F90F28E9BD4}" type="slidenum">
              <a:rPr lang="ar-IQ"/>
              <a:pPr>
                <a:defRPr/>
              </a:pPr>
              <a:t>‹#›</a:t>
            </a:fld>
            <a:endParaRPr lang="ar-IQ"/>
          </a:p>
        </p:txBody>
      </p:sp>
    </p:spTree>
    <p:extLst>
      <p:ext uri="{BB962C8B-B14F-4D97-AF65-F5344CB8AC3E}">
        <p14:creationId xmlns:p14="http://schemas.microsoft.com/office/powerpoint/2010/main" val="424862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2B544C23-45C9-4F23-BB15-2B3326C2C087}" type="datetimeFigureOut">
              <a:rPr lang="ar-IQ"/>
              <a:pPr>
                <a:defRPr/>
              </a:pPr>
              <a:t>03/08/1445</a:t>
            </a:fld>
            <a:endParaRPr lang="ar-IQ"/>
          </a:p>
        </p:txBody>
      </p:sp>
      <p:sp>
        <p:nvSpPr>
          <p:cNvPr id="3" name="Footer Placeholder 2"/>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4" name="Slide Number Placeholder 3"/>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A8CBD1D1-BFE5-4FE6-B740-0CB55F78EA17}" type="slidenum">
              <a:rPr lang="ar-IQ"/>
              <a:pPr>
                <a:defRPr/>
              </a:pPr>
              <a:t>‹#›</a:t>
            </a:fld>
            <a:endParaRPr lang="ar-IQ"/>
          </a:p>
        </p:txBody>
      </p:sp>
    </p:spTree>
    <p:extLst>
      <p:ext uri="{BB962C8B-B14F-4D97-AF65-F5344CB8AC3E}">
        <p14:creationId xmlns:p14="http://schemas.microsoft.com/office/powerpoint/2010/main" val="2930247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5"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94" y="27308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45" y="143513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4CFA8F4C-9E6E-48E7-870F-319E9B997B24}" type="datetimeFigureOut">
              <a:rPr lang="ar-IQ"/>
              <a:pPr>
                <a:defRPr/>
              </a:pPr>
              <a:t>03/08/1445</a:t>
            </a:fld>
            <a:endParaRPr lang="ar-IQ"/>
          </a:p>
        </p:txBody>
      </p:sp>
      <p:sp>
        <p:nvSpPr>
          <p:cNvPr id="6" name="Footer Placeholder 5"/>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7" name="Slide Number Placeholder 6"/>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949B77AA-FE40-4800-AAFD-2DAD84F61537}" type="slidenum">
              <a:rPr lang="ar-IQ"/>
              <a:pPr>
                <a:defRPr/>
              </a:pPr>
              <a:t>‹#›</a:t>
            </a:fld>
            <a:endParaRPr lang="ar-IQ"/>
          </a:p>
        </p:txBody>
      </p:sp>
    </p:spTree>
    <p:extLst>
      <p:ext uri="{BB962C8B-B14F-4D97-AF65-F5344CB8AC3E}">
        <p14:creationId xmlns:p14="http://schemas.microsoft.com/office/powerpoint/2010/main" val="958054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IQ"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43360172-E6EE-41F2-A252-2E90C2F1BC7E}" type="datetimeFigureOut">
              <a:rPr lang="ar-IQ"/>
              <a:pPr>
                <a:defRPr/>
              </a:pPr>
              <a:t>03/08/1445</a:t>
            </a:fld>
            <a:endParaRPr lang="ar-IQ"/>
          </a:p>
        </p:txBody>
      </p:sp>
      <p:sp>
        <p:nvSpPr>
          <p:cNvPr id="6" name="Footer Placeholder 5"/>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7" name="Slide Number Placeholder 6"/>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9C1300B3-E2B0-46EF-AC3B-2D34408B2BFE}" type="slidenum">
              <a:rPr lang="ar-IQ"/>
              <a:pPr>
                <a:defRPr/>
              </a:pPr>
              <a:t>‹#›</a:t>
            </a:fld>
            <a:endParaRPr lang="ar-IQ"/>
          </a:p>
        </p:txBody>
      </p:sp>
    </p:spTree>
    <p:extLst>
      <p:ext uri="{BB962C8B-B14F-4D97-AF65-F5344CB8AC3E}">
        <p14:creationId xmlns:p14="http://schemas.microsoft.com/office/powerpoint/2010/main" val="740500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EA33FDFA-56C0-4F3F-AA89-D77C50738A8B}" type="datetimeFigureOut">
              <a:rPr lang="ar-IQ"/>
              <a:pPr>
                <a:defRPr/>
              </a:pPr>
              <a:t>03/08/1445</a:t>
            </a:fld>
            <a:endParaRPr lang="ar-IQ"/>
          </a:p>
        </p:txBody>
      </p:sp>
      <p:sp>
        <p:nvSpPr>
          <p:cNvPr id="5" name="Footer Placeholder 4"/>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6" name="Slide Number Placeholder 5"/>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AE1EE42C-4E1F-4419-AF1D-AB8629848039}" type="slidenum">
              <a:rPr lang="ar-IQ"/>
              <a:pPr>
                <a:defRPr/>
              </a:pPr>
              <a:t>‹#›</a:t>
            </a:fld>
            <a:endParaRPr lang="ar-IQ"/>
          </a:p>
        </p:txBody>
      </p:sp>
    </p:spTree>
    <p:extLst>
      <p:ext uri="{BB962C8B-B14F-4D97-AF65-F5344CB8AC3E}">
        <p14:creationId xmlns:p14="http://schemas.microsoft.com/office/powerpoint/2010/main" val="794612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lvl1pPr rtl="0" eaLnBrk="0" fontAlgn="base" hangingPunct="0">
              <a:spcBef>
                <a:spcPct val="0"/>
              </a:spcBef>
              <a:spcAft>
                <a:spcPct val="0"/>
              </a:spcAft>
              <a:defRPr>
                <a:latin typeface="Arial" charset="0"/>
              </a:defRPr>
            </a:lvl1pPr>
          </a:lstStyle>
          <a:p>
            <a:pPr>
              <a:defRPr/>
            </a:pPr>
            <a:fld id="{3F45DAD9-EA9A-4C21-B01F-3BF03B73E755}" type="datetimeFigureOut">
              <a:rPr lang="ar-IQ"/>
              <a:pPr>
                <a:defRPr/>
              </a:pPr>
              <a:t>03/08/1445</a:t>
            </a:fld>
            <a:endParaRPr lang="ar-IQ"/>
          </a:p>
        </p:txBody>
      </p:sp>
      <p:sp>
        <p:nvSpPr>
          <p:cNvPr id="5" name="Footer Placeholder 4"/>
          <p:cNvSpPr>
            <a:spLocks noGrp="1"/>
          </p:cNvSpPr>
          <p:nvPr>
            <p:ph type="ftr" sz="quarter" idx="11"/>
          </p:nvPr>
        </p:nvSpPr>
        <p:spPr/>
        <p:txBody>
          <a:bodyPr/>
          <a:lstStyle>
            <a:lvl1pPr rtl="0" eaLnBrk="0" fontAlgn="base" hangingPunct="0">
              <a:spcBef>
                <a:spcPct val="0"/>
              </a:spcBef>
              <a:spcAft>
                <a:spcPct val="0"/>
              </a:spcAft>
              <a:defRPr>
                <a:latin typeface="Arial" charset="0"/>
              </a:defRPr>
            </a:lvl1pPr>
          </a:lstStyle>
          <a:p>
            <a:pPr>
              <a:defRPr/>
            </a:pPr>
            <a:endParaRPr lang="ar-IQ"/>
          </a:p>
        </p:txBody>
      </p:sp>
      <p:sp>
        <p:nvSpPr>
          <p:cNvPr id="6" name="Slide Number Placeholder 5"/>
          <p:cNvSpPr>
            <a:spLocks noGrp="1"/>
          </p:cNvSpPr>
          <p:nvPr>
            <p:ph type="sldNum" sz="quarter" idx="12"/>
          </p:nvPr>
        </p:nvSpPr>
        <p:spPr/>
        <p:txBody>
          <a:bodyPr/>
          <a:lstStyle>
            <a:lvl1pPr rtl="0" eaLnBrk="0" fontAlgn="base" hangingPunct="0">
              <a:spcBef>
                <a:spcPct val="0"/>
              </a:spcBef>
              <a:spcAft>
                <a:spcPct val="0"/>
              </a:spcAft>
              <a:defRPr>
                <a:latin typeface="Arial" charset="0"/>
              </a:defRPr>
            </a:lvl1pPr>
          </a:lstStyle>
          <a:p>
            <a:pPr>
              <a:defRPr/>
            </a:pPr>
            <a:fld id="{0D0D3FB9-5440-4CD1-88A3-9C78A034B7B2}" type="slidenum">
              <a:rPr lang="ar-IQ"/>
              <a:pPr>
                <a:defRPr/>
              </a:pPr>
              <a:t>‹#›</a:t>
            </a:fld>
            <a:endParaRPr lang="ar-IQ"/>
          </a:p>
        </p:txBody>
      </p:sp>
    </p:spTree>
    <p:extLst>
      <p:ext uri="{BB962C8B-B14F-4D97-AF65-F5344CB8AC3E}">
        <p14:creationId xmlns:p14="http://schemas.microsoft.com/office/powerpoint/2010/main" val="3671907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432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86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981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873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9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641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616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158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966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067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644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295400" y="2209800"/>
            <a:ext cx="7162800" cy="1143000"/>
          </a:xfrm>
        </p:spPr>
        <p:txBody>
          <a:bodyPr/>
          <a:lstStyle>
            <a:lvl1pPr>
              <a:defRPr sz="4400"/>
            </a:lvl1pPr>
          </a:lstStyle>
          <a:p>
            <a:pPr lvl="0"/>
            <a:r>
              <a:rPr lang="en-US" noProof="0"/>
              <a:t>Click to edit Master title style</a:t>
            </a:r>
          </a:p>
        </p:txBody>
      </p:sp>
      <p:sp>
        <p:nvSpPr>
          <p:cNvPr id="7171" name="Rectangle 3"/>
          <p:cNvSpPr>
            <a:spLocks noGrp="1" noChangeArrowheads="1"/>
          </p:cNvSpPr>
          <p:nvPr>
            <p:ph type="subTitle" idx="1"/>
          </p:nvPr>
        </p:nvSpPr>
        <p:spPr>
          <a:xfrm>
            <a:off x="1524000" y="3505200"/>
            <a:ext cx="6400800" cy="1066800"/>
          </a:xfrm>
        </p:spPr>
        <p:txBody>
          <a:bodyPr/>
          <a:lstStyle>
            <a:lvl1pPr marL="0" indent="0" algn="ctr">
              <a:buFontTx/>
              <a:buNone/>
              <a:defRPr b="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096000"/>
            <a:ext cx="1905000" cy="3810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096000"/>
            <a:ext cx="2895600" cy="3810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096000"/>
            <a:ext cx="1905000" cy="381000"/>
          </a:xfrm>
        </p:spPr>
        <p:txBody>
          <a:bodyPr/>
          <a:lstStyle>
            <a:lvl1pPr>
              <a:defRPr/>
            </a:lvl1pPr>
          </a:lstStyle>
          <a:p>
            <a:pPr>
              <a:defRPr/>
            </a:pPr>
            <a:fld id="{57F013BA-A826-4B43-8DEB-3F430A350B41}" type="slidenum">
              <a:rPr lang="en-US" altLang="en-US"/>
              <a:pPr>
                <a:defRPr/>
              </a:pPr>
              <a:t>‹#›</a:t>
            </a:fld>
            <a:endParaRPr lang="en-US" altLang="en-US"/>
          </a:p>
        </p:txBody>
      </p:sp>
    </p:spTree>
    <p:extLst>
      <p:ext uri="{BB962C8B-B14F-4D97-AF65-F5344CB8AC3E}">
        <p14:creationId xmlns:p14="http://schemas.microsoft.com/office/powerpoint/2010/main" val="1747306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42795-A3C0-445C-9E0B-6816B6DE9DB9}" type="slidenum">
              <a:rPr lang="en-US" altLang="en-US"/>
              <a:pPr>
                <a:defRPr/>
              </a:pPr>
              <a:t>‹#›</a:t>
            </a:fld>
            <a:endParaRPr lang="en-US" altLang="en-US"/>
          </a:p>
        </p:txBody>
      </p:sp>
    </p:spTree>
    <p:extLst>
      <p:ext uri="{BB962C8B-B14F-4D97-AF65-F5344CB8AC3E}">
        <p14:creationId xmlns:p14="http://schemas.microsoft.com/office/powerpoint/2010/main" val="3159533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375EA-5A8F-468C-A210-36B7DAC8CEF8}" type="slidenum">
              <a:rPr lang="en-US" altLang="en-US"/>
              <a:pPr>
                <a:defRPr/>
              </a:pPr>
              <a:t>‹#›</a:t>
            </a:fld>
            <a:endParaRPr lang="en-US" altLang="en-US"/>
          </a:p>
        </p:txBody>
      </p:sp>
    </p:spTree>
    <p:extLst>
      <p:ext uri="{BB962C8B-B14F-4D97-AF65-F5344CB8AC3E}">
        <p14:creationId xmlns:p14="http://schemas.microsoft.com/office/powerpoint/2010/main" val="1626733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3" y="2286000"/>
            <a:ext cx="3771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3" y="2286000"/>
            <a:ext cx="3771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298193-EF80-4CDF-BB3E-1AEFD9C8BB81}" type="slidenum">
              <a:rPr lang="en-US" altLang="en-US"/>
              <a:pPr>
                <a:defRPr/>
              </a:pPr>
              <a:t>‹#›</a:t>
            </a:fld>
            <a:endParaRPr lang="en-US" altLang="en-US"/>
          </a:p>
        </p:txBody>
      </p:sp>
    </p:spTree>
    <p:extLst>
      <p:ext uri="{BB962C8B-B14F-4D97-AF65-F5344CB8AC3E}">
        <p14:creationId xmlns:p14="http://schemas.microsoft.com/office/powerpoint/2010/main" val="277672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BFCA8F-1649-4AB2-A86A-6EC7B9471DB8}" type="slidenum">
              <a:rPr lang="en-US" altLang="en-US"/>
              <a:pPr>
                <a:defRPr/>
              </a:pPr>
              <a:t>‹#›</a:t>
            </a:fld>
            <a:endParaRPr lang="en-US" altLang="en-US"/>
          </a:p>
        </p:txBody>
      </p:sp>
    </p:spTree>
    <p:extLst>
      <p:ext uri="{BB962C8B-B14F-4D97-AF65-F5344CB8AC3E}">
        <p14:creationId xmlns:p14="http://schemas.microsoft.com/office/powerpoint/2010/main" val="3437202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A97E4D-B132-413A-8E08-18E9184CC7C5}" type="slidenum">
              <a:rPr lang="en-US" altLang="en-US"/>
              <a:pPr>
                <a:defRPr/>
              </a:pPr>
              <a:t>‹#›</a:t>
            </a:fld>
            <a:endParaRPr lang="en-US" altLang="en-US"/>
          </a:p>
        </p:txBody>
      </p:sp>
    </p:spTree>
    <p:extLst>
      <p:ext uri="{BB962C8B-B14F-4D97-AF65-F5344CB8AC3E}">
        <p14:creationId xmlns:p14="http://schemas.microsoft.com/office/powerpoint/2010/main" val="70619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61E119-2F41-42D4-A52E-42E50C5A44EA}" type="slidenum">
              <a:rPr lang="en-US" altLang="en-US"/>
              <a:pPr>
                <a:defRPr/>
              </a:pPr>
              <a:t>‹#›</a:t>
            </a:fld>
            <a:endParaRPr lang="en-US" altLang="en-US"/>
          </a:p>
        </p:txBody>
      </p:sp>
    </p:spTree>
    <p:extLst>
      <p:ext uri="{BB962C8B-B14F-4D97-AF65-F5344CB8AC3E}">
        <p14:creationId xmlns:p14="http://schemas.microsoft.com/office/powerpoint/2010/main" val="1656664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0" y="27308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1" y="143513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79182D-476D-4C54-9BF8-9817F898F953}" type="slidenum">
              <a:rPr lang="en-US" altLang="en-US"/>
              <a:pPr>
                <a:defRPr/>
              </a:pPr>
              <a:t>‹#›</a:t>
            </a:fld>
            <a:endParaRPr lang="en-US" altLang="en-US"/>
          </a:p>
        </p:txBody>
      </p:sp>
    </p:spTree>
    <p:extLst>
      <p:ext uri="{BB962C8B-B14F-4D97-AF65-F5344CB8AC3E}">
        <p14:creationId xmlns:p14="http://schemas.microsoft.com/office/powerpoint/2010/main" val="1586588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44CA0E-7FB3-4818-BE7E-C15AED423CC6}" type="slidenum">
              <a:rPr lang="en-US" altLang="en-US"/>
              <a:pPr>
                <a:defRPr/>
              </a:pPr>
              <a:t>‹#›</a:t>
            </a:fld>
            <a:endParaRPr lang="en-US" altLang="en-US"/>
          </a:p>
        </p:txBody>
      </p:sp>
    </p:spTree>
    <p:extLst>
      <p:ext uri="{BB962C8B-B14F-4D97-AF65-F5344CB8AC3E}">
        <p14:creationId xmlns:p14="http://schemas.microsoft.com/office/powerpoint/2010/main" val="2799461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8FB-FB48-4DF7-B542-248C59215A2D}" type="slidenum">
              <a:rPr lang="en-US" altLang="en-US"/>
              <a:pPr>
                <a:defRPr/>
              </a:pPr>
              <a:t>‹#›</a:t>
            </a:fld>
            <a:endParaRPr lang="en-US" altLang="en-US"/>
          </a:p>
        </p:txBody>
      </p:sp>
    </p:spTree>
    <p:extLst>
      <p:ext uri="{BB962C8B-B14F-4D97-AF65-F5344CB8AC3E}">
        <p14:creationId xmlns:p14="http://schemas.microsoft.com/office/powerpoint/2010/main" val="3142119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49" y="1295400"/>
            <a:ext cx="1924051"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41" y="1295400"/>
            <a:ext cx="5619751"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288CA-702D-4A2F-906B-61B69807F906}" type="slidenum">
              <a:rPr lang="en-US" altLang="en-US"/>
              <a:pPr>
                <a:defRPr/>
              </a:pPr>
              <a:t>‹#›</a:t>
            </a:fld>
            <a:endParaRPr lang="en-US" altLang="en-US"/>
          </a:p>
        </p:txBody>
      </p:sp>
    </p:spTree>
    <p:extLst>
      <p:ext uri="{BB962C8B-B14F-4D97-AF65-F5344CB8AC3E}">
        <p14:creationId xmlns:p14="http://schemas.microsoft.com/office/powerpoint/2010/main" val="3764776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295400"/>
            <a:ext cx="7696200" cy="914400"/>
          </a:xfrm>
        </p:spPr>
        <p:txBody>
          <a:bodyPr/>
          <a:lstStyle/>
          <a:p>
            <a:r>
              <a:rPr lang="en-US"/>
              <a:t>Click to edit Master title style</a:t>
            </a:r>
          </a:p>
        </p:txBody>
      </p:sp>
      <p:sp>
        <p:nvSpPr>
          <p:cNvPr id="3" name="Text Placeholder 2"/>
          <p:cNvSpPr>
            <a:spLocks noGrp="1"/>
          </p:cNvSpPr>
          <p:nvPr>
            <p:ph type="body" sz="half" idx="1"/>
          </p:nvPr>
        </p:nvSpPr>
        <p:spPr>
          <a:xfrm>
            <a:off x="1219203" y="2286000"/>
            <a:ext cx="37719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43503" y="2286000"/>
            <a:ext cx="37719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43503" y="4343400"/>
            <a:ext cx="37719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873AA3-AD03-43D9-8564-5C4E296F98A2}" type="slidenum">
              <a:rPr lang="en-US" altLang="en-US"/>
              <a:pPr>
                <a:defRPr/>
              </a:pPr>
              <a:t>‹#›</a:t>
            </a:fld>
            <a:endParaRPr lang="en-US" altLang="en-US"/>
          </a:p>
        </p:txBody>
      </p:sp>
    </p:spTree>
    <p:extLst>
      <p:ext uri="{BB962C8B-B14F-4D97-AF65-F5344CB8AC3E}">
        <p14:creationId xmlns:p14="http://schemas.microsoft.com/office/powerpoint/2010/main" val="2438404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295400"/>
            <a:ext cx="7696200" cy="914400"/>
          </a:xfrm>
        </p:spPr>
        <p:txBody>
          <a:bodyPr/>
          <a:lstStyle/>
          <a:p>
            <a:r>
              <a:rPr lang="en-US"/>
              <a:t>Click to edit Master title style</a:t>
            </a:r>
          </a:p>
        </p:txBody>
      </p:sp>
      <p:sp>
        <p:nvSpPr>
          <p:cNvPr id="3" name="Text Placeholder 2"/>
          <p:cNvSpPr>
            <a:spLocks noGrp="1"/>
          </p:cNvSpPr>
          <p:nvPr>
            <p:ph type="body" sz="half" idx="1"/>
          </p:nvPr>
        </p:nvSpPr>
        <p:spPr>
          <a:xfrm>
            <a:off x="1219203" y="2286000"/>
            <a:ext cx="37719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3" y="2286000"/>
            <a:ext cx="37719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869A8-9DE3-43D1-8A08-8CCF902F2359}" type="slidenum">
              <a:rPr lang="en-US" altLang="en-US"/>
              <a:pPr>
                <a:defRPr/>
              </a:pPr>
              <a:t>‹#›</a:t>
            </a:fld>
            <a:endParaRPr lang="en-US" altLang="en-US"/>
          </a:p>
        </p:txBody>
      </p:sp>
    </p:spTree>
    <p:extLst>
      <p:ext uri="{BB962C8B-B14F-4D97-AF65-F5344CB8AC3E}">
        <p14:creationId xmlns:p14="http://schemas.microsoft.com/office/powerpoint/2010/main" val="1908407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295400" y="2209800"/>
            <a:ext cx="7162800" cy="1143000"/>
          </a:xfrm>
        </p:spPr>
        <p:txBody>
          <a:bodyPr/>
          <a:lstStyle>
            <a:lvl1pPr>
              <a:defRPr sz="4400"/>
            </a:lvl1pPr>
          </a:lstStyle>
          <a:p>
            <a:pPr lvl="0"/>
            <a:r>
              <a:rPr lang="en-US" noProof="0"/>
              <a:t>Click to edit Master title style</a:t>
            </a:r>
          </a:p>
        </p:txBody>
      </p:sp>
      <p:sp>
        <p:nvSpPr>
          <p:cNvPr id="7171" name="Rectangle 3"/>
          <p:cNvSpPr>
            <a:spLocks noGrp="1" noChangeArrowheads="1"/>
          </p:cNvSpPr>
          <p:nvPr>
            <p:ph type="subTitle" idx="1"/>
          </p:nvPr>
        </p:nvSpPr>
        <p:spPr>
          <a:xfrm>
            <a:off x="1524000" y="3505200"/>
            <a:ext cx="6400800" cy="1066800"/>
          </a:xfrm>
        </p:spPr>
        <p:txBody>
          <a:bodyPr/>
          <a:lstStyle>
            <a:lvl1pPr marL="0" indent="0" algn="ctr">
              <a:buFontTx/>
              <a:buNone/>
              <a:defRPr b="1"/>
            </a:lvl1pPr>
          </a:lstStyle>
          <a:p>
            <a:pPr lvl="0"/>
            <a:r>
              <a:rPr lang="en-US" noProof="0"/>
              <a:t>Click to edit Master subtitle style</a:t>
            </a:r>
          </a:p>
        </p:txBody>
      </p:sp>
      <p:sp>
        <p:nvSpPr>
          <p:cNvPr id="2" name="Rectangle 4">
            <a:extLst>
              <a:ext uri="{FF2B5EF4-FFF2-40B4-BE49-F238E27FC236}">
                <a16:creationId xmlns:a16="http://schemas.microsoft.com/office/drawing/2014/main" id="{9B564565-1309-10EB-F66C-3EE85718190B}"/>
              </a:ext>
            </a:extLst>
          </p:cNvPr>
          <p:cNvSpPr>
            <a:spLocks noGrp="1" noChangeArrowheads="1"/>
          </p:cNvSpPr>
          <p:nvPr>
            <p:ph type="dt" sz="half" idx="10"/>
          </p:nvPr>
        </p:nvSpPr>
        <p:spPr>
          <a:xfrm>
            <a:off x="685800" y="6096000"/>
            <a:ext cx="1905000" cy="381000"/>
          </a:xfrm>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E2E0FA-80D1-7DA8-C461-A13111C88EC9}"/>
              </a:ext>
            </a:extLst>
          </p:cNvPr>
          <p:cNvSpPr>
            <a:spLocks noGrp="1" noChangeArrowheads="1"/>
          </p:cNvSpPr>
          <p:nvPr>
            <p:ph type="ftr" sz="quarter" idx="11"/>
          </p:nvPr>
        </p:nvSpPr>
        <p:spPr>
          <a:xfrm>
            <a:off x="3124200" y="6096000"/>
            <a:ext cx="2895600" cy="38100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E7D17DB-24C7-745C-0F68-683B9F80F117}"/>
              </a:ext>
            </a:extLst>
          </p:cNvPr>
          <p:cNvSpPr>
            <a:spLocks noGrp="1" noChangeArrowheads="1"/>
          </p:cNvSpPr>
          <p:nvPr>
            <p:ph type="sldNum" sz="quarter" idx="12"/>
          </p:nvPr>
        </p:nvSpPr>
        <p:spPr>
          <a:xfrm>
            <a:off x="6553200" y="6096000"/>
            <a:ext cx="1905000" cy="381000"/>
          </a:xfrm>
        </p:spPr>
        <p:txBody>
          <a:bodyPr/>
          <a:lstStyle>
            <a:lvl1pPr>
              <a:defRPr/>
            </a:lvl1pPr>
          </a:lstStyle>
          <a:p>
            <a:pPr>
              <a:defRPr/>
            </a:pPr>
            <a:fld id="{35A6EE64-7FCE-4AAF-BA44-FADCFB08495E}" type="slidenum">
              <a:rPr lang="en-US" altLang="en-US"/>
              <a:pPr>
                <a:defRPr/>
              </a:pPr>
              <a:t>‹#›</a:t>
            </a:fld>
            <a:endParaRPr lang="en-US" altLang="en-US"/>
          </a:p>
        </p:txBody>
      </p:sp>
    </p:spTree>
    <p:extLst>
      <p:ext uri="{BB962C8B-B14F-4D97-AF65-F5344CB8AC3E}">
        <p14:creationId xmlns:p14="http://schemas.microsoft.com/office/powerpoint/2010/main" val="179722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F1FFA5-F54D-97BA-1C07-567C8B78CE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C530B2-A16A-BF09-234A-87B5F966E0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DB0040-00C3-1187-CBE7-9E57501E7913}"/>
              </a:ext>
            </a:extLst>
          </p:cNvPr>
          <p:cNvSpPr>
            <a:spLocks noGrp="1" noChangeArrowheads="1"/>
          </p:cNvSpPr>
          <p:nvPr>
            <p:ph type="sldNum" sz="quarter" idx="12"/>
          </p:nvPr>
        </p:nvSpPr>
        <p:spPr>
          <a:ln/>
        </p:spPr>
        <p:txBody>
          <a:bodyPr/>
          <a:lstStyle>
            <a:lvl1pPr>
              <a:defRPr/>
            </a:lvl1pPr>
          </a:lstStyle>
          <a:p>
            <a:pPr>
              <a:defRPr/>
            </a:pPr>
            <a:fld id="{188271ED-F1AD-46EF-821D-617B5B9053E3}" type="slidenum">
              <a:rPr lang="en-US" altLang="en-US"/>
              <a:pPr>
                <a:defRPr/>
              </a:pPr>
              <a:t>‹#›</a:t>
            </a:fld>
            <a:endParaRPr lang="en-US" altLang="en-US"/>
          </a:p>
        </p:txBody>
      </p:sp>
    </p:spTree>
    <p:extLst>
      <p:ext uri="{BB962C8B-B14F-4D97-AF65-F5344CB8AC3E}">
        <p14:creationId xmlns:p14="http://schemas.microsoft.com/office/powerpoint/2010/main" val="1368727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BFA526D-6B77-C02D-7AB6-199101EA6C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1E053B-E8EB-62D1-4BBB-295BA975C0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C0757A-084F-BB87-67D5-CD25AD5447E3}"/>
              </a:ext>
            </a:extLst>
          </p:cNvPr>
          <p:cNvSpPr>
            <a:spLocks noGrp="1" noChangeArrowheads="1"/>
          </p:cNvSpPr>
          <p:nvPr>
            <p:ph type="sldNum" sz="quarter" idx="12"/>
          </p:nvPr>
        </p:nvSpPr>
        <p:spPr>
          <a:ln/>
        </p:spPr>
        <p:txBody>
          <a:bodyPr/>
          <a:lstStyle>
            <a:lvl1pPr>
              <a:defRPr/>
            </a:lvl1pPr>
          </a:lstStyle>
          <a:p>
            <a:pPr>
              <a:defRPr/>
            </a:pPr>
            <a:fld id="{C5FD134D-9845-442D-9A0F-EF9E3FDBD9E1}" type="slidenum">
              <a:rPr lang="en-US" altLang="en-US"/>
              <a:pPr>
                <a:defRPr/>
              </a:pPr>
              <a:t>‹#›</a:t>
            </a:fld>
            <a:endParaRPr lang="en-US" altLang="en-US"/>
          </a:p>
        </p:txBody>
      </p:sp>
    </p:spTree>
    <p:extLst>
      <p:ext uri="{BB962C8B-B14F-4D97-AF65-F5344CB8AC3E}">
        <p14:creationId xmlns:p14="http://schemas.microsoft.com/office/powerpoint/2010/main" val="4047906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3" y="2286000"/>
            <a:ext cx="3771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3" y="2286000"/>
            <a:ext cx="3771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5BE1EF-4F07-EC60-39ED-F775A3E38D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EF8EBB-D4CB-C34B-A2F8-01844954A3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E966E9-808A-6FB6-94FD-B52CB22B6C83}"/>
              </a:ext>
            </a:extLst>
          </p:cNvPr>
          <p:cNvSpPr>
            <a:spLocks noGrp="1" noChangeArrowheads="1"/>
          </p:cNvSpPr>
          <p:nvPr>
            <p:ph type="sldNum" sz="quarter" idx="12"/>
          </p:nvPr>
        </p:nvSpPr>
        <p:spPr>
          <a:ln/>
        </p:spPr>
        <p:txBody>
          <a:bodyPr/>
          <a:lstStyle>
            <a:lvl1pPr>
              <a:defRPr/>
            </a:lvl1pPr>
          </a:lstStyle>
          <a:p>
            <a:pPr>
              <a:defRPr/>
            </a:pPr>
            <a:fld id="{5108902C-4950-49FF-9238-61253C637F7F}" type="slidenum">
              <a:rPr lang="en-US" altLang="en-US"/>
              <a:pPr>
                <a:defRPr/>
              </a:pPr>
              <a:t>‹#›</a:t>
            </a:fld>
            <a:endParaRPr lang="en-US" altLang="en-US"/>
          </a:p>
        </p:txBody>
      </p:sp>
    </p:spTree>
    <p:extLst>
      <p:ext uri="{BB962C8B-B14F-4D97-AF65-F5344CB8AC3E}">
        <p14:creationId xmlns:p14="http://schemas.microsoft.com/office/powerpoint/2010/main" val="11467962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ACD2C5-4C1B-69DA-0E76-BCB79D582C0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BCB363-E999-CFBE-C4A0-C4579C4C2E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38082D9-3B1D-F7AA-D5F5-6178C3D082CF}"/>
              </a:ext>
            </a:extLst>
          </p:cNvPr>
          <p:cNvSpPr>
            <a:spLocks noGrp="1" noChangeArrowheads="1"/>
          </p:cNvSpPr>
          <p:nvPr>
            <p:ph type="sldNum" sz="quarter" idx="12"/>
          </p:nvPr>
        </p:nvSpPr>
        <p:spPr>
          <a:ln/>
        </p:spPr>
        <p:txBody>
          <a:bodyPr/>
          <a:lstStyle>
            <a:lvl1pPr>
              <a:defRPr/>
            </a:lvl1pPr>
          </a:lstStyle>
          <a:p>
            <a:pPr>
              <a:defRPr/>
            </a:pPr>
            <a:fld id="{F0E4731D-4E77-4DA0-8193-501297E5AD09}" type="slidenum">
              <a:rPr lang="en-US" altLang="en-US"/>
              <a:pPr>
                <a:defRPr/>
              </a:pPr>
              <a:t>‹#›</a:t>
            </a:fld>
            <a:endParaRPr lang="en-US" altLang="en-US"/>
          </a:p>
        </p:txBody>
      </p:sp>
    </p:spTree>
    <p:extLst>
      <p:ext uri="{BB962C8B-B14F-4D97-AF65-F5344CB8AC3E}">
        <p14:creationId xmlns:p14="http://schemas.microsoft.com/office/powerpoint/2010/main" val="19205873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CB78D8-8FFA-CE5F-C8A3-31EB857227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8F151D7-8274-C74E-C4FA-E60F0F2C56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D61CED-A6D4-6603-11D6-1A9E5B27D402}"/>
              </a:ext>
            </a:extLst>
          </p:cNvPr>
          <p:cNvSpPr>
            <a:spLocks noGrp="1" noChangeArrowheads="1"/>
          </p:cNvSpPr>
          <p:nvPr>
            <p:ph type="sldNum" sz="quarter" idx="12"/>
          </p:nvPr>
        </p:nvSpPr>
        <p:spPr>
          <a:ln/>
        </p:spPr>
        <p:txBody>
          <a:bodyPr/>
          <a:lstStyle>
            <a:lvl1pPr>
              <a:defRPr/>
            </a:lvl1pPr>
          </a:lstStyle>
          <a:p>
            <a:pPr>
              <a:defRPr/>
            </a:pPr>
            <a:fld id="{51727A7F-C766-465E-9DB3-106F8C3AB2C0}" type="slidenum">
              <a:rPr lang="en-US" altLang="en-US"/>
              <a:pPr>
                <a:defRPr/>
              </a:pPr>
              <a:t>‹#›</a:t>
            </a:fld>
            <a:endParaRPr lang="en-US" altLang="en-US"/>
          </a:p>
        </p:txBody>
      </p:sp>
    </p:spTree>
    <p:extLst>
      <p:ext uri="{BB962C8B-B14F-4D97-AF65-F5344CB8AC3E}">
        <p14:creationId xmlns:p14="http://schemas.microsoft.com/office/powerpoint/2010/main" val="189017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BBF8D5E-5702-27B8-4D3E-B3E5021904A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8E30F13-7CBD-205B-DF6D-CF860CEBC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485999D-7862-28A8-F654-2358F2B09BAA}"/>
              </a:ext>
            </a:extLst>
          </p:cNvPr>
          <p:cNvSpPr>
            <a:spLocks noGrp="1" noChangeArrowheads="1"/>
          </p:cNvSpPr>
          <p:nvPr>
            <p:ph type="sldNum" sz="quarter" idx="12"/>
          </p:nvPr>
        </p:nvSpPr>
        <p:spPr>
          <a:ln/>
        </p:spPr>
        <p:txBody>
          <a:bodyPr/>
          <a:lstStyle>
            <a:lvl1pPr>
              <a:defRPr/>
            </a:lvl1pPr>
          </a:lstStyle>
          <a:p>
            <a:pPr>
              <a:defRPr/>
            </a:pPr>
            <a:fld id="{DCB2AE44-1ABB-48C9-B7B8-5322E550B534}" type="slidenum">
              <a:rPr lang="en-US" altLang="en-US"/>
              <a:pPr>
                <a:defRPr/>
              </a:pPr>
              <a:t>‹#›</a:t>
            </a:fld>
            <a:endParaRPr lang="en-US" altLang="en-US"/>
          </a:p>
        </p:txBody>
      </p:sp>
    </p:spTree>
    <p:extLst>
      <p:ext uri="{BB962C8B-B14F-4D97-AF65-F5344CB8AC3E}">
        <p14:creationId xmlns:p14="http://schemas.microsoft.com/office/powerpoint/2010/main" val="2583016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0" y="27308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1" y="143513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2EE887-3AD0-9206-C5DD-B445CB4C4B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66AAFF-F470-8380-17F5-7E0412DED5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817499-304C-08B5-CC75-C029BDE4AC85}"/>
              </a:ext>
            </a:extLst>
          </p:cNvPr>
          <p:cNvSpPr>
            <a:spLocks noGrp="1" noChangeArrowheads="1"/>
          </p:cNvSpPr>
          <p:nvPr>
            <p:ph type="sldNum" sz="quarter" idx="12"/>
          </p:nvPr>
        </p:nvSpPr>
        <p:spPr>
          <a:ln/>
        </p:spPr>
        <p:txBody>
          <a:bodyPr/>
          <a:lstStyle>
            <a:lvl1pPr>
              <a:defRPr/>
            </a:lvl1pPr>
          </a:lstStyle>
          <a:p>
            <a:pPr>
              <a:defRPr/>
            </a:pPr>
            <a:fld id="{0F120628-3836-4BCF-B8B6-DA7931D83696}" type="slidenum">
              <a:rPr lang="en-US" altLang="en-US"/>
              <a:pPr>
                <a:defRPr/>
              </a:pPr>
              <a:t>‹#›</a:t>
            </a:fld>
            <a:endParaRPr lang="en-US" altLang="en-US"/>
          </a:p>
        </p:txBody>
      </p:sp>
    </p:spTree>
    <p:extLst>
      <p:ext uri="{BB962C8B-B14F-4D97-AF65-F5344CB8AC3E}">
        <p14:creationId xmlns:p14="http://schemas.microsoft.com/office/powerpoint/2010/main" val="1866071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55BA2C-C8B5-FB77-1E26-9366F70299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3F1DD6-87F6-62F5-0E3A-F7EFFF2010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06B0CE-30AA-E212-85E4-6F20B49E72B3}"/>
              </a:ext>
            </a:extLst>
          </p:cNvPr>
          <p:cNvSpPr>
            <a:spLocks noGrp="1" noChangeArrowheads="1"/>
          </p:cNvSpPr>
          <p:nvPr>
            <p:ph type="sldNum" sz="quarter" idx="12"/>
          </p:nvPr>
        </p:nvSpPr>
        <p:spPr>
          <a:ln/>
        </p:spPr>
        <p:txBody>
          <a:bodyPr/>
          <a:lstStyle>
            <a:lvl1pPr>
              <a:defRPr/>
            </a:lvl1pPr>
          </a:lstStyle>
          <a:p>
            <a:pPr>
              <a:defRPr/>
            </a:pPr>
            <a:fld id="{D387386F-5621-4310-8B54-BBC4C7499718}" type="slidenum">
              <a:rPr lang="en-US" altLang="en-US"/>
              <a:pPr>
                <a:defRPr/>
              </a:pPr>
              <a:t>‹#›</a:t>
            </a:fld>
            <a:endParaRPr lang="en-US" altLang="en-US"/>
          </a:p>
        </p:txBody>
      </p:sp>
    </p:spTree>
    <p:extLst>
      <p:ext uri="{BB962C8B-B14F-4D97-AF65-F5344CB8AC3E}">
        <p14:creationId xmlns:p14="http://schemas.microsoft.com/office/powerpoint/2010/main" val="3118360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A76B6C-1D89-F120-233A-110F9BA028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94EEF9-745F-CB45-D204-D362BE6BB0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BA9ED2-8062-4BF5-E14B-804897ABD663}"/>
              </a:ext>
            </a:extLst>
          </p:cNvPr>
          <p:cNvSpPr>
            <a:spLocks noGrp="1" noChangeArrowheads="1"/>
          </p:cNvSpPr>
          <p:nvPr>
            <p:ph type="sldNum" sz="quarter" idx="12"/>
          </p:nvPr>
        </p:nvSpPr>
        <p:spPr>
          <a:ln/>
        </p:spPr>
        <p:txBody>
          <a:bodyPr/>
          <a:lstStyle>
            <a:lvl1pPr>
              <a:defRPr/>
            </a:lvl1pPr>
          </a:lstStyle>
          <a:p>
            <a:pPr>
              <a:defRPr/>
            </a:pPr>
            <a:fld id="{EB6D511A-FD37-47A2-ABC8-B7736A20DC4E}" type="slidenum">
              <a:rPr lang="en-US" altLang="en-US"/>
              <a:pPr>
                <a:defRPr/>
              </a:pPr>
              <a:t>‹#›</a:t>
            </a:fld>
            <a:endParaRPr lang="en-US" altLang="en-US"/>
          </a:p>
        </p:txBody>
      </p:sp>
    </p:spTree>
    <p:extLst>
      <p:ext uri="{BB962C8B-B14F-4D97-AF65-F5344CB8AC3E}">
        <p14:creationId xmlns:p14="http://schemas.microsoft.com/office/powerpoint/2010/main" val="3693036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49" y="1295400"/>
            <a:ext cx="1924051"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41" y="1295400"/>
            <a:ext cx="5619751"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F65139-B32F-AB92-B195-C96FF8272D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5A768D-F78F-73FD-5036-63CA46856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F8A010-F10A-5984-D29B-269F0FDE8769}"/>
              </a:ext>
            </a:extLst>
          </p:cNvPr>
          <p:cNvSpPr>
            <a:spLocks noGrp="1" noChangeArrowheads="1"/>
          </p:cNvSpPr>
          <p:nvPr>
            <p:ph type="sldNum" sz="quarter" idx="12"/>
          </p:nvPr>
        </p:nvSpPr>
        <p:spPr>
          <a:ln/>
        </p:spPr>
        <p:txBody>
          <a:bodyPr/>
          <a:lstStyle>
            <a:lvl1pPr>
              <a:defRPr/>
            </a:lvl1pPr>
          </a:lstStyle>
          <a:p>
            <a:pPr>
              <a:defRPr/>
            </a:pPr>
            <a:fld id="{2E7309FC-1C53-4280-89E9-9D86A0484F43}" type="slidenum">
              <a:rPr lang="en-US" altLang="en-US"/>
              <a:pPr>
                <a:defRPr/>
              </a:pPr>
              <a:t>‹#›</a:t>
            </a:fld>
            <a:endParaRPr lang="en-US" altLang="en-US"/>
          </a:p>
        </p:txBody>
      </p:sp>
    </p:spTree>
    <p:extLst>
      <p:ext uri="{BB962C8B-B14F-4D97-AF65-F5344CB8AC3E}">
        <p14:creationId xmlns:p14="http://schemas.microsoft.com/office/powerpoint/2010/main" val="295514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295400"/>
            <a:ext cx="7696200" cy="914400"/>
          </a:xfrm>
        </p:spPr>
        <p:txBody>
          <a:bodyPr/>
          <a:lstStyle/>
          <a:p>
            <a:r>
              <a:rPr lang="en-US"/>
              <a:t>Click to edit Master title style</a:t>
            </a:r>
          </a:p>
        </p:txBody>
      </p:sp>
      <p:sp>
        <p:nvSpPr>
          <p:cNvPr id="3" name="Text Placeholder 2"/>
          <p:cNvSpPr>
            <a:spLocks noGrp="1"/>
          </p:cNvSpPr>
          <p:nvPr>
            <p:ph type="body" sz="half" idx="1"/>
          </p:nvPr>
        </p:nvSpPr>
        <p:spPr>
          <a:xfrm>
            <a:off x="1219203" y="2286000"/>
            <a:ext cx="37719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43503" y="2286000"/>
            <a:ext cx="37719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43503" y="4343400"/>
            <a:ext cx="37719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D804BC4-6B8D-EDC5-A589-B81B88FE373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179850B-7B40-7DF6-A4F2-6A413552D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2C7C23B-84DD-E150-0BAC-FF6945F205A1}"/>
              </a:ext>
            </a:extLst>
          </p:cNvPr>
          <p:cNvSpPr>
            <a:spLocks noGrp="1" noChangeArrowheads="1"/>
          </p:cNvSpPr>
          <p:nvPr>
            <p:ph type="sldNum" sz="quarter" idx="12"/>
          </p:nvPr>
        </p:nvSpPr>
        <p:spPr>
          <a:ln/>
        </p:spPr>
        <p:txBody>
          <a:bodyPr/>
          <a:lstStyle>
            <a:lvl1pPr>
              <a:defRPr/>
            </a:lvl1pPr>
          </a:lstStyle>
          <a:p>
            <a:pPr>
              <a:defRPr/>
            </a:pPr>
            <a:fld id="{7AA1E810-ED53-49BC-B495-25C19DE4A5CA}" type="slidenum">
              <a:rPr lang="en-US" altLang="en-US"/>
              <a:pPr>
                <a:defRPr/>
              </a:pPr>
              <a:t>‹#›</a:t>
            </a:fld>
            <a:endParaRPr lang="en-US" altLang="en-US"/>
          </a:p>
        </p:txBody>
      </p:sp>
    </p:spTree>
    <p:extLst>
      <p:ext uri="{BB962C8B-B14F-4D97-AF65-F5344CB8AC3E}">
        <p14:creationId xmlns:p14="http://schemas.microsoft.com/office/powerpoint/2010/main" val="346086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295400"/>
            <a:ext cx="7696200" cy="914400"/>
          </a:xfrm>
        </p:spPr>
        <p:txBody>
          <a:bodyPr/>
          <a:lstStyle/>
          <a:p>
            <a:r>
              <a:rPr lang="en-US"/>
              <a:t>Click to edit Master title style</a:t>
            </a:r>
          </a:p>
        </p:txBody>
      </p:sp>
      <p:sp>
        <p:nvSpPr>
          <p:cNvPr id="3" name="Text Placeholder 2"/>
          <p:cNvSpPr>
            <a:spLocks noGrp="1"/>
          </p:cNvSpPr>
          <p:nvPr>
            <p:ph type="body" sz="half" idx="1"/>
          </p:nvPr>
        </p:nvSpPr>
        <p:spPr>
          <a:xfrm>
            <a:off x="1219203" y="2286000"/>
            <a:ext cx="37719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3" y="2286000"/>
            <a:ext cx="37719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D6DEEE-F6C0-97C7-A9B9-01999CEDC6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8AF8AC-6CB2-5EE9-E205-31353E2285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B901EB-0551-3835-4BD3-EB57A67F23B2}"/>
              </a:ext>
            </a:extLst>
          </p:cNvPr>
          <p:cNvSpPr>
            <a:spLocks noGrp="1" noChangeArrowheads="1"/>
          </p:cNvSpPr>
          <p:nvPr>
            <p:ph type="sldNum" sz="quarter" idx="12"/>
          </p:nvPr>
        </p:nvSpPr>
        <p:spPr>
          <a:ln/>
        </p:spPr>
        <p:txBody>
          <a:bodyPr/>
          <a:lstStyle>
            <a:lvl1pPr>
              <a:defRPr/>
            </a:lvl1pPr>
          </a:lstStyle>
          <a:p>
            <a:pPr>
              <a:defRPr/>
            </a:pPr>
            <a:fld id="{43566108-F068-4A94-B9DB-E21337295AB0}" type="slidenum">
              <a:rPr lang="en-US" altLang="en-US"/>
              <a:pPr>
                <a:defRPr/>
              </a:pPr>
              <a:t>‹#›</a:t>
            </a:fld>
            <a:endParaRPr lang="en-US" altLang="en-US"/>
          </a:p>
        </p:txBody>
      </p:sp>
    </p:spTree>
    <p:extLst>
      <p:ext uri="{BB962C8B-B14F-4D97-AF65-F5344CB8AC3E}">
        <p14:creationId xmlns:p14="http://schemas.microsoft.com/office/powerpoint/2010/main" val="296709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3075" name="Group 3"/>
          <p:cNvGrpSpPr>
            <a:grpSpLocks/>
          </p:cNvGrpSpPr>
          <p:nvPr/>
        </p:nvGrpSpPr>
        <p:grpSpPr bwMode="auto">
          <a:xfrm>
            <a:off x="3175" y="4267200"/>
            <a:ext cx="9140825" cy="2590800"/>
            <a:chOff x="2" y="2688"/>
            <a:chExt cx="5758" cy="1632"/>
          </a:xfrm>
        </p:grpSpPr>
        <p:sp>
          <p:nvSpPr>
            <p:cNvPr id="3081" name="Freeform 4"/>
            <p:cNvSpPr>
              <a:spLocks/>
            </p:cNvSpPr>
            <p:nvPr/>
          </p:nvSpPr>
          <p:spPr bwMode="hidden">
            <a:xfrm>
              <a:off x="2" y="2688"/>
              <a:ext cx="5758" cy="1632"/>
            </a:xfrm>
            <a:custGeom>
              <a:avLst/>
              <a:gdLst>
                <a:gd name="T0" fmla="*/ 6035 w 5740"/>
                <a:gd name="T1" fmla="*/ 0 h 4316"/>
                <a:gd name="T2" fmla="*/ 0 w 5740"/>
                <a:gd name="T3" fmla="*/ 0 h 4316"/>
                <a:gd name="T4" fmla="*/ 0 w 5740"/>
                <a:gd name="T5" fmla="*/ 0 h 4316"/>
                <a:gd name="T6" fmla="*/ 6035 w 5740"/>
                <a:gd name="T7" fmla="*/ 0 h 4316"/>
                <a:gd name="T8" fmla="*/ 6035 w 5740"/>
                <a:gd name="T9" fmla="*/ 0 h 4316"/>
                <a:gd name="T10" fmla="*/ 6035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3082"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3083"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2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12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3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grpSp>
          <p:nvGrpSpPr>
            <p:cNvPr id="3084"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0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3085" name="Group 54"/>
            <p:cNvGrpSpPr>
              <a:grpSpLocks/>
            </p:cNvGrpSpPr>
            <p:nvPr userDrawn="1"/>
          </p:nvGrpSpPr>
          <p:grpSpPr bwMode="auto">
            <a:xfrm>
              <a:off x="5280" y="3024"/>
              <a:ext cx="425" cy="258"/>
              <a:chOff x="5280" y="3024"/>
              <a:chExt cx="425" cy="258"/>
            </a:xfrm>
          </p:grpSpPr>
          <p:sp>
            <p:nvSpPr>
              <p:cNvPr id="3086" name="Freeform 55"/>
              <p:cNvSpPr>
                <a:spLocks/>
              </p:cNvSpPr>
              <p:nvPr/>
            </p:nvSpPr>
            <p:spPr bwMode="hidden">
              <a:xfrm>
                <a:off x="5280" y="3186"/>
                <a:ext cx="383" cy="96"/>
              </a:xfrm>
              <a:custGeom>
                <a:avLst/>
                <a:gdLst>
                  <a:gd name="T0" fmla="*/ 22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5 w 382"/>
                  <a:gd name="T19" fmla="*/ 96 h 96"/>
                  <a:gd name="T20" fmla="*/ 279 w 382"/>
                  <a:gd name="T21" fmla="*/ 90 h 96"/>
                  <a:gd name="T22" fmla="*/ 327 w 382"/>
                  <a:gd name="T23" fmla="*/ 84 h 96"/>
                  <a:gd name="T24" fmla="*/ 368 w 382"/>
                  <a:gd name="T25" fmla="*/ 66 h 96"/>
                  <a:gd name="T26" fmla="*/ 398 w 382"/>
                  <a:gd name="T27" fmla="*/ 42 h 96"/>
                  <a:gd name="T28" fmla="*/ 392 w 382"/>
                  <a:gd name="T29" fmla="*/ 42 h 96"/>
                  <a:gd name="T30" fmla="*/ 362 w 382"/>
                  <a:gd name="T31" fmla="*/ 66 h 96"/>
                  <a:gd name="T32" fmla="*/ 321 w 382"/>
                  <a:gd name="T33" fmla="*/ 78 h 96"/>
                  <a:gd name="T34" fmla="*/ 279 w 382"/>
                  <a:gd name="T35" fmla="*/ 90 h 96"/>
                  <a:gd name="T36" fmla="*/ 225 w 382"/>
                  <a:gd name="T37" fmla="*/ 96 h 96"/>
                  <a:gd name="T38" fmla="*/ 22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08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08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08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09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091" name="Freeform 60"/>
              <p:cNvSpPr>
                <a:spLocks/>
              </p:cNvSpPr>
              <p:nvPr/>
            </p:nvSpPr>
            <p:spPr bwMode="hidden">
              <a:xfrm>
                <a:off x="5489" y="3042"/>
                <a:ext cx="186" cy="210"/>
              </a:xfrm>
              <a:custGeom>
                <a:avLst/>
                <a:gdLst>
                  <a:gd name="T0" fmla="*/ 0 w 185"/>
                  <a:gd name="T1" fmla="*/ 6 h 210"/>
                  <a:gd name="T2" fmla="*/ 66 w 185"/>
                  <a:gd name="T3" fmla="*/ 12 h 210"/>
                  <a:gd name="T4" fmla="*/ 135 w 185"/>
                  <a:gd name="T5" fmla="*/ 36 h 210"/>
                  <a:gd name="T6" fmla="*/ 171 w 185"/>
                  <a:gd name="T7" fmla="*/ 72 h 210"/>
                  <a:gd name="T8" fmla="*/ 177 w 185"/>
                  <a:gd name="T9" fmla="*/ 90 h 210"/>
                  <a:gd name="T10" fmla="*/ 183 w 185"/>
                  <a:gd name="T11" fmla="*/ 114 h 210"/>
                  <a:gd name="T12" fmla="*/ 177 w 185"/>
                  <a:gd name="T13" fmla="*/ 138 h 210"/>
                  <a:gd name="T14" fmla="*/ 165 w 185"/>
                  <a:gd name="T15" fmla="*/ 162 h 210"/>
                  <a:gd name="T16" fmla="*/ 135 w 185"/>
                  <a:gd name="T17" fmla="*/ 180 h 210"/>
                  <a:gd name="T18" fmla="*/ 90 w 185"/>
                  <a:gd name="T19" fmla="*/ 198 h 210"/>
                  <a:gd name="T20" fmla="*/ 112 w 185"/>
                  <a:gd name="T21" fmla="*/ 210 h 210"/>
                  <a:gd name="T22" fmla="*/ 147 w 185"/>
                  <a:gd name="T23" fmla="*/ 192 h 210"/>
                  <a:gd name="T24" fmla="*/ 177 w 185"/>
                  <a:gd name="T25" fmla="*/ 168 h 210"/>
                  <a:gd name="T26" fmla="*/ 195 w 185"/>
                  <a:gd name="T27" fmla="*/ 144 h 210"/>
                  <a:gd name="T28" fmla="*/ 201 w 185"/>
                  <a:gd name="T29" fmla="*/ 114 h 210"/>
                  <a:gd name="T30" fmla="*/ 195 w 185"/>
                  <a:gd name="T31" fmla="*/ 90 h 210"/>
                  <a:gd name="T32" fmla="*/ 189 w 185"/>
                  <a:gd name="T33" fmla="*/ 66 h 210"/>
                  <a:gd name="T34" fmla="*/ 171 w 185"/>
                  <a:gd name="T35" fmla="*/ 48 h 210"/>
                  <a:gd name="T36" fmla="*/ 14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09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3093" name="Group 62"/>
              <p:cNvGrpSpPr>
                <a:grpSpLocks/>
              </p:cNvGrpSpPr>
              <p:nvPr/>
            </p:nvGrpSpPr>
            <p:grpSpPr bwMode="auto">
              <a:xfrm>
                <a:off x="5381" y="3085"/>
                <a:ext cx="227" cy="132"/>
                <a:chOff x="5381" y="3085"/>
                <a:chExt cx="227" cy="132"/>
              </a:xfrm>
            </p:grpSpPr>
            <p:sp>
              <p:nvSpPr>
                <p:cNvPr id="3094"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095"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096"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097"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defRPr>
            </a:lvl1pPr>
          </a:lstStyle>
          <a:p>
            <a:pPr fontAlgn="base">
              <a:spcBef>
                <a:spcPct val="0"/>
              </a:spcBef>
              <a:spcAft>
                <a:spcPct val="0"/>
              </a:spcAft>
              <a:defRPr/>
            </a:pPr>
            <a:endParaRPr lang="en-US"/>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defRPr>
            </a:lvl1pPr>
          </a:lstStyle>
          <a:p>
            <a:pPr fontAlgn="base">
              <a:spcBef>
                <a:spcPct val="0"/>
              </a:spcBef>
              <a:spcAft>
                <a:spcPct val="0"/>
              </a:spcAft>
              <a:defRPr/>
            </a:pPr>
            <a:endParaRPr lang="en-US"/>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fontAlgn="base">
              <a:spcBef>
                <a:spcPct val="0"/>
              </a:spcBef>
              <a:spcAft>
                <a:spcPct val="0"/>
              </a:spcAft>
              <a:defRPr/>
            </a:pPr>
            <a:fld id="{232DE749-D1D6-44EE-99AB-129EB2EF83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1479176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prstClr val="black">
                    <a:tint val="75000"/>
                  </a:prstClr>
                </a:solidFill>
                <a:latin typeface="Calibri"/>
              </a:defRPr>
            </a:lvl1pPr>
          </a:lstStyle>
          <a:p>
            <a:pPr>
              <a:defRPr/>
            </a:pPr>
            <a:fld id="{743E1BD0-2D29-4EBD-9BE6-6E76D3F4ED83}" type="datetimeFigureOut">
              <a:rPr lang="ar-IQ"/>
              <a:pPr>
                <a:defRPr/>
              </a:pPr>
              <a:t>03/08/1445</a:t>
            </a:fld>
            <a:endParaRPr lang="ar-IQ"/>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prstClr val="black">
                    <a:tint val="75000"/>
                  </a:prstClr>
                </a:solidFill>
                <a:latin typeface="Calibri"/>
              </a:defRPr>
            </a:lvl1pPr>
          </a:lstStyle>
          <a:p>
            <a:pPr>
              <a:defRPr/>
            </a:pPr>
            <a:endParaRPr lang="ar-IQ"/>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eaLnBrk="1" fontAlgn="auto" hangingPunct="1">
              <a:spcBef>
                <a:spcPts val="0"/>
              </a:spcBef>
              <a:spcAft>
                <a:spcPts val="0"/>
              </a:spcAft>
              <a:defRPr sz="1200">
                <a:solidFill>
                  <a:prstClr val="black">
                    <a:tint val="75000"/>
                  </a:prstClr>
                </a:solidFill>
                <a:latin typeface="Calibri"/>
              </a:defRPr>
            </a:lvl1pPr>
          </a:lstStyle>
          <a:p>
            <a:pPr>
              <a:defRPr/>
            </a:pPr>
            <a:fld id="{86803D95-0426-484A-B54F-A0CA649CE1FB}" type="slidenum">
              <a:rPr lang="ar-IQ"/>
              <a:pPr>
                <a:defRPr/>
              </a:pPr>
              <a:t>‹#›</a:t>
            </a:fld>
            <a:endParaRPr lang="ar-IQ"/>
          </a:p>
        </p:txBody>
      </p:sp>
    </p:spTree>
    <p:extLst>
      <p:ext uri="{BB962C8B-B14F-4D97-AF65-F5344CB8AC3E}">
        <p14:creationId xmlns:p14="http://schemas.microsoft.com/office/powerpoint/2010/main" val="18584223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5092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219200" y="1295400"/>
            <a:ext cx="769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1219200" y="2286000"/>
            <a:ext cx="7696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p:cNvSpPr>
            <a:spLocks noGrp="1" noChangeArrowheads="1"/>
          </p:cNvSpPr>
          <p:nvPr>
            <p:ph type="dt" sz="half" idx="2"/>
          </p:nvPr>
        </p:nvSpPr>
        <p:spPr bwMode="auto">
          <a:xfrm>
            <a:off x="304800" y="63246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defRPr>
            </a:lvl1pPr>
          </a:lstStyle>
          <a:p>
            <a:pPr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200400" y="63246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defRPr>
            </a:lvl1pPr>
          </a:lstStyle>
          <a:p>
            <a:pPr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7010400" y="63246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fontAlgn="base">
              <a:spcBef>
                <a:spcPct val="0"/>
              </a:spcBef>
              <a:spcAft>
                <a:spcPct val="0"/>
              </a:spcAft>
              <a:defRPr/>
            </a:pPr>
            <a:fld id="{310414DC-6D56-4D33-A342-EDBE4109238F}"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35291906"/>
      </p:ext>
    </p:extLst>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4" charset="0"/>
        </a:defRPr>
      </a:lvl2pPr>
      <a:lvl3pPr algn="l" rtl="0" eaLnBrk="0" fontAlgn="base" hangingPunct="0">
        <a:spcBef>
          <a:spcPct val="0"/>
        </a:spcBef>
        <a:spcAft>
          <a:spcPct val="0"/>
        </a:spcAft>
        <a:defRPr sz="4000">
          <a:solidFill>
            <a:schemeClr val="tx2"/>
          </a:solidFill>
          <a:latin typeface="Arial Black" pitchFamily="4" charset="0"/>
        </a:defRPr>
      </a:lvl3pPr>
      <a:lvl4pPr algn="l" rtl="0" eaLnBrk="0" fontAlgn="base" hangingPunct="0">
        <a:spcBef>
          <a:spcPct val="0"/>
        </a:spcBef>
        <a:spcAft>
          <a:spcPct val="0"/>
        </a:spcAft>
        <a:defRPr sz="4000">
          <a:solidFill>
            <a:schemeClr val="tx2"/>
          </a:solidFill>
          <a:latin typeface="Arial Black" pitchFamily="4" charset="0"/>
        </a:defRPr>
      </a:lvl4pPr>
      <a:lvl5pPr algn="l" rtl="0" eaLnBrk="0" fontAlgn="base" hangingPunct="0">
        <a:spcBef>
          <a:spcPct val="0"/>
        </a:spcBef>
        <a:spcAft>
          <a:spcPct val="0"/>
        </a:spcAft>
        <a:defRPr sz="4000">
          <a:solidFill>
            <a:schemeClr val="tx2"/>
          </a:solidFill>
          <a:latin typeface="Arial Black" pitchFamily="4" charset="0"/>
        </a:defRPr>
      </a:lvl5pPr>
      <a:lvl6pPr marL="457200" algn="l" rtl="0" fontAlgn="base">
        <a:spcBef>
          <a:spcPct val="0"/>
        </a:spcBef>
        <a:spcAft>
          <a:spcPct val="0"/>
        </a:spcAft>
        <a:defRPr sz="4000">
          <a:solidFill>
            <a:schemeClr val="tx2"/>
          </a:solidFill>
          <a:latin typeface="Arial Black" pitchFamily="4" charset="0"/>
        </a:defRPr>
      </a:lvl6pPr>
      <a:lvl7pPr marL="914400" algn="l" rtl="0" fontAlgn="base">
        <a:spcBef>
          <a:spcPct val="0"/>
        </a:spcBef>
        <a:spcAft>
          <a:spcPct val="0"/>
        </a:spcAft>
        <a:defRPr sz="4000">
          <a:solidFill>
            <a:schemeClr val="tx2"/>
          </a:solidFill>
          <a:latin typeface="Arial Black" pitchFamily="4" charset="0"/>
        </a:defRPr>
      </a:lvl7pPr>
      <a:lvl8pPr marL="1371600" algn="l" rtl="0" fontAlgn="base">
        <a:spcBef>
          <a:spcPct val="0"/>
        </a:spcBef>
        <a:spcAft>
          <a:spcPct val="0"/>
        </a:spcAft>
        <a:defRPr sz="4000">
          <a:solidFill>
            <a:schemeClr val="tx2"/>
          </a:solidFill>
          <a:latin typeface="Arial Black" pitchFamily="4" charset="0"/>
        </a:defRPr>
      </a:lvl8pPr>
      <a:lvl9pPr marL="1828800" algn="l" rtl="0" fontAlgn="base">
        <a:spcBef>
          <a:spcPct val="0"/>
        </a:spcBef>
        <a:spcAft>
          <a:spcPct val="0"/>
        </a:spcAft>
        <a:defRPr sz="4000">
          <a:solidFill>
            <a:schemeClr val="tx2"/>
          </a:solidFill>
          <a:latin typeface="Arial Black" pitchFamily="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FB34512-8799-73AF-2FFE-D48C1B395027}"/>
              </a:ext>
            </a:extLst>
          </p:cNvPr>
          <p:cNvSpPr>
            <a:spLocks noGrp="1" noChangeArrowheads="1"/>
          </p:cNvSpPr>
          <p:nvPr>
            <p:ph type="title"/>
          </p:nvPr>
        </p:nvSpPr>
        <p:spPr bwMode="auto">
          <a:xfrm>
            <a:off x="1219200" y="1295400"/>
            <a:ext cx="769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14A01EA9-55E4-256E-5FF6-7D2057AF54AC}"/>
              </a:ext>
            </a:extLst>
          </p:cNvPr>
          <p:cNvSpPr>
            <a:spLocks noGrp="1" noChangeArrowheads="1"/>
          </p:cNvSpPr>
          <p:nvPr>
            <p:ph type="body" idx="1"/>
          </p:nvPr>
        </p:nvSpPr>
        <p:spPr bwMode="auto">
          <a:xfrm>
            <a:off x="1219200" y="2286000"/>
            <a:ext cx="7696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AB4D2C57-2F73-C588-3AE2-32FEF52A9A5E}"/>
              </a:ext>
            </a:extLst>
          </p:cNvPr>
          <p:cNvSpPr>
            <a:spLocks noGrp="1" noChangeArrowheads="1"/>
          </p:cNvSpPr>
          <p:nvPr>
            <p:ph type="dt" sz="half" idx="2"/>
          </p:nvPr>
        </p:nvSpPr>
        <p:spPr bwMode="auto">
          <a:xfrm>
            <a:off x="304800" y="6324600"/>
            <a:ext cx="19050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defRPr>
            </a:lvl1pPr>
          </a:lstStyle>
          <a:p>
            <a:pPr>
              <a:defRPr/>
            </a:pPr>
            <a:endParaRPr lang="en-US"/>
          </a:p>
        </p:txBody>
      </p:sp>
      <p:sp>
        <p:nvSpPr>
          <p:cNvPr id="6149" name="Rectangle 5">
            <a:extLst>
              <a:ext uri="{FF2B5EF4-FFF2-40B4-BE49-F238E27FC236}">
                <a16:creationId xmlns:a16="http://schemas.microsoft.com/office/drawing/2014/main" id="{12A2016B-9DF1-C303-BC2C-8E346D112B74}"/>
              </a:ext>
            </a:extLst>
          </p:cNvPr>
          <p:cNvSpPr>
            <a:spLocks noGrp="1" noChangeArrowheads="1"/>
          </p:cNvSpPr>
          <p:nvPr>
            <p:ph type="ftr" sz="quarter" idx="3"/>
          </p:nvPr>
        </p:nvSpPr>
        <p:spPr bwMode="auto">
          <a:xfrm>
            <a:off x="3200400" y="6324600"/>
            <a:ext cx="28956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defRPr>
            </a:lvl1pPr>
          </a:lstStyle>
          <a:p>
            <a:pPr>
              <a:defRPr/>
            </a:pPr>
            <a:endParaRPr lang="en-US"/>
          </a:p>
        </p:txBody>
      </p:sp>
      <p:sp>
        <p:nvSpPr>
          <p:cNvPr id="6150" name="Rectangle 6">
            <a:extLst>
              <a:ext uri="{FF2B5EF4-FFF2-40B4-BE49-F238E27FC236}">
                <a16:creationId xmlns:a16="http://schemas.microsoft.com/office/drawing/2014/main" id="{2DA1FC44-C233-D84E-4BDE-0C875C83FFF6}"/>
              </a:ext>
            </a:extLst>
          </p:cNvPr>
          <p:cNvSpPr>
            <a:spLocks noGrp="1" noChangeArrowheads="1"/>
          </p:cNvSpPr>
          <p:nvPr>
            <p:ph type="sldNum" sz="quarter" idx="4"/>
          </p:nvPr>
        </p:nvSpPr>
        <p:spPr bwMode="auto">
          <a:xfrm>
            <a:off x="7010400" y="6324600"/>
            <a:ext cx="19050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5B3C0408-3356-4405-9F19-B723D25FF6E0}" type="slidenum">
              <a:rPr lang="en-US" altLang="en-US"/>
              <a:pPr>
                <a:defRPr/>
              </a:pPr>
              <a:t>‹#›</a:t>
            </a:fld>
            <a:endParaRPr lang="en-US" altLang="en-US"/>
          </a:p>
        </p:txBody>
      </p:sp>
    </p:spTree>
    <p:extLst>
      <p:ext uri="{BB962C8B-B14F-4D97-AF65-F5344CB8AC3E}">
        <p14:creationId xmlns:p14="http://schemas.microsoft.com/office/powerpoint/2010/main" val="4220028015"/>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4" charset="0"/>
        </a:defRPr>
      </a:lvl2pPr>
      <a:lvl3pPr algn="l" rtl="0" eaLnBrk="0" fontAlgn="base" hangingPunct="0">
        <a:spcBef>
          <a:spcPct val="0"/>
        </a:spcBef>
        <a:spcAft>
          <a:spcPct val="0"/>
        </a:spcAft>
        <a:defRPr sz="4000">
          <a:solidFill>
            <a:schemeClr val="tx2"/>
          </a:solidFill>
          <a:latin typeface="Arial Black" pitchFamily="4" charset="0"/>
        </a:defRPr>
      </a:lvl3pPr>
      <a:lvl4pPr algn="l" rtl="0" eaLnBrk="0" fontAlgn="base" hangingPunct="0">
        <a:spcBef>
          <a:spcPct val="0"/>
        </a:spcBef>
        <a:spcAft>
          <a:spcPct val="0"/>
        </a:spcAft>
        <a:defRPr sz="4000">
          <a:solidFill>
            <a:schemeClr val="tx2"/>
          </a:solidFill>
          <a:latin typeface="Arial Black" pitchFamily="4" charset="0"/>
        </a:defRPr>
      </a:lvl4pPr>
      <a:lvl5pPr algn="l" rtl="0" eaLnBrk="0" fontAlgn="base" hangingPunct="0">
        <a:spcBef>
          <a:spcPct val="0"/>
        </a:spcBef>
        <a:spcAft>
          <a:spcPct val="0"/>
        </a:spcAft>
        <a:defRPr sz="4000">
          <a:solidFill>
            <a:schemeClr val="tx2"/>
          </a:solidFill>
          <a:latin typeface="Arial Black" pitchFamily="4" charset="0"/>
        </a:defRPr>
      </a:lvl5pPr>
      <a:lvl6pPr marL="457200" algn="l" rtl="0" fontAlgn="base">
        <a:spcBef>
          <a:spcPct val="0"/>
        </a:spcBef>
        <a:spcAft>
          <a:spcPct val="0"/>
        </a:spcAft>
        <a:defRPr sz="4000">
          <a:solidFill>
            <a:schemeClr val="tx2"/>
          </a:solidFill>
          <a:latin typeface="Arial Black" pitchFamily="4" charset="0"/>
        </a:defRPr>
      </a:lvl6pPr>
      <a:lvl7pPr marL="914400" algn="l" rtl="0" fontAlgn="base">
        <a:spcBef>
          <a:spcPct val="0"/>
        </a:spcBef>
        <a:spcAft>
          <a:spcPct val="0"/>
        </a:spcAft>
        <a:defRPr sz="4000">
          <a:solidFill>
            <a:schemeClr val="tx2"/>
          </a:solidFill>
          <a:latin typeface="Arial Black" pitchFamily="4" charset="0"/>
        </a:defRPr>
      </a:lvl7pPr>
      <a:lvl8pPr marL="1371600" algn="l" rtl="0" fontAlgn="base">
        <a:spcBef>
          <a:spcPct val="0"/>
        </a:spcBef>
        <a:spcAft>
          <a:spcPct val="0"/>
        </a:spcAft>
        <a:defRPr sz="4000">
          <a:solidFill>
            <a:schemeClr val="tx2"/>
          </a:solidFill>
          <a:latin typeface="Arial Black" pitchFamily="4" charset="0"/>
        </a:defRPr>
      </a:lvl8pPr>
      <a:lvl9pPr marL="1828800" algn="l" rtl="0" fontAlgn="base">
        <a:spcBef>
          <a:spcPct val="0"/>
        </a:spcBef>
        <a:spcAft>
          <a:spcPct val="0"/>
        </a:spcAft>
        <a:defRPr sz="4000">
          <a:solidFill>
            <a:schemeClr val="tx2"/>
          </a:solidFill>
          <a:latin typeface="Arial Black" pitchFamily="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981200"/>
          </a:xfrm>
          <a:solidFill>
            <a:schemeClr val="accent5">
              <a:lumMod val="60000"/>
              <a:lumOff val="40000"/>
            </a:schemeClr>
          </a:solidFill>
        </p:spPr>
        <p:txBody>
          <a:bodyPr>
            <a:noAutofit/>
          </a:bodyPr>
          <a:lstStyle/>
          <a:p>
            <a:r>
              <a:rPr lang="en-US" sz="6600" b="1" dirty="0">
                <a:solidFill>
                  <a:srgbClr val="FF0000"/>
                </a:solidFill>
              </a:rPr>
              <a:t>Extinction of Species </a:t>
            </a:r>
          </a:p>
        </p:txBody>
      </p:sp>
      <p:sp>
        <p:nvSpPr>
          <p:cNvPr id="3" name="Subtitle 2"/>
          <p:cNvSpPr>
            <a:spLocks noGrp="1"/>
          </p:cNvSpPr>
          <p:nvPr>
            <p:ph type="subTitle" idx="1"/>
          </p:nvPr>
        </p:nvSpPr>
        <p:spPr>
          <a:xfrm>
            <a:off x="0" y="5621215"/>
            <a:ext cx="9144000" cy="1219200"/>
          </a:xfrm>
          <a:solidFill>
            <a:schemeClr val="accent5">
              <a:lumMod val="60000"/>
              <a:lumOff val="40000"/>
            </a:schemeClr>
          </a:solidFill>
        </p:spPr>
        <p:txBody>
          <a:bodyPr>
            <a:normAutofit fontScale="47500" lnSpcReduction="20000"/>
          </a:bodyPr>
          <a:lstStyle/>
          <a:p>
            <a:r>
              <a:rPr lang="en-US" b="1" dirty="0">
                <a:solidFill>
                  <a:schemeClr val="tx1"/>
                </a:solidFill>
              </a:rPr>
              <a:t>Evolution lectures /third class 2024</a:t>
            </a:r>
          </a:p>
          <a:p>
            <a:r>
              <a:rPr lang="en-US" b="1" dirty="0">
                <a:solidFill>
                  <a:schemeClr val="tx1"/>
                </a:solidFill>
              </a:rPr>
              <a:t>second  Semester</a:t>
            </a:r>
          </a:p>
          <a:p>
            <a:r>
              <a:rPr lang="en-US" b="1" dirty="0">
                <a:solidFill>
                  <a:schemeClr val="tx1"/>
                </a:solidFill>
              </a:rPr>
              <a:t>Lecture No. 4</a:t>
            </a:r>
          </a:p>
          <a:p>
            <a:r>
              <a:rPr lang="en-US" b="1" dirty="0">
                <a:solidFill>
                  <a:schemeClr val="tx1"/>
                </a:solidFill>
              </a:rPr>
              <a:t>By </a:t>
            </a:r>
          </a:p>
          <a:p>
            <a:r>
              <a:rPr lang="en-US" sz="2600" b="1" dirty="0" err="1">
                <a:solidFill>
                  <a:schemeClr val="tx1"/>
                </a:solidFill>
              </a:rPr>
              <a:t>Dr.Bushra</a:t>
            </a:r>
            <a:r>
              <a:rPr lang="en-US" sz="2600" b="1" dirty="0">
                <a:solidFill>
                  <a:schemeClr val="tx1"/>
                </a:solidFill>
              </a:rPr>
              <a:t> MA Mohammed</a:t>
            </a:r>
          </a:p>
          <a:p>
            <a:endParaRPr lang="en-US" dirty="0"/>
          </a:p>
        </p:txBody>
      </p:sp>
      <p:sp>
        <p:nvSpPr>
          <p:cNvPr id="4" name="AutoShape 2" descr="Image result for dinosa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6F2AE09-C5D5-73F0-5CA8-B81DCB1658BE}"/>
              </a:ext>
            </a:extLst>
          </p:cNvPr>
          <p:cNvPicPr>
            <a:picLocks noChangeAspect="1"/>
          </p:cNvPicPr>
          <p:nvPr/>
        </p:nvPicPr>
        <p:blipFill>
          <a:blip r:embed="rId2"/>
          <a:stretch>
            <a:fillRect/>
          </a:stretch>
        </p:blipFill>
        <p:spPr>
          <a:xfrm>
            <a:off x="0" y="1142999"/>
            <a:ext cx="9144000" cy="4478215"/>
          </a:xfrm>
          <a:prstGeom prst="rect">
            <a:avLst/>
          </a:prstGeom>
        </p:spPr>
      </p:pic>
    </p:spTree>
    <p:extLst>
      <p:ext uri="{BB962C8B-B14F-4D97-AF65-F5344CB8AC3E}">
        <p14:creationId xmlns:p14="http://schemas.microsoft.com/office/powerpoint/2010/main" val="1770459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endParaRPr lang="en-US"/>
          </a:p>
        </p:txBody>
      </p:sp>
      <p:sp>
        <p:nvSpPr>
          <p:cNvPr id="212995" name="Content Placeholder 2"/>
          <p:cNvSpPr>
            <a:spLocks noGrp="1"/>
          </p:cNvSpPr>
          <p:nvPr>
            <p:ph idx="1"/>
          </p:nvPr>
        </p:nvSpPr>
        <p:spPr/>
        <p:txBody>
          <a:bodyPr/>
          <a:lstStyle/>
          <a:p>
            <a:endParaRPr lang="en-US"/>
          </a:p>
        </p:txBody>
      </p:sp>
      <p:pic>
        <p:nvPicPr>
          <p:cNvPr id="2129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763" y="2109788"/>
            <a:ext cx="380047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363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endParaRPr lang="en-US"/>
          </a:p>
        </p:txBody>
      </p:sp>
      <p:sp>
        <p:nvSpPr>
          <p:cNvPr id="215043" name="Content Placeholder 2"/>
          <p:cNvSpPr>
            <a:spLocks noGrp="1"/>
          </p:cNvSpPr>
          <p:nvPr>
            <p:ph idx="1"/>
          </p:nvPr>
        </p:nvSpPr>
        <p:spPr/>
        <p:txBody>
          <a:bodyPr/>
          <a:lstStyle/>
          <a:p>
            <a:endParaRPr lang="en-US"/>
          </a:p>
        </p:txBody>
      </p:sp>
      <p:pic>
        <p:nvPicPr>
          <p:cNvPr id="2150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61938"/>
            <a:ext cx="85725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80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p:txBody>
          <a:bodyPr/>
          <a:lstStyle/>
          <a:p>
            <a:endParaRPr lang="en-US"/>
          </a:p>
        </p:txBody>
      </p:sp>
      <p:sp>
        <p:nvSpPr>
          <p:cNvPr id="240643" name="Content Placeholder 2"/>
          <p:cNvSpPr>
            <a:spLocks noGrp="1"/>
          </p:cNvSpPr>
          <p:nvPr>
            <p:ph idx="1"/>
          </p:nvPr>
        </p:nvSpPr>
        <p:spPr/>
        <p:txBody>
          <a:bodyPr/>
          <a:lstStyle/>
          <a:p>
            <a:endParaRPr lang="en-US"/>
          </a:p>
        </p:txBody>
      </p:sp>
      <p:pic>
        <p:nvPicPr>
          <p:cNvPr id="2406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534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48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234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4495800"/>
            <a:ext cx="8915400" cy="2133600"/>
          </a:xfrm>
        </p:spPr>
        <p:txBody>
          <a:bodyPr/>
          <a:lstStyle/>
          <a:p>
            <a:pPr algn="l" rtl="0"/>
            <a:r>
              <a:rPr lang="en-US" sz="2800" dirty="0"/>
              <a:t>Scientist  think that Certain species of birds, however, did survive and began to flourish. Well, technically dinosaurs are still here in the form of birds.  Birds are thought to be direct descendants of dinosaurs.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10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10200" y="2514600"/>
            <a:ext cx="2514600" cy="369332"/>
          </a:xfrm>
          <a:prstGeom prst="rect">
            <a:avLst/>
          </a:prstGeom>
        </p:spPr>
        <p:txBody>
          <a:bodyPr wrap="square">
            <a:spAutoFit/>
          </a:bodyPr>
          <a:lstStyle/>
          <a:p>
            <a:r>
              <a:rPr lang="en-US" dirty="0"/>
              <a:t>Tyrannosaurus  </a:t>
            </a:r>
            <a:r>
              <a:rPr lang="en-US" dirty="0" err="1"/>
              <a:t>rex</a:t>
            </a:r>
            <a:r>
              <a:rPr lang="en-US" dirty="0"/>
              <a:t> </a:t>
            </a:r>
          </a:p>
        </p:txBody>
      </p:sp>
    </p:spTree>
    <p:extLst>
      <p:ext uri="{BB962C8B-B14F-4D97-AF65-F5344CB8AC3E}">
        <p14:creationId xmlns:p14="http://schemas.microsoft.com/office/powerpoint/2010/main" val="361155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0"/>
            <a:ext cx="883920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152400"/>
            <a:ext cx="291253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274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457200" y="609600"/>
            <a:ext cx="8229600" cy="808038"/>
          </a:xfrm>
        </p:spPr>
        <p:txBody>
          <a:bodyPr/>
          <a:lstStyle/>
          <a:p>
            <a:pPr algn="l" rtl="0"/>
            <a:r>
              <a:rPr lang="en-US" b="1" dirty="0">
                <a:solidFill>
                  <a:srgbClr val="C00000"/>
                </a:solidFill>
              </a:rPr>
              <a:t>2-Climate Changes</a:t>
            </a:r>
            <a:br>
              <a:rPr lang="en-US" dirty="0"/>
            </a:br>
            <a:endParaRPr lang="en-US" dirty="0"/>
          </a:p>
        </p:txBody>
      </p:sp>
      <p:sp>
        <p:nvSpPr>
          <p:cNvPr id="216067" name="Content Placeholder 2"/>
          <p:cNvSpPr>
            <a:spLocks noGrp="1"/>
          </p:cNvSpPr>
          <p:nvPr>
            <p:ph idx="1"/>
          </p:nvPr>
        </p:nvSpPr>
        <p:spPr>
          <a:xfrm>
            <a:off x="457200" y="1219200"/>
            <a:ext cx="8229600" cy="5486400"/>
          </a:xfrm>
        </p:spPr>
        <p:txBody>
          <a:bodyPr/>
          <a:lstStyle/>
          <a:p>
            <a:pPr marL="0" indent="0" algn="l" rtl="0">
              <a:buNone/>
            </a:pPr>
            <a:r>
              <a:rPr lang="en-US" sz="2800" dirty="0">
                <a:solidFill>
                  <a:srgbClr val="0070C0"/>
                </a:solidFill>
              </a:rPr>
              <a:t>During the </a:t>
            </a:r>
            <a:r>
              <a:rPr lang="en-US" sz="2800" b="1" dirty="0">
                <a:solidFill>
                  <a:srgbClr val="0070C0"/>
                </a:solidFill>
              </a:rPr>
              <a:t>Paleozoic era</a:t>
            </a:r>
            <a:r>
              <a:rPr lang="en-US" sz="2800" dirty="0"/>
              <a:t>, </a:t>
            </a:r>
            <a:r>
              <a:rPr lang="en-US" sz="2800" b="1" dirty="0"/>
              <a:t>warm shallow seas </a:t>
            </a:r>
            <a:r>
              <a:rPr lang="en-US" sz="2800" dirty="0"/>
              <a:t>and </a:t>
            </a:r>
            <a:r>
              <a:rPr lang="en-US" sz="2800" b="1" dirty="0"/>
              <a:t>tropical climates were common.</a:t>
            </a:r>
            <a:r>
              <a:rPr lang="en-US" sz="2800" dirty="0"/>
              <a:t>  Life forms that could not adapt to these conditions disappeared.</a:t>
            </a:r>
          </a:p>
          <a:p>
            <a:pPr marL="0" indent="0" algn="l" rtl="0">
              <a:buFont typeface="Arial" charset="0"/>
              <a:buNone/>
            </a:pPr>
            <a:r>
              <a:rPr lang="en-US" sz="2800" dirty="0"/>
              <a:t>  </a:t>
            </a:r>
            <a:r>
              <a:rPr lang="en-US" sz="2800" dirty="0">
                <a:solidFill>
                  <a:srgbClr val="0070C0"/>
                </a:solidFill>
              </a:rPr>
              <a:t>Throughout the </a:t>
            </a:r>
            <a:r>
              <a:rPr lang="en-US" sz="2800" b="1" dirty="0">
                <a:solidFill>
                  <a:srgbClr val="0070C0"/>
                </a:solidFill>
              </a:rPr>
              <a:t>Mesozoic era</a:t>
            </a:r>
            <a:r>
              <a:rPr lang="en-US" sz="2800" b="1" dirty="0"/>
              <a:t>, plate movement shifted the continents </a:t>
            </a:r>
            <a:r>
              <a:rPr lang="en-US" sz="2800" dirty="0"/>
              <a:t>and only the animals and plants with the greatest ability to adapt could survive the extreme changes in temperatures that occurred as a consequence.</a:t>
            </a:r>
          </a:p>
          <a:p>
            <a:pPr marL="0" indent="0" algn="l" rtl="0">
              <a:buFont typeface="Arial" charset="0"/>
              <a:buNone/>
            </a:pPr>
            <a:r>
              <a:rPr lang="en-US" sz="2800" dirty="0"/>
              <a:t> Plants with seed coverings and animals with constant internal temperatures (warm-blooded) lived during this era.  </a:t>
            </a:r>
          </a:p>
          <a:p>
            <a:pPr marL="0" indent="0" algn="l" rtl="0">
              <a:buFont typeface="Arial" charset="0"/>
              <a:buNone/>
            </a:pPr>
            <a:r>
              <a:rPr lang="en-US" sz="2800" dirty="0"/>
              <a:t>  </a:t>
            </a:r>
          </a:p>
        </p:txBody>
      </p:sp>
    </p:spTree>
    <p:extLst>
      <p:ext uri="{BB962C8B-B14F-4D97-AF65-F5344CB8AC3E}">
        <p14:creationId xmlns:p14="http://schemas.microsoft.com/office/powerpoint/2010/main" val="4099208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610600" cy="6629400"/>
          </a:xfrm>
        </p:spPr>
        <p:txBody>
          <a:bodyPr/>
          <a:lstStyle/>
          <a:p>
            <a:pPr algn="l" rtl="0"/>
            <a:r>
              <a:rPr lang="en-US" sz="2800" dirty="0"/>
              <a:t>Climate continued to change </a:t>
            </a:r>
            <a:r>
              <a:rPr lang="en-US" sz="2800" dirty="0">
                <a:solidFill>
                  <a:srgbClr val="0070C0"/>
                </a:solidFill>
              </a:rPr>
              <a:t>during the Cenozoic era </a:t>
            </a:r>
            <a:r>
              <a:rPr lang="en-US" sz="2800" dirty="0"/>
              <a:t>and continues to change to this day, as issues of “Global </a:t>
            </a:r>
            <a:r>
              <a:rPr lang="en-US" sz="2800" dirty="0">
                <a:solidFill>
                  <a:srgbClr val="7030A0"/>
                </a:solidFill>
              </a:rPr>
              <a:t>Warming” have been on the fore-front for over a decade. </a:t>
            </a:r>
          </a:p>
          <a:p>
            <a:pPr algn="l" rtl="0"/>
            <a:r>
              <a:rPr lang="en-US" sz="2800" dirty="0"/>
              <a:t> </a:t>
            </a:r>
            <a:r>
              <a:rPr lang="en-US" sz="2800" b="1" dirty="0">
                <a:solidFill>
                  <a:srgbClr val="7030A0"/>
                </a:solidFill>
              </a:rPr>
              <a:t>It was only ~12,000 years ago that the world was in an “ice age</a:t>
            </a:r>
            <a:r>
              <a:rPr lang="en-US" sz="2800" dirty="0"/>
              <a:t>” mode.  Also, many mountain ranges formed during this era, causing climate differences due to elevation changes.</a:t>
            </a:r>
          </a:p>
          <a:p>
            <a:pPr algn="l" rtl="0"/>
            <a:r>
              <a:rPr lang="en-US" sz="2400" dirty="0"/>
              <a:t>Ice ages have occurred many times in Earth’s history.  </a:t>
            </a:r>
            <a:r>
              <a:rPr lang="en-US" sz="2400" dirty="0">
                <a:solidFill>
                  <a:srgbClr val="C00000"/>
                </a:solidFill>
              </a:rPr>
              <a:t>Climate shifts like these may be caused by</a:t>
            </a:r>
            <a:r>
              <a:rPr lang="en-US" sz="2400" dirty="0"/>
              <a:t> magnetic polar reversals or variation in the tilt of the earth .</a:t>
            </a:r>
            <a:r>
              <a:rPr lang="ar-IQ" sz="2400" dirty="0"/>
              <a:t> قد يكون ناتجًا عن الانعكاسات القطبية المغناطيسية أو التباين في ميل الأرض.</a:t>
            </a:r>
            <a:endParaRPr lang="en-US" sz="2400" dirty="0"/>
          </a:p>
          <a:p>
            <a:pPr algn="l" rtl="0"/>
            <a:r>
              <a:rPr lang="en-US" sz="2400" dirty="0"/>
              <a:t>The tilt of the Earth's is important for a habitable Earth. The Earth's spin axis is tilted </a:t>
            </a:r>
            <a:r>
              <a:rPr lang="en-US" sz="2400" b="1" dirty="0"/>
              <a:t>23.5°</a:t>
            </a:r>
            <a:r>
              <a:rPr lang="en-US" sz="2400" dirty="0"/>
              <a:t>, giving moderate seasons and preventing temperature extremes anywhere on the planet.</a:t>
            </a:r>
          </a:p>
          <a:p>
            <a:pPr algn="l" rtl="0"/>
            <a:endParaRPr lang="en-US" sz="2400" dirty="0"/>
          </a:p>
        </p:txBody>
      </p:sp>
    </p:spTree>
    <p:extLst>
      <p:ext uri="{BB962C8B-B14F-4D97-AF65-F5344CB8AC3E}">
        <p14:creationId xmlns:p14="http://schemas.microsoft.com/office/powerpoint/2010/main" val="1652958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4267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495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BE9260FE-C8F3-BDE3-B021-E5656D123F88}"/>
              </a:ext>
            </a:extLst>
          </p:cNvPr>
          <p:cNvSpPr txBox="1"/>
          <p:nvPr/>
        </p:nvSpPr>
        <p:spPr>
          <a:xfrm>
            <a:off x="228600" y="533400"/>
            <a:ext cx="9144000" cy="461665"/>
          </a:xfrm>
          <a:prstGeom prst="rect">
            <a:avLst/>
          </a:prstGeom>
          <a:noFill/>
        </p:spPr>
        <p:txBody>
          <a:bodyPr wrap="square">
            <a:spAutoFit/>
          </a:bodyPr>
          <a:lstStyle/>
          <a:p>
            <a:r>
              <a:rPr lang="en-US" sz="2400" b="1" dirty="0"/>
              <a:t>Climate shifts like these may be caused by magnetic polar reversals</a:t>
            </a:r>
          </a:p>
        </p:txBody>
      </p:sp>
    </p:spTree>
    <p:extLst>
      <p:ext uri="{BB962C8B-B14F-4D97-AF65-F5344CB8AC3E}">
        <p14:creationId xmlns:p14="http://schemas.microsoft.com/office/powerpoint/2010/main" val="400469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554" y="569350"/>
            <a:ext cx="5715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98377"/>
            <a:ext cx="4143375" cy="4549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44379B7-8468-AFE0-9546-A842E97B2A66}"/>
              </a:ext>
            </a:extLst>
          </p:cNvPr>
          <p:cNvSpPr txBox="1"/>
          <p:nvPr/>
        </p:nvSpPr>
        <p:spPr>
          <a:xfrm>
            <a:off x="0" y="228600"/>
            <a:ext cx="9144000" cy="340750"/>
          </a:xfrm>
          <a:prstGeom prst="rect">
            <a:avLst/>
          </a:prstGeom>
          <a:solidFill>
            <a:schemeClr val="bg1"/>
          </a:solidFill>
        </p:spPr>
        <p:txBody>
          <a:bodyPr wrap="square">
            <a:spAutoFit/>
          </a:bodyPr>
          <a:lstStyle/>
          <a:p>
            <a:pPr algn="ctr"/>
            <a:r>
              <a:rPr lang="en-US" sz="1600" dirty="0"/>
              <a:t>Climate shifts like these may be caused by variation in the tilt of the earth </a:t>
            </a:r>
          </a:p>
        </p:txBody>
      </p:sp>
    </p:spTree>
    <p:extLst>
      <p:ext uri="{BB962C8B-B14F-4D97-AF65-F5344CB8AC3E}">
        <p14:creationId xmlns:p14="http://schemas.microsoft.com/office/powerpoint/2010/main" val="1420867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Extinction of Species </a:t>
            </a:r>
          </a:p>
        </p:txBody>
      </p:sp>
      <p:sp>
        <p:nvSpPr>
          <p:cNvPr id="3" name="Content Placeholder 2"/>
          <p:cNvSpPr>
            <a:spLocks noGrp="1"/>
          </p:cNvSpPr>
          <p:nvPr>
            <p:ph idx="1"/>
          </p:nvPr>
        </p:nvSpPr>
        <p:spPr/>
        <p:txBody>
          <a:bodyPr>
            <a:normAutofit fontScale="92500" lnSpcReduction="10000"/>
          </a:bodyPr>
          <a:lstStyle/>
          <a:p>
            <a:r>
              <a:rPr lang="en-US" dirty="0"/>
              <a:t>There might be as many as </a:t>
            </a:r>
            <a:r>
              <a:rPr lang="en-US" b="1" dirty="0"/>
              <a:t>10 million species </a:t>
            </a:r>
            <a:r>
              <a:rPr lang="en-US" dirty="0"/>
              <a:t>of complex life on this planet today – a huge number. But add up all of the complex species that ever lived and some biologists think the grand total would be </a:t>
            </a:r>
            <a:r>
              <a:rPr lang="en-US" b="1" dirty="0"/>
              <a:t>about five billion</a:t>
            </a:r>
            <a:r>
              <a:rPr lang="en-US" dirty="0"/>
              <a:t>.</a:t>
            </a:r>
          </a:p>
          <a:p>
            <a:r>
              <a:rPr lang="en-US" dirty="0"/>
              <a:t>The estimate leads to an astonishing conclusion: a staggering </a:t>
            </a:r>
            <a:r>
              <a:rPr lang="en-US" dirty="0">
                <a:solidFill>
                  <a:srgbClr val="FF0000"/>
                </a:solidFill>
              </a:rPr>
              <a:t>99%</a:t>
            </a:r>
            <a:r>
              <a:rPr lang="en-US" dirty="0"/>
              <a:t> of species are not around any more. They have been driven to extinction.</a:t>
            </a:r>
          </a:p>
          <a:p>
            <a:r>
              <a:rPr lang="en-US" dirty="0"/>
              <a:t>Species very near to extinction called Endangered species </a:t>
            </a:r>
          </a:p>
        </p:txBody>
      </p:sp>
    </p:spTree>
    <p:extLst>
      <p:ext uri="{BB962C8B-B14F-4D97-AF65-F5344CB8AC3E}">
        <p14:creationId xmlns:p14="http://schemas.microsoft.com/office/powerpoint/2010/main" val="547405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47" y="-228600"/>
            <a:ext cx="86868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65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algn="l" rtl="0"/>
            <a:r>
              <a:rPr lang="en-US" dirty="0"/>
              <a:t>Mammals from the ice age would have likely had thick fur coats, they would have found it difficult to adapt to the changing climate. which probably contributed to the extinction of the wooly mammoth. </a:t>
            </a:r>
          </a:p>
          <a:p>
            <a:pPr algn="l" rtl="0"/>
            <a:r>
              <a:rPr lang="en-US" dirty="0"/>
              <a:t>Although the last </a:t>
            </a:r>
            <a:r>
              <a:rPr lang="en-US" b="1" dirty="0"/>
              <a:t>ice age was not a major extinction event,</a:t>
            </a:r>
            <a:r>
              <a:rPr lang="en-US" dirty="0"/>
              <a:t> roughly </a:t>
            </a:r>
            <a:r>
              <a:rPr lang="en-US" dirty="0">
                <a:solidFill>
                  <a:srgbClr val="C00000"/>
                </a:solidFill>
              </a:rPr>
              <a:t>35 different types of large mammals went extinct.</a:t>
            </a:r>
            <a:r>
              <a:rPr lang="en-US" dirty="0"/>
              <a:t>. Huge multi-ton animals like mammoths disappeared along with apex predators like saber-toothed tigers and dire wolves.</a:t>
            </a:r>
            <a:r>
              <a:rPr lang="ar-IQ" dirty="0"/>
              <a:t> قمة الحيوانات المفترسة مثل النمور ذات الأسنان والذئاب الرهيبة.</a:t>
            </a:r>
            <a:endParaRPr lang="en-US" dirty="0"/>
          </a:p>
          <a:p>
            <a:pPr algn="l" rtl="0"/>
            <a:endParaRPr lang="en-US" dirty="0"/>
          </a:p>
        </p:txBody>
      </p:sp>
    </p:spTree>
    <p:extLst>
      <p:ext uri="{BB962C8B-B14F-4D97-AF65-F5344CB8AC3E}">
        <p14:creationId xmlns:p14="http://schemas.microsoft.com/office/powerpoint/2010/main" val="315942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endParaRPr lang="en-US" dirty="0"/>
          </a:p>
        </p:txBody>
      </p:sp>
      <p:pic>
        <p:nvPicPr>
          <p:cNvPr id="2170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8545"/>
            <a:ext cx="116750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048000" y="76200"/>
            <a:ext cx="5715000" cy="1752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2362199" y="1"/>
            <a:ext cx="3428999" cy="6705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Ster\Desktop\9999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931812"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117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Holocene Temperature during 11000 years ago </a:t>
            </a:r>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399"/>
            <a:ext cx="8610600"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78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8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945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457200" y="274638"/>
            <a:ext cx="8229600" cy="639762"/>
          </a:xfrm>
        </p:spPr>
        <p:txBody>
          <a:bodyPr/>
          <a:lstStyle/>
          <a:p>
            <a:pPr algn="l"/>
            <a:r>
              <a:rPr lang="en-US" b="1" dirty="0">
                <a:solidFill>
                  <a:srgbClr val="C00000"/>
                </a:solidFill>
              </a:rPr>
              <a:t>3.  Volcanic Activity</a:t>
            </a:r>
            <a:br>
              <a:rPr lang="en-US" dirty="0"/>
            </a:br>
            <a:endParaRPr lang="en-US" dirty="0"/>
          </a:p>
        </p:txBody>
      </p:sp>
      <p:sp>
        <p:nvSpPr>
          <p:cNvPr id="3" name="Content Placeholder 2"/>
          <p:cNvSpPr>
            <a:spLocks noGrp="1"/>
          </p:cNvSpPr>
          <p:nvPr>
            <p:ph idx="1"/>
          </p:nvPr>
        </p:nvSpPr>
        <p:spPr>
          <a:xfrm>
            <a:off x="228600" y="685800"/>
            <a:ext cx="4495800" cy="5943600"/>
          </a:xfrm>
        </p:spPr>
        <p:txBody>
          <a:bodyPr/>
          <a:lstStyle/>
          <a:p>
            <a:pPr marL="0" indent="0" algn="l" rtl="0">
              <a:buNone/>
              <a:defRPr/>
            </a:pPr>
            <a:r>
              <a:rPr lang="en-US" sz="2400" dirty="0"/>
              <a:t>  </a:t>
            </a:r>
            <a:r>
              <a:rPr lang="en-US" dirty="0"/>
              <a:t>Significant volcanic activity, which </a:t>
            </a:r>
            <a:r>
              <a:rPr lang="en-US" b="1" dirty="0">
                <a:solidFill>
                  <a:srgbClr val="7030A0"/>
                </a:solidFill>
              </a:rPr>
              <a:t>produced ash clouds in the air and lava flows on the Earth’s surface</a:t>
            </a:r>
            <a:r>
              <a:rPr lang="ar-IQ" b="1" dirty="0">
                <a:solidFill>
                  <a:srgbClr val="7030A0"/>
                </a:solidFill>
              </a:rPr>
              <a:t> </a:t>
            </a:r>
            <a:r>
              <a:rPr lang="ar-IQ" dirty="0"/>
              <a:t>وتدفق الحمم البركانية على سطح الأرض ،</a:t>
            </a:r>
            <a:r>
              <a:rPr lang="en-US" dirty="0"/>
              <a:t>, </a:t>
            </a:r>
            <a:r>
              <a:rPr lang="en-US" b="1" dirty="0"/>
              <a:t>was common during the Precambrian</a:t>
            </a:r>
            <a:r>
              <a:rPr lang="en-US" dirty="0"/>
              <a:t>.  </a:t>
            </a:r>
          </a:p>
          <a:p>
            <a:pPr marL="0" indent="0" algn="l" rtl="0">
              <a:buNone/>
              <a:defRPr/>
            </a:pPr>
            <a:r>
              <a:rPr lang="en-US" dirty="0"/>
              <a:t>It was extremely hot, and most life forms could not exist in these conditions. </a:t>
            </a:r>
          </a:p>
          <a:p>
            <a:pPr marL="0" indent="0" algn="l" rtl="0">
              <a:buNone/>
              <a:defRPr/>
            </a:pPr>
            <a:r>
              <a:rPr lang="en-US" dirty="0"/>
              <a:t>  </a:t>
            </a:r>
          </a:p>
        </p:txBody>
      </p:sp>
      <p:pic>
        <p:nvPicPr>
          <p:cNvPr id="2" name="Picture 1">
            <a:extLst>
              <a:ext uri="{FF2B5EF4-FFF2-40B4-BE49-F238E27FC236}">
                <a16:creationId xmlns:a16="http://schemas.microsoft.com/office/drawing/2014/main" id="{CD7AF032-F60F-B73D-651D-EB7867717FB7}"/>
              </a:ext>
            </a:extLst>
          </p:cNvPr>
          <p:cNvPicPr>
            <a:picLocks noChangeAspect="1"/>
          </p:cNvPicPr>
          <p:nvPr/>
        </p:nvPicPr>
        <p:blipFill>
          <a:blip r:embed="rId2"/>
          <a:stretch>
            <a:fillRect/>
          </a:stretch>
        </p:blipFill>
        <p:spPr>
          <a:xfrm>
            <a:off x="4724401" y="914400"/>
            <a:ext cx="5029200" cy="5732585"/>
          </a:xfrm>
          <a:prstGeom prst="rect">
            <a:avLst/>
          </a:prstGeom>
        </p:spPr>
      </p:pic>
      <p:sp>
        <p:nvSpPr>
          <p:cNvPr id="5" name="TextBox 4">
            <a:extLst>
              <a:ext uri="{FF2B5EF4-FFF2-40B4-BE49-F238E27FC236}">
                <a16:creationId xmlns:a16="http://schemas.microsoft.com/office/drawing/2014/main" id="{23561255-5018-6E84-7555-91D8DC000192}"/>
              </a:ext>
            </a:extLst>
          </p:cNvPr>
          <p:cNvSpPr txBox="1"/>
          <p:nvPr/>
        </p:nvSpPr>
        <p:spPr>
          <a:xfrm rot="10800000" flipV="1">
            <a:off x="5867400" y="5943600"/>
            <a:ext cx="1447800" cy="646331"/>
          </a:xfrm>
          <a:prstGeom prst="rect">
            <a:avLst/>
          </a:prstGeom>
          <a:solidFill>
            <a:schemeClr val="bg2"/>
          </a:solidFill>
        </p:spPr>
        <p:txBody>
          <a:bodyPr wrap="square">
            <a:spAutoFit/>
          </a:bodyPr>
          <a:lstStyle/>
          <a:p>
            <a:r>
              <a:rPr lang="en-US" dirty="0"/>
              <a:t>Volcanic eruption </a:t>
            </a:r>
          </a:p>
        </p:txBody>
      </p:sp>
    </p:spTree>
    <p:extLst>
      <p:ext uri="{BB962C8B-B14F-4D97-AF65-F5344CB8AC3E}">
        <p14:creationId xmlns:p14="http://schemas.microsoft.com/office/powerpoint/2010/main" val="385304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pPr algn="l"/>
            <a:r>
              <a:rPr lang="en-US" sz="3200" b="1" dirty="0">
                <a:solidFill>
                  <a:schemeClr val="tx2"/>
                </a:solidFill>
              </a:rPr>
              <a:t>Molten rocks wells up to erupt from Volcanoes</a:t>
            </a: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066800"/>
            <a:ext cx="5715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46048BB-21E5-DC62-2CE4-B300FB7C6662}"/>
              </a:ext>
            </a:extLst>
          </p:cNvPr>
          <p:cNvPicPr>
            <a:picLocks noChangeAspect="1"/>
          </p:cNvPicPr>
          <p:nvPr/>
        </p:nvPicPr>
        <p:blipFill>
          <a:blip r:embed="rId3"/>
          <a:stretch>
            <a:fillRect/>
          </a:stretch>
        </p:blipFill>
        <p:spPr>
          <a:xfrm>
            <a:off x="0" y="1066800"/>
            <a:ext cx="3429000" cy="6172200"/>
          </a:xfrm>
          <a:prstGeom prst="rect">
            <a:avLst/>
          </a:prstGeom>
        </p:spPr>
      </p:pic>
    </p:spTree>
    <p:extLst>
      <p:ext uri="{BB962C8B-B14F-4D97-AF65-F5344CB8AC3E}">
        <p14:creationId xmlns:p14="http://schemas.microsoft.com/office/powerpoint/2010/main" val="4124999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sz="2800" dirty="0">
                <a:solidFill>
                  <a:schemeClr val="bg1"/>
                </a:solidFill>
              </a:rPr>
              <a:t>Volcanic eruption produced ash clouds in the air and lava flows on the Earth’s surface </a:t>
            </a: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2" y="1417638"/>
            <a:ext cx="8757138" cy="521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815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C9332-9934-F6E1-EECC-40635E2B43A4}"/>
              </a:ext>
            </a:extLst>
          </p:cNvPr>
          <p:cNvSpPr>
            <a:spLocks noGrp="1"/>
          </p:cNvSpPr>
          <p:nvPr>
            <p:ph idx="1"/>
          </p:nvPr>
        </p:nvSpPr>
        <p:spPr>
          <a:xfrm>
            <a:off x="304800" y="838200"/>
            <a:ext cx="8610600" cy="5287963"/>
          </a:xfrm>
        </p:spPr>
        <p:txBody>
          <a:bodyPr/>
          <a:lstStyle/>
          <a:p>
            <a:pPr algn="l" rtl="0"/>
            <a:r>
              <a:rPr lang="en-US" dirty="0"/>
              <a:t>Volcanism is a common by product of </a:t>
            </a:r>
            <a:r>
              <a:rPr lang="en-US" b="1" dirty="0">
                <a:solidFill>
                  <a:srgbClr val="FF0000"/>
                </a:solidFill>
              </a:rPr>
              <a:t>tectonic plate collision</a:t>
            </a:r>
            <a:r>
              <a:rPr lang="en-US" dirty="0"/>
              <a:t>. ، </a:t>
            </a:r>
            <a:r>
              <a:rPr lang="ar-IQ" dirty="0"/>
              <a:t>البراكين منتشر نتيجة تصادم الصفائح التكتونية </a:t>
            </a:r>
            <a:r>
              <a:rPr lang="en-US" dirty="0"/>
              <a:t>If one plate collides with another and is pulled underneath it, a subduction zone is formed underneath the plates and a volcanic arc forms on the Earth’s surface. </a:t>
            </a:r>
          </a:p>
          <a:p>
            <a:pPr algn="l" rtl="0"/>
            <a:r>
              <a:rPr lang="en-US" dirty="0"/>
              <a:t> During the </a:t>
            </a:r>
            <a:r>
              <a:rPr lang="en-US" b="1" dirty="0"/>
              <a:t>Paleozoic and Mesozoic</a:t>
            </a:r>
            <a:r>
              <a:rPr lang="en-US" dirty="0"/>
              <a:t>, continents were regularly colliding with each other and volcanism was  common.  </a:t>
            </a:r>
            <a:r>
              <a:rPr lang="en-US" b="1" dirty="0">
                <a:solidFill>
                  <a:srgbClr val="FF0000"/>
                </a:solidFill>
              </a:rPr>
              <a:t>Plate boundaries are still the most common sites of volcanoes today.</a:t>
            </a:r>
          </a:p>
          <a:p>
            <a:endParaRPr lang="en-US" dirty="0"/>
          </a:p>
        </p:txBody>
      </p:sp>
    </p:spTree>
    <p:extLst>
      <p:ext uri="{BB962C8B-B14F-4D97-AF65-F5344CB8AC3E}">
        <p14:creationId xmlns:p14="http://schemas.microsoft.com/office/powerpoint/2010/main" val="64575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9EF0-6021-401A-20D9-0F34A9C7108D}"/>
              </a:ext>
            </a:extLst>
          </p:cNvPr>
          <p:cNvSpPr>
            <a:spLocks noGrp="1"/>
          </p:cNvSpPr>
          <p:nvPr>
            <p:ph type="title"/>
          </p:nvPr>
        </p:nvSpPr>
        <p:spPr>
          <a:xfrm>
            <a:off x="228600" y="274638"/>
            <a:ext cx="8686800" cy="639762"/>
          </a:xfrm>
        </p:spPr>
        <p:txBody>
          <a:bodyPr/>
          <a:lstStyle/>
          <a:p>
            <a:r>
              <a:rPr lang="en-US" sz="3600" b="1" dirty="0"/>
              <a:t>Don't live beside Tectonic plate boundaries</a:t>
            </a:r>
          </a:p>
        </p:txBody>
      </p:sp>
      <p:sp>
        <p:nvSpPr>
          <p:cNvPr id="3" name="Content Placeholder 2">
            <a:extLst>
              <a:ext uri="{FF2B5EF4-FFF2-40B4-BE49-F238E27FC236}">
                <a16:creationId xmlns:a16="http://schemas.microsoft.com/office/drawing/2014/main" id="{145AF19A-E045-6F7C-D0DE-5B5D0D1F37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5B95004-46D9-F0D3-7474-9526FC370570}"/>
              </a:ext>
            </a:extLst>
          </p:cNvPr>
          <p:cNvPicPr>
            <a:picLocks noChangeAspect="1"/>
          </p:cNvPicPr>
          <p:nvPr/>
        </p:nvPicPr>
        <p:blipFill>
          <a:blip r:embed="rId2"/>
          <a:stretch>
            <a:fillRect/>
          </a:stretch>
        </p:blipFill>
        <p:spPr>
          <a:xfrm>
            <a:off x="228600" y="914400"/>
            <a:ext cx="8686800" cy="5943600"/>
          </a:xfrm>
          <a:prstGeom prst="rect">
            <a:avLst/>
          </a:prstGeom>
        </p:spPr>
      </p:pic>
    </p:spTree>
    <p:extLst>
      <p:ext uri="{BB962C8B-B14F-4D97-AF65-F5344CB8AC3E}">
        <p14:creationId xmlns:p14="http://schemas.microsoft.com/office/powerpoint/2010/main" val="156841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Content Placeholder 2"/>
          <p:cNvSpPr>
            <a:spLocks noGrp="1"/>
          </p:cNvSpPr>
          <p:nvPr>
            <p:ph idx="1"/>
          </p:nvPr>
        </p:nvSpPr>
        <p:spPr>
          <a:xfrm>
            <a:off x="457200" y="990600"/>
            <a:ext cx="8458200" cy="5135563"/>
          </a:xfrm>
        </p:spPr>
        <p:txBody>
          <a:bodyPr/>
          <a:lstStyle/>
          <a:p>
            <a:pPr marL="0" indent="0" algn="ctr" rtl="0">
              <a:buNone/>
            </a:pPr>
            <a:r>
              <a:rPr lang="en-US" sz="4000" b="1" dirty="0">
                <a:solidFill>
                  <a:srgbClr val="FF0000"/>
                </a:solidFill>
              </a:rPr>
              <a:t>What is Extinction?</a:t>
            </a:r>
          </a:p>
          <a:p>
            <a:pPr algn="l" rtl="0"/>
            <a:r>
              <a:rPr lang="en-US" dirty="0"/>
              <a:t>Extinction of a species occurs when </a:t>
            </a:r>
            <a:r>
              <a:rPr lang="en-US" b="1" dirty="0"/>
              <a:t>no more members of a particular species remains.   </a:t>
            </a:r>
            <a:r>
              <a:rPr lang="en-US" dirty="0"/>
              <a:t>Extinction through time is very common, Extinctions are a way of clearing the path for new kinds of life that is potentially more advanced.  </a:t>
            </a:r>
          </a:p>
          <a:p>
            <a:pPr algn="l" rtl="0"/>
            <a:r>
              <a:rPr lang="en-US" dirty="0"/>
              <a:t>This is a natural part of life’s process.</a:t>
            </a:r>
          </a:p>
          <a:p>
            <a:pPr algn="l" rtl="0"/>
            <a:endParaRPr lang="en-US" dirty="0"/>
          </a:p>
        </p:txBody>
      </p:sp>
    </p:spTree>
    <p:extLst>
      <p:ext uri="{BB962C8B-B14F-4D97-AF65-F5344CB8AC3E}">
        <p14:creationId xmlns:p14="http://schemas.microsoft.com/office/powerpoint/2010/main" val="370363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3E1A5-6DC0-C607-F8EF-18BA8E3BD9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5C3A2C-3921-5260-B3A3-8571982C70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AB52CFC-9E5F-C2FC-7C97-6E35A7550FAC}"/>
              </a:ext>
            </a:extLst>
          </p:cNvPr>
          <p:cNvPicPr>
            <a:picLocks noChangeAspect="1"/>
          </p:cNvPicPr>
          <p:nvPr/>
        </p:nvPicPr>
        <p:blipFill>
          <a:blip r:embed="rId2"/>
          <a:stretch>
            <a:fillRect/>
          </a:stretch>
        </p:blipFill>
        <p:spPr>
          <a:xfrm>
            <a:off x="152399" y="274639"/>
            <a:ext cx="8839201" cy="6308724"/>
          </a:xfrm>
          <a:prstGeom prst="rect">
            <a:avLst/>
          </a:prstGeom>
        </p:spPr>
      </p:pic>
    </p:spTree>
    <p:extLst>
      <p:ext uri="{BB962C8B-B14F-4D97-AF65-F5344CB8AC3E}">
        <p14:creationId xmlns:p14="http://schemas.microsoft.com/office/powerpoint/2010/main" val="3467897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8D6BF-03AF-30A1-ECD8-0EEC7B54A1E4}"/>
              </a:ext>
            </a:extLst>
          </p:cNvPr>
          <p:cNvSpPr>
            <a:spLocks noGrp="1"/>
          </p:cNvSpPr>
          <p:nvPr>
            <p:ph idx="1"/>
          </p:nvPr>
        </p:nvSpPr>
        <p:spPr>
          <a:xfrm>
            <a:off x="304800" y="228600"/>
            <a:ext cx="8382000" cy="6324600"/>
          </a:xfrm>
        </p:spPr>
        <p:txBody>
          <a:bodyPr/>
          <a:lstStyle/>
          <a:p>
            <a:pPr algn="l" rtl="0"/>
            <a:r>
              <a:rPr lang="en-US" sz="2400" dirty="0"/>
              <a:t>There are three kinds of plate tectonic boundaries: divergent, convergent, and transform plate boundaries. This image shows the three main types of plate boundaries: divergent, convergent, and transform</a:t>
            </a:r>
            <a:r>
              <a:rPr lang="en-US" dirty="0"/>
              <a:t>.</a:t>
            </a:r>
          </a:p>
        </p:txBody>
      </p:sp>
      <p:pic>
        <p:nvPicPr>
          <p:cNvPr id="4" name="Picture 3">
            <a:extLst>
              <a:ext uri="{FF2B5EF4-FFF2-40B4-BE49-F238E27FC236}">
                <a16:creationId xmlns:a16="http://schemas.microsoft.com/office/drawing/2014/main" id="{39457D37-976F-DB77-04D9-0CF0DAD7F60D}"/>
              </a:ext>
            </a:extLst>
          </p:cNvPr>
          <p:cNvPicPr>
            <a:picLocks noChangeAspect="1"/>
          </p:cNvPicPr>
          <p:nvPr/>
        </p:nvPicPr>
        <p:blipFill>
          <a:blip r:embed="rId2"/>
          <a:stretch>
            <a:fillRect/>
          </a:stretch>
        </p:blipFill>
        <p:spPr>
          <a:xfrm>
            <a:off x="609600" y="2000250"/>
            <a:ext cx="5257800" cy="4857750"/>
          </a:xfrm>
          <a:prstGeom prst="rect">
            <a:avLst/>
          </a:prstGeom>
        </p:spPr>
      </p:pic>
      <p:pic>
        <p:nvPicPr>
          <p:cNvPr id="2" name="Picture 1">
            <a:extLst>
              <a:ext uri="{FF2B5EF4-FFF2-40B4-BE49-F238E27FC236}">
                <a16:creationId xmlns:a16="http://schemas.microsoft.com/office/drawing/2014/main" id="{D8385190-0735-A1B6-0463-7373AEBF2815}"/>
              </a:ext>
            </a:extLst>
          </p:cNvPr>
          <p:cNvPicPr>
            <a:picLocks noChangeAspect="1"/>
          </p:cNvPicPr>
          <p:nvPr/>
        </p:nvPicPr>
        <p:blipFill>
          <a:blip r:embed="rId3"/>
          <a:stretch>
            <a:fillRect/>
          </a:stretch>
        </p:blipFill>
        <p:spPr>
          <a:xfrm>
            <a:off x="5410201" y="2843212"/>
            <a:ext cx="3429000" cy="3171825"/>
          </a:xfrm>
          <a:prstGeom prst="rect">
            <a:avLst/>
          </a:prstGeom>
        </p:spPr>
      </p:pic>
    </p:spTree>
    <p:extLst>
      <p:ext uri="{BB962C8B-B14F-4D97-AF65-F5344CB8AC3E}">
        <p14:creationId xmlns:p14="http://schemas.microsoft.com/office/powerpoint/2010/main" val="836570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A38B-1C20-FFCC-DA38-949247772C0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0EC0303-7DD9-11CD-F6F4-A70E67324D92}"/>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2E13472F-8C1B-1014-096F-57D5DE6D02EE}"/>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6EFF61EA-5C99-1CD5-7239-DCB404343DD3}"/>
              </a:ext>
            </a:extLst>
          </p:cNvPr>
          <p:cNvSpPr>
            <a:spLocks noGrp="1"/>
          </p:cNvSpPr>
          <p:nvPr>
            <p:ph sz="quarter" idx="3"/>
          </p:nvPr>
        </p:nvSpPr>
        <p:spPr/>
        <p:txBody>
          <a:bodyPr/>
          <a:lstStyle/>
          <a:p>
            <a:endParaRPr lang="en-US"/>
          </a:p>
        </p:txBody>
      </p:sp>
      <p:pic>
        <p:nvPicPr>
          <p:cNvPr id="6" name="Picture 5">
            <a:extLst>
              <a:ext uri="{FF2B5EF4-FFF2-40B4-BE49-F238E27FC236}">
                <a16:creationId xmlns:a16="http://schemas.microsoft.com/office/drawing/2014/main" id="{9F893E7A-9B6C-6294-56B4-E9B6BAEAF597}"/>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685855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lgn="l" rtl="0">
              <a:buNone/>
            </a:pPr>
            <a:r>
              <a:rPr lang="en-US" sz="4000" b="1" dirty="0">
                <a:solidFill>
                  <a:srgbClr val="C00000"/>
                </a:solidFill>
              </a:rPr>
              <a:t>Other causes of Extinction :</a:t>
            </a:r>
          </a:p>
          <a:p>
            <a:pPr algn="l" rtl="0"/>
            <a:r>
              <a:rPr lang="en-US" dirty="0"/>
              <a:t>The possible causes for the extinctions do not stop at climate change and overhunting. Others think contagious and deadly diseases – carried by migrating humans or their animals .</a:t>
            </a:r>
          </a:p>
          <a:p>
            <a:pPr algn="l" rtl="0"/>
            <a:r>
              <a:rPr lang="en-US" dirty="0"/>
              <a:t>However, </a:t>
            </a:r>
            <a:r>
              <a:rPr lang="en-US" dirty="0">
                <a:solidFill>
                  <a:srgbClr val="FF0000"/>
                </a:solidFill>
              </a:rPr>
              <a:t>human activity </a:t>
            </a:r>
            <a:r>
              <a:rPr lang="en-US" dirty="0"/>
              <a:t>has been to blame. Habitat destruction as farming land expands and forests are cut-down is the main cause of modern extinctions, </a:t>
            </a:r>
            <a:r>
              <a:rPr lang="en-US" dirty="0">
                <a:solidFill>
                  <a:srgbClr val="FF0000"/>
                </a:solidFill>
              </a:rPr>
              <a:t>along with pollution</a:t>
            </a:r>
            <a:r>
              <a:rPr lang="en-US" dirty="0"/>
              <a:t>, the introduction of alien species, and over fishing or hunting. Increasingly, however, climate change is thought to be driving extinctions.</a:t>
            </a:r>
          </a:p>
        </p:txBody>
      </p:sp>
    </p:spTree>
    <p:extLst>
      <p:ext uri="{BB962C8B-B14F-4D97-AF65-F5344CB8AC3E}">
        <p14:creationId xmlns:p14="http://schemas.microsoft.com/office/powerpoint/2010/main" val="94075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endParaRPr lang="en-US" dirty="0"/>
          </a:p>
        </p:txBody>
      </p:sp>
      <p:sp>
        <p:nvSpPr>
          <p:cNvPr id="228355" name="Content Placeholder 2"/>
          <p:cNvSpPr>
            <a:spLocks noGrp="1"/>
          </p:cNvSpPr>
          <p:nvPr>
            <p:ph idx="1"/>
          </p:nvPr>
        </p:nvSpPr>
        <p:spPr/>
        <p:txBody>
          <a:bodyPr/>
          <a:lstStyle/>
          <a:p>
            <a:endParaRPr lang="en-US" dirty="0"/>
          </a:p>
        </p:txBody>
      </p:sp>
      <p:pic>
        <p:nvPicPr>
          <p:cNvPr id="2283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28600"/>
            <a:ext cx="8432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703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31309-E889-1701-7E6A-60D8DA4FA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42A31-E1DF-8A44-4290-79060239C3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6091A0-2A83-320A-F7C5-C07CAED8D42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704C911-CF57-04E3-95C9-B7C827CC614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50441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458200" cy="6400800"/>
          </a:xfrm>
        </p:spPr>
        <p:txBody>
          <a:bodyPr rtlCol="1">
            <a:normAutofit fontScale="92500" lnSpcReduction="20000"/>
          </a:bodyPr>
          <a:lstStyle/>
          <a:p>
            <a:pPr marL="0" indent="0" algn="l" rtl="0" eaLnBrk="1" fontAlgn="auto" hangingPunct="1">
              <a:spcAft>
                <a:spcPts val="0"/>
              </a:spcAft>
              <a:buNone/>
              <a:defRPr/>
            </a:pPr>
            <a:r>
              <a:rPr lang="en-US" b="1" dirty="0">
                <a:solidFill>
                  <a:srgbClr val="7030A0"/>
                </a:solidFill>
              </a:rPr>
              <a:t>The Five major mass extinctions events:</a:t>
            </a:r>
          </a:p>
          <a:p>
            <a:pPr marL="514350" indent="-514350" algn="l" rtl="0" eaLnBrk="1" fontAlgn="auto" hangingPunct="1">
              <a:spcAft>
                <a:spcPts val="0"/>
              </a:spcAft>
              <a:buFont typeface="+mj-lt"/>
              <a:buAutoNum type="arabicPeriod"/>
              <a:defRPr/>
            </a:pPr>
            <a:r>
              <a:rPr lang="en-US" dirty="0">
                <a:solidFill>
                  <a:srgbClr val="C00000"/>
                </a:solidFill>
              </a:rPr>
              <a:t>Terminal Ordovician </a:t>
            </a:r>
            <a:r>
              <a:rPr lang="en-US" dirty="0"/>
              <a:t>(445 My), </a:t>
            </a:r>
          </a:p>
          <a:p>
            <a:pPr marL="514350" indent="-514350" algn="l" rtl="0" eaLnBrk="1" fontAlgn="auto" hangingPunct="1">
              <a:spcAft>
                <a:spcPts val="0"/>
              </a:spcAft>
              <a:buFont typeface="+mj-lt"/>
              <a:buAutoNum type="arabicPeriod"/>
              <a:defRPr/>
            </a:pPr>
            <a:r>
              <a:rPr lang="en-US" dirty="0">
                <a:solidFill>
                  <a:srgbClr val="C00000"/>
                </a:solidFill>
              </a:rPr>
              <a:t>Late Devonian </a:t>
            </a:r>
            <a:r>
              <a:rPr lang="en-US" dirty="0"/>
              <a:t>(340 MY), </a:t>
            </a:r>
          </a:p>
          <a:p>
            <a:pPr marL="514350" indent="-514350" algn="l" rtl="0" eaLnBrk="1" fontAlgn="auto" hangingPunct="1">
              <a:spcAft>
                <a:spcPts val="0"/>
              </a:spcAft>
              <a:buFont typeface="+mj-lt"/>
              <a:buAutoNum type="arabicPeriod"/>
              <a:defRPr/>
            </a:pPr>
            <a:r>
              <a:rPr lang="en-US" dirty="0">
                <a:solidFill>
                  <a:srgbClr val="C00000"/>
                </a:solidFill>
              </a:rPr>
              <a:t>Terminal Permian </a:t>
            </a:r>
            <a:r>
              <a:rPr lang="en-US" dirty="0"/>
              <a:t>called the </a:t>
            </a:r>
            <a:r>
              <a:rPr lang="en-US" dirty="0">
                <a:solidFill>
                  <a:srgbClr val="7030A0"/>
                </a:solidFill>
              </a:rPr>
              <a:t>"Great Dying" </a:t>
            </a:r>
            <a:r>
              <a:rPr lang="en-US" dirty="0"/>
              <a:t>(250MY), </a:t>
            </a:r>
          </a:p>
          <a:p>
            <a:pPr marL="514350" indent="-514350" algn="l" rtl="0" eaLnBrk="1" fontAlgn="auto" hangingPunct="1">
              <a:spcAft>
                <a:spcPts val="0"/>
              </a:spcAft>
              <a:buFont typeface="+mj-lt"/>
              <a:buAutoNum type="arabicPeriod"/>
              <a:defRPr/>
            </a:pPr>
            <a:r>
              <a:rPr lang="en-US" dirty="0">
                <a:solidFill>
                  <a:srgbClr val="C00000"/>
                </a:solidFill>
              </a:rPr>
              <a:t>Terminal Triassic </a:t>
            </a:r>
            <a:r>
              <a:rPr lang="en-US" dirty="0"/>
              <a:t>(200 MY), and the </a:t>
            </a:r>
          </a:p>
          <a:p>
            <a:pPr marL="514350" indent="-514350" algn="l" rtl="0" eaLnBrk="1" fontAlgn="auto" hangingPunct="1">
              <a:spcAft>
                <a:spcPts val="0"/>
              </a:spcAft>
              <a:buFont typeface="+mj-lt"/>
              <a:buAutoNum type="arabicPeriod"/>
              <a:defRPr/>
            </a:pPr>
            <a:r>
              <a:rPr lang="en-US" dirty="0">
                <a:solidFill>
                  <a:srgbClr val="C00000"/>
                </a:solidFill>
              </a:rPr>
              <a:t>Terminal Cretaceous </a:t>
            </a:r>
            <a:r>
              <a:rPr lang="en-US" dirty="0"/>
              <a:t>(65 MY), also called the K/T event. (</a:t>
            </a:r>
            <a:r>
              <a:rPr lang="en-US" dirty="0">
                <a:solidFill>
                  <a:srgbClr val="00B050"/>
                </a:solidFill>
              </a:rPr>
              <a:t>Cretaceous–Tertiary (K–T) extinction</a:t>
            </a:r>
            <a:r>
              <a:rPr lang="en-US" dirty="0"/>
              <a:t>) </a:t>
            </a:r>
          </a:p>
          <a:p>
            <a:pPr marL="0" indent="0" algn="l" rtl="0" eaLnBrk="1" fontAlgn="auto" hangingPunct="1">
              <a:spcAft>
                <a:spcPts val="0"/>
              </a:spcAft>
              <a:buFont typeface="Arial" pitchFamily="34" charset="0"/>
              <a:buNone/>
              <a:defRPr/>
            </a:pPr>
            <a:r>
              <a:rPr lang="en-US" b="1" dirty="0">
                <a:solidFill>
                  <a:schemeClr val="tx2"/>
                </a:solidFill>
              </a:rPr>
              <a:t>The most important extinction events were:</a:t>
            </a:r>
          </a:p>
          <a:p>
            <a:pPr algn="l" rtl="0" eaLnBrk="1" fontAlgn="auto" hangingPunct="1">
              <a:spcAft>
                <a:spcPts val="0"/>
              </a:spcAft>
              <a:buFont typeface="Wingdings" pitchFamily="2" charset="2"/>
              <a:buChar char="v"/>
              <a:defRPr/>
            </a:pPr>
            <a:r>
              <a:rPr lang="en-US" dirty="0"/>
              <a:t>The </a:t>
            </a:r>
            <a:r>
              <a:rPr lang="en-US" dirty="0">
                <a:solidFill>
                  <a:srgbClr val="7030A0"/>
                </a:solidFill>
              </a:rPr>
              <a:t>terminal Cretaceous </a:t>
            </a:r>
            <a:r>
              <a:rPr lang="en-US" dirty="0"/>
              <a:t>extinction event, </a:t>
            </a:r>
            <a:r>
              <a:rPr lang="en-US" dirty="0">
                <a:solidFill>
                  <a:srgbClr val="FF0000"/>
                </a:solidFill>
              </a:rPr>
              <a:t>is the most well-known,</a:t>
            </a:r>
          </a:p>
          <a:p>
            <a:pPr algn="l" rtl="0" eaLnBrk="1" fontAlgn="auto" hangingPunct="1">
              <a:spcAft>
                <a:spcPts val="0"/>
              </a:spcAft>
              <a:buFont typeface="Wingdings" pitchFamily="2" charset="2"/>
              <a:buChar char="v"/>
              <a:defRPr/>
            </a:pPr>
            <a:r>
              <a:rPr lang="en-US" dirty="0"/>
              <a:t> but the </a:t>
            </a:r>
            <a:r>
              <a:rPr lang="en-US" dirty="0">
                <a:solidFill>
                  <a:srgbClr val="7030A0"/>
                </a:solidFill>
              </a:rPr>
              <a:t>terminal Permian </a:t>
            </a:r>
            <a:r>
              <a:rPr lang="en-US" dirty="0"/>
              <a:t>extinction event was even more severe, with approximately </a:t>
            </a:r>
            <a:r>
              <a:rPr lang="en-US" dirty="0">
                <a:solidFill>
                  <a:srgbClr val="FF0000"/>
                </a:solidFill>
              </a:rPr>
              <a:t>95% of species driven to extinction.</a:t>
            </a:r>
          </a:p>
          <a:p>
            <a:pPr algn="l" rtl="0" eaLnBrk="1" fontAlgn="auto" hangingPunct="1">
              <a:spcAft>
                <a:spcPts val="0"/>
              </a:spcAft>
              <a:buFont typeface="Arial" pitchFamily="34" charset="0"/>
              <a:buChar char="•"/>
              <a:defRPr/>
            </a:pPr>
            <a:endParaRPr lang="en-US" dirty="0"/>
          </a:p>
        </p:txBody>
      </p:sp>
    </p:spTree>
    <p:extLst>
      <p:ext uri="{BB962C8B-B14F-4D97-AF65-F5344CB8AC3E}">
        <p14:creationId xmlns:p14="http://schemas.microsoft.com/office/powerpoint/2010/main" val="2921199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dirty="0"/>
              <a:t>Mass Extinctions </a:t>
            </a:r>
          </a:p>
        </p:txBody>
      </p:sp>
      <p:sp>
        <p:nvSpPr>
          <p:cNvPr id="60419" name="Rectangle 3"/>
          <p:cNvSpPr>
            <a:spLocks noGrp="1" noChangeArrowheads="1"/>
          </p:cNvSpPr>
          <p:nvPr>
            <p:ph type="body" idx="1"/>
          </p:nvPr>
        </p:nvSpPr>
        <p:spPr/>
        <p:txBody>
          <a:bodyPr/>
          <a:lstStyle/>
          <a:p>
            <a:pPr marL="609600" indent="-609600" eaLnBrk="1" hangingPunct="1">
              <a:buFont typeface="Wingdings" pitchFamily="2" charset="2"/>
              <a:buNone/>
              <a:defRPr/>
            </a:pPr>
            <a:endParaRPr lang="en-US" sz="1800" dirty="0"/>
          </a:p>
          <a:p>
            <a:pPr marL="2209800" lvl="4" indent="-381000" eaLnBrk="1" hangingPunct="1">
              <a:buFont typeface="Wingdings" pitchFamily="2" charset="2"/>
              <a:buNone/>
              <a:defRPr/>
            </a:pPr>
            <a:r>
              <a:rPr lang="en-US" dirty="0"/>
              <a:t>   (#= millions of years ago)</a:t>
            </a:r>
          </a:p>
        </p:txBody>
      </p:sp>
      <p:pic>
        <p:nvPicPr>
          <p:cNvPr id="2232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1"/>
            <a:ext cx="8686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591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b="1" dirty="0">
                <a:solidFill>
                  <a:srgbClr val="FF0000"/>
                </a:solidFill>
              </a:rPr>
              <a:t>1-Terminal Ordovician extinction</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a:xfrm>
            <a:off x="457200" y="914400"/>
            <a:ext cx="8229600" cy="5211763"/>
          </a:xfrm>
        </p:spPr>
        <p:txBody>
          <a:bodyPr/>
          <a:lstStyle/>
          <a:p>
            <a:pPr algn="l" rtl="0"/>
            <a:r>
              <a:rPr lang="en-US" b="1" dirty="0"/>
              <a:t>When</a:t>
            </a:r>
            <a:r>
              <a:rPr lang="en-US" dirty="0"/>
              <a:t>: about 445 million years ago</a:t>
            </a:r>
          </a:p>
          <a:p>
            <a:pPr algn="l" rtl="0"/>
            <a:r>
              <a:rPr lang="en-US" b="1" dirty="0"/>
              <a:t>Species lost</a:t>
            </a:r>
            <a:r>
              <a:rPr lang="en-US" dirty="0"/>
              <a:t>: 60-70 percent</a:t>
            </a:r>
          </a:p>
          <a:p>
            <a:pPr algn="l" rtl="0"/>
            <a:r>
              <a:rPr lang="en-US" b="1" dirty="0"/>
              <a:t>Likely cause</a:t>
            </a:r>
            <a:r>
              <a:rPr lang="en-US" dirty="0"/>
              <a:t>:   Short but intense ice age</a:t>
            </a:r>
          </a:p>
          <a:p>
            <a:pPr marL="0" indent="0" algn="l" rtl="0">
              <a:buNone/>
            </a:pPr>
            <a:r>
              <a:rPr lang="en-US" dirty="0"/>
              <a:t>Most life at this time was in the oceans. It is thought that the rapid, planet-wide formation of glaciers froze much of the world's water, causing sea levels to fall sharply. </a:t>
            </a:r>
          </a:p>
          <a:p>
            <a:pPr marL="0" indent="0" algn="l" rtl="0">
              <a:buNone/>
            </a:pPr>
            <a:r>
              <a:rPr lang="en-US" dirty="0"/>
              <a:t>Marine organisms such as </a:t>
            </a:r>
            <a:r>
              <a:rPr lang="en-US" i="1" dirty="0"/>
              <a:t>sponges and algae, along with primitive snails, clams, cephalopods and jawless fish called ostracoderms, </a:t>
            </a:r>
          </a:p>
        </p:txBody>
      </p:sp>
    </p:spTree>
    <p:extLst>
      <p:ext uri="{BB962C8B-B14F-4D97-AF65-F5344CB8AC3E}">
        <p14:creationId xmlns:p14="http://schemas.microsoft.com/office/powerpoint/2010/main" val="598929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jawless fish called </a:t>
            </a:r>
            <a:r>
              <a:rPr lang="en-US" dirty="0" err="1"/>
              <a:t>ostracoderms</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1533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94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sz="3200" b="1" dirty="0">
                <a:solidFill>
                  <a:srgbClr val="C00000"/>
                </a:solidFill>
              </a:rPr>
              <a:t>Environmental conditions on Earth and the diversity of its life-forms.</a:t>
            </a:r>
            <a:br>
              <a:rPr lang="en-US" sz="3200" b="1" dirty="0">
                <a:solidFill>
                  <a:srgbClr val="C00000"/>
                </a:solidFill>
              </a:rPr>
            </a:br>
            <a:endParaRPr lang="en-US" sz="3200" b="1" dirty="0">
              <a:solidFill>
                <a:srgbClr val="C00000"/>
              </a:solidFill>
            </a:endParaRPr>
          </a:p>
        </p:txBody>
      </p:sp>
      <p:sp>
        <p:nvSpPr>
          <p:cNvPr id="209923" name="Content Placeholder 2"/>
          <p:cNvSpPr>
            <a:spLocks noGrp="1"/>
          </p:cNvSpPr>
          <p:nvPr>
            <p:ph idx="1"/>
          </p:nvPr>
        </p:nvSpPr>
        <p:spPr>
          <a:xfrm>
            <a:off x="457200" y="1295400"/>
            <a:ext cx="8229600" cy="4830763"/>
          </a:xfrm>
        </p:spPr>
        <p:txBody>
          <a:bodyPr/>
          <a:lstStyle/>
          <a:p>
            <a:pPr algn="l" rtl="0"/>
            <a:r>
              <a:rPr lang="en-US" dirty="0"/>
              <a:t> Environmental changes on earth are usually an indicator of a species extinction (or a species addition).  </a:t>
            </a:r>
          </a:p>
          <a:p>
            <a:pPr marL="0" indent="0" algn="l" rtl="0">
              <a:buNone/>
            </a:pPr>
            <a:r>
              <a:rPr lang="en-US" dirty="0"/>
              <a:t>These changes can be brought about by </a:t>
            </a:r>
          </a:p>
          <a:p>
            <a:pPr algn="l" rtl="0">
              <a:buFont typeface="Wingdings" pitchFamily="2" charset="2"/>
              <a:buChar char="v"/>
            </a:pPr>
            <a:r>
              <a:rPr lang="en-US" b="1" dirty="0">
                <a:solidFill>
                  <a:schemeClr val="accent4">
                    <a:lumMod val="75000"/>
                  </a:schemeClr>
                </a:solidFill>
              </a:rPr>
              <a:t>an asteroid or comet impact, </a:t>
            </a:r>
          </a:p>
          <a:p>
            <a:pPr algn="l" rtl="0">
              <a:buFont typeface="Wingdings" pitchFamily="2" charset="2"/>
              <a:buChar char="v"/>
            </a:pPr>
            <a:r>
              <a:rPr lang="en-US" b="1" dirty="0">
                <a:solidFill>
                  <a:schemeClr val="accent4">
                    <a:lumMod val="75000"/>
                  </a:schemeClr>
                </a:solidFill>
              </a:rPr>
              <a:t>Volcanic activity, </a:t>
            </a:r>
          </a:p>
          <a:p>
            <a:pPr algn="l" rtl="0">
              <a:buFont typeface="Wingdings" pitchFamily="2" charset="2"/>
              <a:buChar char="v"/>
            </a:pPr>
            <a:r>
              <a:rPr lang="en-US" b="1" dirty="0">
                <a:solidFill>
                  <a:schemeClr val="accent4">
                    <a:lumMod val="75000"/>
                  </a:schemeClr>
                </a:solidFill>
              </a:rPr>
              <a:t>or Climatic changes </a:t>
            </a:r>
            <a:r>
              <a:rPr lang="en-US" dirty="0"/>
              <a:t>like the onset of ice ages. Natural phenomena that can contribute to the extinction of a species include global climate changes, volcanic explosions.</a:t>
            </a:r>
          </a:p>
        </p:txBody>
      </p:sp>
    </p:spTree>
    <p:extLst>
      <p:ext uri="{BB962C8B-B14F-4D97-AF65-F5344CB8AC3E}">
        <p14:creationId xmlns:p14="http://schemas.microsoft.com/office/powerpoint/2010/main" val="2848534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n-US" b="1" dirty="0">
                <a:solidFill>
                  <a:srgbClr val="FF0000"/>
                </a:solidFill>
              </a:rPr>
              <a:t>2-Late Devonian extinction </a:t>
            </a:r>
            <a:br>
              <a:rPr lang="en-US" dirty="0"/>
            </a:br>
            <a:br>
              <a:rPr lang="en-US" dirty="0"/>
            </a:br>
            <a:endParaRPr lang="en-US" dirty="0"/>
          </a:p>
        </p:txBody>
      </p:sp>
      <p:sp>
        <p:nvSpPr>
          <p:cNvPr id="3" name="Content Placeholder 2"/>
          <p:cNvSpPr>
            <a:spLocks noGrp="1"/>
          </p:cNvSpPr>
          <p:nvPr>
            <p:ph idx="1"/>
          </p:nvPr>
        </p:nvSpPr>
        <p:spPr>
          <a:xfrm>
            <a:off x="457200" y="1066800"/>
            <a:ext cx="8382000" cy="5059363"/>
          </a:xfrm>
        </p:spPr>
        <p:txBody>
          <a:bodyPr/>
          <a:lstStyle/>
          <a:p>
            <a:pPr algn="l" rtl="0"/>
            <a:r>
              <a:rPr lang="en-US" b="1" dirty="0"/>
              <a:t>When</a:t>
            </a:r>
            <a:r>
              <a:rPr lang="en-US" dirty="0"/>
              <a:t>: about 340 million years ago</a:t>
            </a:r>
          </a:p>
          <a:p>
            <a:pPr algn="l" rtl="0"/>
            <a:r>
              <a:rPr lang="en-US" b="1" dirty="0"/>
              <a:t>Species lost</a:t>
            </a:r>
            <a:r>
              <a:rPr lang="en-US" dirty="0"/>
              <a:t>: up to 75 percent</a:t>
            </a:r>
          </a:p>
          <a:p>
            <a:pPr algn="l" rtl="0"/>
            <a:endParaRPr lang="en-US" dirty="0"/>
          </a:p>
          <a:p>
            <a:pPr algn="l" rtl="0"/>
            <a:r>
              <a:rPr lang="en-US" b="1" dirty="0"/>
              <a:t>Likely cause</a:t>
            </a:r>
            <a:r>
              <a:rPr lang="en-US" dirty="0"/>
              <a:t>: oxygen depletion in the ocean</a:t>
            </a:r>
          </a:p>
          <a:p>
            <a:pPr algn="l" rtl="0"/>
            <a:r>
              <a:rPr lang="en-US" dirty="0"/>
              <a:t>. One theory holds that the massive expansion of plant life on land released compounds that caused oxygen depletion in shallow waters. </a:t>
            </a:r>
            <a:r>
              <a:rPr lang="en-US" dirty="0" err="1"/>
              <a:t>Armoured</a:t>
            </a:r>
            <a:r>
              <a:rPr lang="en-US" dirty="0"/>
              <a:t>, bottom-dwelling marine creatures called trilobites were among the many victims, though some species survived.</a:t>
            </a:r>
          </a:p>
        </p:txBody>
      </p:sp>
    </p:spTree>
    <p:extLst>
      <p:ext uri="{BB962C8B-B14F-4D97-AF65-F5344CB8AC3E}">
        <p14:creationId xmlns:p14="http://schemas.microsoft.com/office/powerpoint/2010/main" val="3236245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3-Terminal Permian extinction</a:t>
            </a:r>
            <a:br>
              <a:rPr lang="en-US" dirty="0"/>
            </a:br>
            <a:endParaRPr lang="en-US" dirty="0"/>
          </a:p>
        </p:txBody>
      </p:sp>
      <p:sp>
        <p:nvSpPr>
          <p:cNvPr id="3" name="Content Placeholder 2"/>
          <p:cNvSpPr>
            <a:spLocks noGrp="1"/>
          </p:cNvSpPr>
          <p:nvPr>
            <p:ph idx="1"/>
          </p:nvPr>
        </p:nvSpPr>
        <p:spPr>
          <a:xfrm>
            <a:off x="457200" y="990600"/>
            <a:ext cx="8229600" cy="5486400"/>
          </a:xfrm>
        </p:spPr>
        <p:txBody>
          <a:bodyPr/>
          <a:lstStyle/>
          <a:p>
            <a:pPr algn="l" rtl="0"/>
            <a:r>
              <a:rPr lang="en-US" sz="2800" b="1" dirty="0"/>
              <a:t>When</a:t>
            </a:r>
            <a:r>
              <a:rPr lang="en-US" sz="2800" dirty="0"/>
              <a:t>: about 200 million years ago</a:t>
            </a:r>
          </a:p>
          <a:p>
            <a:pPr algn="l" rtl="0"/>
            <a:r>
              <a:rPr lang="en-US" sz="2800" b="1" dirty="0"/>
              <a:t>Species lost</a:t>
            </a:r>
            <a:r>
              <a:rPr lang="en-US" sz="2800" dirty="0"/>
              <a:t>: 95 percent</a:t>
            </a:r>
          </a:p>
          <a:p>
            <a:pPr algn="l" rtl="0"/>
            <a:r>
              <a:rPr lang="en-US" sz="2800" b="1" dirty="0"/>
              <a:t>Possible causes</a:t>
            </a:r>
            <a:r>
              <a:rPr lang="en-US" sz="2800" dirty="0"/>
              <a:t>: asteroid impact, volcanic activity</a:t>
            </a:r>
          </a:p>
          <a:p>
            <a:pPr algn="l" rtl="0"/>
            <a:r>
              <a:rPr lang="en-US" sz="2800" dirty="0"/>
              <a:t>The mother of all extinctions, the "Great Dying" devastated ocean and land life alike, and is the only event to have nearly wiped out insects as well. </a:t>
            </a:r>
          </a:p>
          <a:p>
            <a:pPr algn="l" rtl="0"/>
            <a:r>
              <a:rPr lang="en-US" sz="2800" dirty="0"/>
              <a:t>In the sea, trilobites that had survived the last two wipeouts finally succumbed, along with some sharks and bony fishes. On land, massive reptiles known as </a:t>
            </a:r>
            <a:r>
              <a:rPr lang="en-US" sz="2800" dirty="0" err="1"/>
              <a:t>moschops</a:t>
            </a:r>
            <a:r>
              <a:rPr lang="en-US" sz="2800" dirty="0"/>
              <a:t> met their demise. Asteroid impacts, methane release and sea level fluctuations have all been blamed</a:t>
            </a:r>
          </a:p>
        </p:txBody>
      </p:sp>
    </p:spTree>
    <p:extLst>
      <p:ext uri="{BB962C8B-B14F-4D97-AF65-F5344CB8AC3E}">
        <p14:creationId xmlns:p14="http://schemas.microsoft.com/office/powerpoint/2010/main" val="3259688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a:solidFill>
                  <a:srgbClr val="FF0000"/>
                </a:solidFill>
              </a:rPr>
              <a:t>4-Terminal Triassic extinction</a:t>
            </a:r>
            <a:br>
              <a:rPr lang="en-US" dirty="0"/>
            </a:br>
            <a:endParaRPr lang="en-US" dirty="0"/>
          </a:p>
        </p:txBody>
      </p:sp>
      <p:sp>
        <p:nvSpPr>
          <p:cNvPr id="3" name="Content Placeholder 2"/>
          <p:cNvSpPr>
            <a:spLocks noGrp="1"/>
          </p:cNvSpPr>
          <p:nvPr>
            <p:ph idx="1"/>
          </p:nvPr>
        </p:nvSpPr>
        <p:spPr>
          <a:xfrm>
            <a:off x="304800" y="914400"/>
            <a:ext cx="8610600" cy="5791200"/>
          </a:xfrm>
        </p:spPr>
        <p:txBody>
          <a:bodyPr/>
          <a:lstStyle/>
          <a:p>
            <a:pPr algn="l" rtl="0"/>
            <a:r>
              <a:rPr lang="en-US" sz="2400" b="1" dirty="0"/>
              <a:t>When: </a:t>
            </a:r>
            <a:r>
              <a:rPr lang="en-US" sz="2400" dirty="0"/>
              <a:t>about 200 million years ago</a:t>
            </a:r>
          </a:p>
          <a:p>
            <a:pPr algn="l" rtl="0"/>
            <a:r>
              <a:rPr lang="en-US" sz="2400" b="1" dirty="0"/>
              <a:t>Species lost</a:t>
            </a:r>
            <a:r>
              <a:rPr lang="en-US" sz="2400" dirty="0"/>
              <a:t>: 70-80 percent</a:t>
            </a:r>
          </a:p>
          <a:p>
            <a:pPr algn="l" rtl="0"/>
            <a:r>
              <a:rPr lang="en-US" sz="2400" b="1" dirty="0"/>
              <a:t>Likely causes</a:t>
            </a:r>
            <a:r>
              <a:rPr lang="en-US" sz="2400" dirty="0"/>
              <a:t>: multiple, still debated</a:t>
            </a:r>
          </a:p>
          <a:p>
            <a:pPr algn="l" rtl="0"/>
            <a:r>
              <a:rPr lang="en-US" sz="2400" dirty="0"/>
              <a:t>The mysterious Triassic die-out eliminated a vast menagerie of large land animals, including most archosaurs, a diverse group that gave rise to dinosaurs, and whose living relatives today are birds and crocodiles. Most big amphibians were also eliminated.</a:t>
            </a:r>
          </a:p>
          <a:p>
            <a:pPr algn="l" rtl="0"/>
            <a:r>
              <a:rPr lang="en-US" sz="2400" dirty="0">
                <a:solidFill>
                  <a:srgbClr val="FF0000"/>
                </a:solidFill>
              </a:rPr>
              <a:t>One theory points to massive lava eruptions during the breakup of the super-continent Pangea,</a:t>
            </a:r>
            <a:r>
              <a:rPr lang="en-US" sz="2400" dirty="0"/>
              <a:t> which might have released huge amounts of carbon dioxide, causing runaway global warming. Other scientists suspect asteroid strikes are to blame, but matching craters have yet to be found.</a:t>
            </a:r>
          </a:p>
        </p:txBody>
      </p:sp>
    </p:spTree>
    <p:extLst>
      <p:ext uri="{BB962C8B-B14F-4D97-AF65-F5344CB8AC3E}">
        <p14:creationId xmlns:p14="http://schemas.microsoft.com/office/powerpoint/2010/main" val="3430196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5-Terminal Cretaceous extinction</a:t>
            </a:r>
            <a:br>
              <a:rPr lang="en-US" dirty="0"/>
            </a:br>
            <a:endParaRPr lang="en-US" dirty="0"/>
          </a:p>
        </p:txBody>
      </p:sp>
      <p:sp>
        <p:nvSpPr>
          <p:cNvPr id="3" name="Content Placeholder 2"/>
          <p:cNvSpPr>
            <a:spLocks noGrp="1"/>
          </p:cNvSpPr>
          <p:nvPr>
            <p:ph idx="1"/>
          </p:nvPr>
        </p:nvSpPr>
        <p:spPr>
          <a:xfrm>
            <a:off x="457200" y="1066800"/>
            <a:ext cx="8458200" cy="5059363"/>
          </a:xfrm>
        </p:spPr>
        <p:txBody>
          <a:bodyPr/>
          <a:lstStyle/>
          <a:p>
            <a:pPr algn="l" rtl="0"/>
            <a:r>
              <a:rPr lang="en-US" sz="2800" b="1" dirty="0"/>
              <a:t>When</a:t>
            </a:r>
            <a:r>
              <a:rPr lang="en-US" sz="2800" dirty="0"/>
              <a:t>: about 65 million years ago</a:t>
            </a:r>
          </a:p>
          <a:p>
            <a:pPr algn="l" rtl="0"/>
            <a:r>
              <a:rPr lang="en-US" sz="2800" b="1" dirty="0"/>
              <a:t>Species lost</a:t>
            </a:r>
            <a:r>
              <a:rPr lang="en-US" sz="2800" dirty="0"/>
              <a:t>: 75 percent</a:t>
            </a:r>
          </a:p>
          <a:p>
            <a:pPr algn="l" rtl="0"/>
            <a:r>
              <a:rPr lang="en-US" sz="2800" b="1" dirty="0"/>
              <a:t>Likely cause</a:t>
            </a:r>
            <a:r>
              <a:rPr lang="en-US" sz="2800" dirty="0"/>
              <a:t>: asteroid strike</a:t>
            </a:r>
          </a:p>
          <a:p>
            <a:pPr algn="l" rtl="0"/>
            <a:r>
              <a:rPr lang="en-US" sz="2400" dirty="0"/>
              <a:t>An space rock impact is Suspect No. 1 for the extinction event that wiped out the world's non-avian dinosaurs, from T-Rex to the three-horned Triceratops. A huge crater off Mexico's Yucatan Peninsula supports the asteroid hypothesis.</a:t>
            </a:r>
          </a:p>
          <a:p>
            <a:pPr algn="l" rtl="0"/>
            <a:r>
              <a:rPr lang="en-US" sz="2400" dirty="0"/>
              <a:t>But most mammals, turtles, crocodiles and frogs survived, along with birds as well as most sea life, including sharks, starfish and sea urchins. With dinosaurs out of the way, mammals flourished, eventually giving rise to the species—Homo sapiens—that has sparked the sixth mass extinction.</a:t>
            </a:r>
          </a:p>
          <a:p>
            <a:pPr algn="l" rtl="0"/>
            <a:endParaRPr lang="en-US" sz="2400" dirty="0"/>
          </a:p>
          <a:p>
            <a:pPr algn="l" rtl="0"/>
            <a:endParaRPr lang="en-US" sz="2400" dirty="0"/>
          </a:p>
        </p:txBody>
      </p:sp>
    </p:spTree>
    <p:extLst>
      <p:ext uri="{BB962C8B-B14F-4D97-AF65-F5344CB8AC3E}">
        <p14:creationId xmlns:p14="http://schemas.microsoft.com/office/powerpoint/2010/main" val="3837650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endParaRPr lang="en-US" dirty="0"/>
          </a:p>
        </p:txBody>
      </p:sp>
      <p:pic>
        <p:nvPicPr>
          <p:cNvPr id="226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350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1"/>
            <a:ext cx="2895600" cy="2590800"/>
          </a:xfrm>
          <a:solidFill>
            <a:srgbClr val="92D050"/>
          </a:solidFill>
          <a:ln w="38100"/>
        </p:spPr>
        <p:txBody>
          <a:bodyPr/>
          <a:lstStyle/>
          <a:p>
            <a:pPr marL="0" indent="0" algn="ctr">
              <a:buNone/>
            </a:pPr>
            <a:r>
              <a:rPr lang="en-US" sz="4400" b="1" dirty="0"/>
              <a:t>Some Extinct Animals </a:t>
            </a:r>
          </a:p>
        </p:txBody>
      </p:sp>
      <p:pic>
        <p:nvPicPr>
          <p:cNvPr id="2" name="Picture 1">
            <a:extLst>
              <a:ext uri="{FF2B5EF4-FFF2-40B4-BE49-F238E27FC236}">
                <a16:creationId xmlns:a16="http://schemas.microsoft.com/office/drawing/2014/main" id="{FFB64D04-36B8-4B1A-E554-560BDD6EF34C}"/>
              </a:ext>
            </a:extLst>
          </p:cNvPr>
          <p:cNvPicPr>
            <a:picLocks noChangeAspect="1"/>
          </p:cNvPicPr>
          <p:nvPr/>
        </p:nvPicPr>
        <p:blipFill>
          <a:blip r:embed="rId2"/>
          <a:stretch>
            <a:fillRect/>
          </a:stretch>
        </p:blipFill>
        <p:spPr>
          <a:xfrm>
            <a:off x="3657600" y="228600"/>
            <a:ext cx="5334000" cy="6257774"/>
          </a:xfrm>
          <a:prstGeom prst="rect">
            <a:avLst/>
          </a:prstGeom>
        </p:spPr>
      </p:pic>
      <p:sp>
        <p:nvSpPr>
          <p:cNvPr id="5" name="TextBox 4">
            <a:extLst>
              <a:ext uri="{FF2B5EF4-FFF2-40B4-BE49-F238E27FC236}">
                <a16:creationId xmlns:a16="http://schemas.microsoft.com/office/drawing/2014/main" id="{68852162-CE11-5716-9D94-983A1A32E794}"/>
              </a:ext>
            </a:extLst>
          </p:cNvPr>
          <p:cNvSpPr txBox="1"/>
          <p:nvPr/>
        </p:nvSpPr>
        <p:spPr>
          <a:xfrm rot="10800000" flipV="1">
            <a:off x="457200" y="6486374"/>
            <a:ext cx="8686800" cy="369332"/>
          </a:xfrm>
          <a:prstGeom prst="rect">
            <a:avLst/>
          </a:prstGeom>
          <a:noFill/>
        </p:spPr>
        <p:txBody>
          <a:bodyPr wrap="square">
            <a:spAutoFit/>
          </a:bodyPr>
          <a:lstStyle/>
          <a:p>
            <a:r>
              <a:rPr lang="en-US" dirty="0"/>
              <a:t>The largest species of ape ever to have existed. This beast could be up to 10 feet tall.</a:t>
            </a:r>
          </a:p>
        </p:txBody>
      </p:sp>
    </p:spTree>
    <p:extLst>
      <p:ext uri="{BB962C8B-B14F-4D97-AF65-F5344CB8AC3E}">
        <p14:creationId xmlns:p14="http://schemas.microsoft.com/office/powerpoint/2010/main" val="3613764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E912B-8972-0F11-E017-5873985460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48EE78-ED9A-D327-11E5-BD30505FB6BF}"/>
              </a:ext>
            </a:extLst>
          </p:cNvPr>
          <p:cNvSpPr>
            <a:spLocks noGrp="1"/>
          </p:cNvSpPr>
          <p:nvPr>
            <p:ph idx="1"/>
          </p:nvPr>
        </p:nvSpPr>
        <p:spPr>
          <a:xfrm>
            <a:off x="457200" y="-152400"/>
            <a:ext cx="8229600" cy="2971801"/>
          </a:xfrm>
        </p:spPr>
        <p:txBody>
          <a:bodyPr/>
          <a:lstStyle/>
          <a:p>
            <a:pPr marL="0" indent="0" algn="l">
              <a:buNone/>
            </a:pPr>
            <a:endParaRPr lang="en-US" dirty="0"/>
          </a:p>
          <a:p>
            <a:pPr marL="0" indent="0" algn="l">
              <a:buNone/>
            </a:pPr>
            <a:r>
              <a:rPr lang="en-US" b="1" dirty="0">
                <a:solidFill>
                  <a:srgbClr val="FF0000"/>
                </a:solidFill>
              </a:rPr>
              <a:t>The extinct Iraqi lion</a:t>
            </a:r>
          </a:p>
          <a:p>
            <a:pPr algn="l" rtl="0"/>
            <a:r>
              <a:rPr lang="en-US" sz="2800" dirty="0"/>
              <a:t>It is a descendant of the rare Asiatic lions, previously this lion was completely inhabited by Mesopotamia and appears abundantly in Assyrian and Babylonian murals. The last known lion in Iraq was killed on the lower Tigris in 1918.</a:t>
            </a:r>
          </a:p>
        </p:txBody>
      </p:sp>
      <p:pic>
        <p:nvPicPr>
          <p:cNvPr id="9218" name="Picture 2">
            <a:extLst>
              <a:ext uri="{FF2B5EF4-FFF2-40B4-BE49-F238E27FC236}">
                <a16:creationId xmlns:a16="http://schemas.microsoft.com/office/drawing/2014/main" id="{B73F29F0-36B6-869E-E282-92C5D69CE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819401"/>
            <a:ext cx="3733800" cy="430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extLst>
              <a:ext uri="{FF2B5EF4-FFF2-40B4-BE49-F238E27FC236}">
                <a16:creationId xmlns:a16="http://schemas.microsoft.com/office/drawing/2014/main" id="{817BF833-6C8A-A7F0-37BB-B54949214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82" y="3429000"/>
            <a:ext cx="462768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659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89D30-561A-D31B-6EC8-7C7C2DB91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28121-D880-EDA9-AB9E-91E775987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AF5433-4253-1E6B-B110-9E0A34491D94}"/>
              </a:ext>
            </a:extLst>
          </p:cNvPr>
          <p:cNvSpPr>
            <a:spLocks noGrp="1"/>
          </p:cNvSpPr>
          <p:nvPr>
            <p:ph idx="1"/>
          </p:nvPr>
        </p:nvSpPr>
        <p:spPr/>
        <p:txBody>
          <a:bodyPr/>
          <a:lstStyle/>
          <a:p>
            <a:endParaRPr lang="en-US"/>
          </a:p>
        </p:txBody>
      </p:sp>
      <p:pic>
        <p:nvPicPr>
          <p:cNvPr id="10242" name="Picture 2">
            <a:extLst>
              <a:ext uri="{FF2B5EF4-FFF2-40B4-BE49-F238E27FC236}">
                <a16:creationId xmlns:a16="http://schemas.microsoft.com/office/drawing/2014/main" id="{8483A777-F74F-6E76-4454-51C63BE537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8600"/>
            <a:ext cx="441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a:extLst>
              <a:ext uri="{FF2B5EF4-FFF2-40B4-BE49-F238E27FC236}">
                <a16:creationId xmlns:a16="http://schemas.microsoft.com/office/drawing/2014/main" id="{3E388D0F-5590-CE98-5C28-B8C6DD4E6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14400"/>
            <a:ext cx="4343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a:extLst>
              <a:ext uri="{FF2B5EF4-FFF2-40B4-BE49-F238E27FC236}">
                <a16:creationId xmlns:a16="http://schemas.microsoft.com/office/drawing/2014/main" id="{D00DEBC3-35BE-C321-C0EA-C15557AED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95450"/>
            <a:ext cx="46482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a:extLst>
              <a:ext uri="{FF2B5EF4-FFF2-40B4-BE49-F238E27FC236}">
                <a16:creationId xmlns:a16="http://schemas.microsoft.com/office/drawing/2014/main" id="{43552B8B-5B17-F140-E0DC-A10761C9A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815840"/>
            <a:ext cx="4572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a:extLst>
              <a:ext uri="{FF2B5EF4-FFF2-40B4-BE49-F238E27FC236}">
                <a16:creationId xmlns:a16="http://schemas.microsoft.com/office/drawing/2014/main" id="{D86BBFBE-EF01-A712-C424-0A06655EBF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953000"/>
            <a:ext cx="4419600" cy="205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489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F884D-4CB8-876C-31C7-5EF5FB7D3A13}"/>
            </a:ext>
          </a:extLst>
        </p:cNvPr>
        <p:cNvGrpSpPr/>
        <p:nvPr/>
      </p:nvGrpSpPr>
      <p:grpSpPr>
        <a:xfrm>
          <a:off x="0" y="0"/>
          <a:ext cx="0" cy="0"/>
          <a:chOff x="0" y="0"/>
          <a:chExt cx="0" cy="0"/>
        </a:xfrm>
      </p:grpSpPr>
      <p:sp>
        <p:nvSpPr>
          <p:cNvPr id="250882" name="Title 1">
            <a:extLst>
              <a:ext uri="{FF2B5EF4-FFF2-40B4-BE49-F238E27FC236}">
                <a16:creationId xmlns:a16="http://schemas.microsoft.com/office/drawing/2014/main" id="{5F848A95-B7B8-A4AF-A344-AE1EC9CAD062}"/>
              </a:ext>
            </a:extLst>
          </p:cNvPr>
          <p:cNvSpPr>
            <a:spLocks noGrp="1"/>
          </p:cNvSpPr>
          <p:nvPr>
            <p:ph type="title"/>
          </p:nvPr>
        </p:nvSpPr>
        <p:spPr>
          <a:xfrm>
            <a:off x="457200" y="152400"/>
            <a:ext cx="8229600" cy="381000"/>
          </a:xfrm>
        </p:spPr>
        <p:txBody>
          <a:bodyPr/>
          <a:lstStyle/>
          <a:p>
            <a:r>
              <a:rPr lang="en-US" b="1" dirty="0">
                <a:solidFill>
                  <a:srgbClr val="FF0000"/>
                </a:solidFill>
              </a:rPr>
              <a:t>Tasmanian Tiger</a:t>
            </a:r>
            <a:r>
              <a:rPr lang="en-US" dirty="0">
                <a:solidFill>
                  <a:srgbClr val="FF0000"/>
                </a:solidFill>
              </a:rPr>
              <a:t> </a:t>
            </a:r>
          </a:p>
        </p:txBody>
      </p:sp>
      <p:sp>
        <p:nvSpPr>
          <p:cNvPr id="250883" name="Content Placeholder 2">
            <a:extLst>
              <a:ext uri="{FF2B5EF4-FFF2-40B4-BE49-F238E27FC236}">
                <a16:creationId xmlns:a16="http://schemas.microsoft.com/office/drawing/2014/main" id="{5B3E65D2-23D0-0A4C-38F6-1A356E5FC635}"/>
              </a:ext>
            </a:extLst>
          </p:cNvPr>
          <p:cNvSpPr>
            <a:spLocks noGrp="1"/>
          </p:cNvSpPr>
          <p:nvPr>
            <p:ph idx="1"/>
          </p:nvPr>
        </p:nvSpPr>
        <p:spPr>
          <a:xfrm>
            <a:off x="152400" y="838200"/>
            <a:ext cx="8839200" cy="5287963"/>
          </a:xfrm>
        </p:spPr>
        <p:txBody>
          <a:bodyPr/>
          <a:lstStyle/>
          <a:p>
            <a:pPr algn="l" rtl="0"/>
            <a:r>
              <a:rPr lang="en-US" sz="2400" dirty="0"/>
              <a:t>The Tasmanian Tiger was a large carnivorous </a:t>
            </a:r>
            <a:r>
              <a:rPr lang="en-US" sz="2400" dirty="0">
                <a:solidFill>
                  <a:srgbClr val="FF0000"/>
                </a:solidFill>
              </a:rPr>
              <a:t>marsupial</a:t>
            </a:r>
            <a:r>
              <a:rPr lang="en-US" sz="2400" dirty="0"/>
              <a:t>.  Not related to tigers, the creature had the appearance of a medium-to-large-size dog (it </a:t>
            </a:r>
            <a:r>
              <a:rPr lang="en-US" sz="2400" dirty="0">
                <a:solidFill>
                  <a:srgbClr val="FF0000"/>
                </a:solidFill>
              </a:rPr>
              <a:t>weighed 30kg </a:t>
            </a:r>
            <a:r>
              <a:rPr lang="en-US" sz="2400" dirty="0"/>
              <a:t>with a nose to tail length of almost </a:t>
            </a:r>
            <a:r>
              <a:rPr lang="en-US" sz="2400" dirty="0">
                <a:solidFill>
                  <a:srgbClr val="FF0000"/>
                </a:solidFill>
              </a:rPr>
              <a:t>2 meters</a:t>
            </a:r>
            <a:r>
              <a:rPr lang="en-US" sz="2400" dirty="0"/>
              <a:t>) but dark stripes gave it a tiger-like appearance</a:t>
            </a:r>
            <a:r>
              <a:rPr lang="en-US" dirty="0"/>
              <a:t>. </a:t>
            </a:r>
            <a:r>
              <a:rPr lang="en-US" sz="2000" dirty="0"/>
              <a:t>The last known </a:t>
            </a:r>
            <a:r>
              <a:rPr lang="en-US" sz="2000" dirty="0" err="1"/>
              <a:t>thylacine</a:t>
            </a:r>
            <a:r>
              <a:rPr lang="en-US" sz="2000" dirty="0"/>
              <a:t> to be killed in the wild was shot in </a:t>
            </a:r>
            <a:r>
              <a:rPr lang="en-US" sz="2000" b="1" dirty="0">
                <a:solidFill>
                  <a:srgbClr val="FF0000"/>
                </a:solidFill>
              </a:rPr>
              <a:t>1930</a:t>
            </a:r>
            <a:r>
              <a:rPr lang="en-US" sz="2000" dirty="0"/>
              <a:t> by </a:t>
            </a:r>
            <a:r>
              <a:rPr lang="en-US" sz="2000" dirty="0" err="1"/>
              <a:t>Wilf</a:t>
            </a:r>
            <a:r>
              <a:rPr lang="en-US" sz="2000" dirty="0"/>
              <a:t> Batty, a farmer from </a:t>
            </a:r>
            <a:r>
              <a:rPr lang="en-US" sz="2000" dirty="0" err="1"/>
              <a:t>Mawbanna</a:t>
            </a:r>
            <a:r>
              <a:rPr lang="en-US" sz="2000" dirty="0"/>
              <a:t> in the state's northwest.</a:t>
            </a:r>
          </a:p>
        </p:txBody>
      </p:sp>
      <p:pic>
        <p:nvPicPr>
          <p:cNvPr id="250884" name="Picture 2">
            <a:extLst>
              <a:ext uri="{FF2B5EF4-FFF2-40B4-BE49-F238E27FC236}">
                <a16:creationId xmlns:a16="http://schemas.microsoft.com/office/drawing/2014/main" id="{7BD48185-662F-DDFF-8A93-1C6A24C86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76600"/>
            <a:ext cx="8839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742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8E25-B7C1-DAD3-C533-BAE998BFFC04}"/>
            </a:ext>
          </a:extLst>
        </p:cNvPr>
        <p:cNvGrpSpPr/>
        <p:nvPr/>
      </p:nvGrpSpPr>
      <p:grpSpPr>
        <a:xfrm>
          <a:off x="0" y="0"/>
          <a:ext cx="0" cy="0"/>
          <a:chOff x="0" y="0"/>
          <a:chExt cx="0" cy="0"/>
        </a:xfrm>
      </p:grpSpPr>
      <p:sp>
        <p:nvSpPr>
          <p:cNvPr id="239618" name="Title 1">
            <a:extLst>
              <a:ext uri="{FF2B5EF4-FFF2-40B4-BE49-F238E27FC236}">
                <a16:creationId xmlns:a16="http://schemas.microsoft.com/office/drawing/2014/main" id="{220AE3DF-7F79-A138-4DD1-4B59AC97B1A7}"/>
              </a:ext>
            </a:extLst>
          </p:cNvPr>
          <p:cNvSpPr>
            <a:spLocks noGrp="1"/>
          </p:cNvSpPr>
          <p:nvPr>
            <p:ph type="title"/>
          </p:nvPr>
        </p:nvSpPr>
        <p:spPr>
          <a:xfrm>
            <a:off x="457200" y="274638"/>
            <a:ext cx="8229600" cy="715962"/>
          </a:xfrm>
        </p:spPr>
        <p:txBody>
          <a:bodyPr/>
          <a:lstStyle/>
          <a:p>
            <a:r>
              <a:rPr lang="en-US" b="1" dirty="0">
                <a:solidFill>
                  <a:srgbClr val="FF0000"/>
                </a:solidFill>
              </a:rPr>
              <a:t>Dodo bird</a:t>
            </a:r>
            <a:r>
              <a:rPr lang="en-US" dirty="0"/>
              <a:t> </a:t>
            </a:r>
          </a:p>
        </p:txBody>
      </p:sp>
      <p:sp>
        <p:nvSpPr>
          <p:cNvPr id="239619" name="Content Placeholder 2">
            <a:extLst>
              <a:ext uri="{FF2B5EF4-FFF2-40B4-BE49-F238E27FC236}">
                <a16:creationId xmlns:a16="http://schemas.microsoft.com/office/drawing/2014/main" id="{D511D050-A976-5B1E-05B2-EEE72E9F3F7F}"/>
              </a:ext>
            </a:extLst>
          </p:cNvPr>
          <p:cNvSpPr>
            <a:spLocks noGrp="1"/>
          </p:cNvSpPr>
          <p:nvPr>
            <p:ph idx="1"/>
          </p:nvPr>
        </p:nvSpPr>
        <p:spPr>
          <a:xfrm>
            <a:off x="5486400" y="990600"/>
            <a:ext cx="3505200" cy="5135563"/>
          </a:xfrm>
        </p:spPr>
        <p:txBody>
          <a:bodyPr/>
          <a:lstStyle/>
          <a:p>
            <a:pPr algn="l" rtl="0"/>
            <a:r>
              <a:rPr lang="en-US" sz="2400" dirty="0"/>
              <a:t>An extinct flightless bird that inhabited ,the Dodo was about </a:t>
            </a:r>
            <a:r>
              <a:rPr lang="en-US" sz="2400" dirty="0">
                <a:solidFill>
                  <a:srgbClr val="FF0000"/>
                </a:solidFill>
              </a:rPr>
              <a:t>one meter tall</a:t>
            </a:r>
            <a:r>
              <a:rPr lang="en-US" sz="2400" dirty="0"/>
              <a:t> and may have weighed </a:t>
            </a:r>
            <a:r>
              <a:rPr lang="en-US" sz="2400" dirty="0">
                <a:solidFill>
                  <a:srgbClr val="FF0000"/>
                </a:solidFill>
              </a:rPr>
              <a:t>10–18 kg</a:t>
            </a:r>
            <a:r>
              <a:rPr lang="en-US" sz="2400" dirty="0"/>
              <a:t>. The dodo was extinct by </a:t>
            </a:r>
            <a:r>
              <a:rPr lang="en-US" sz="2400" dirty="0">
                <a:solidFill>
                  <a:srgbClr val="FF0000"/>
                </a:solidFill>
              </a:rPr>
              <a:t>1681</a:t>
            </a:r>
            <a:r>
              <a:rPr lang="en-US" sz="2400" dirty="0"/>
              <a:t>.</a:t>
            </a:r>
          </a:p>
          <a:p>
            <a:pPr algn="l" rtl="0"/>
            <a:r>
              <a:rPr lang="en-US" sz="2400" dirty="0"/>
              <a:t>The dodo is frequently cited as one of the most well-known examples of human-induced extinction  </a:t>
            </a:r>
          </a:p>
        </p:txBody>
      </p:sp>
      <p:pic>
        <p:nvPicPr>
          <p:cNvPr id="239620" name="Picture 2">
            <a:extLst>
              <a:ext uri="{FF2B5EF4-FFF2-40B4-BE49-F238E27FC236}">
                <a16:creationId xmlns:a16="http://schemas.microsoft.com/office/drawing/2014/main" id="{6B7D512D-ADB6-E2F9-C033-AC1926C1B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5410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70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Content Placeholder 2"/>
          <p:cNvSpPr>
            <a:spLocks noGrp="1"/>
          </p:cNvSpPr>
          <p:nvPr>
            <p:ph idx="1"/>
          </p:nvPr>
        </p:nvSpPr>
        <p:spPr>
          <a:xfrm>
            <a:off x="609600" y="152400"/>
            <a:ext cx="8305800" cy="6400800"/>
          </a:xfrm>
        </p:spPr>
        <p:txBody>
          <a:bodyPr/>
          <a:lstStyle/>
          <a:p>
            <a:pPr marL="0" indent="0" algn="l" rtl="0">
              <a:buNone/>
            </a:pPr>
            <a:r>
              <a:rPr lang="en-US" sz="4000" b="1" dirty="0">
                <a:solidFill>
                  <a:srgbClr val="FF0000"/>
                </a:solidFill>
              </a:rPr>
              <a:t>Extinction of the dinosaurs:</a:t>
            </a:r>
          </a:p>
          <a:p>
            <a:pPr marL="0" indent="0" algn="l" rtl="0">
              <a:buNone/>
            </a:pPr>
            <a:r>
              <a:rPr lang="en-US" sz="3600" b="1" dirty="0">
                <a:solidFill>
                  <a:srgbClr val="0070C0"/>
                </a:solidFill>
              </a:rPr>
              <a:t>1- asteroid or comet impact </a:t>
            </a:r>
            <a:r>
              <a:rPr lang="en-US" sz="2800" dirty="0"/>
              <a:t>It is The most well-known extinction , the Scientists think that this mass extinction was </a:t>
            </a:r>
            <a:r>
              <a:rPr lang="en-US" sz="2800" b="1" dirty="0"/>
              <a:t>caused by a large comet that impacted the earth</a:t>
            </a:r>
            <a:r>
              <a:rPr lang="en-US" sz="2800" dirty="0"/>
              <a:t> in present-day </a:t>
            </a:r>
            <a:r>
              <a:rPr lang="en-US" sz="2800" dirty="0">
                <a:solidFill>
                  <a:srgbClr val="FF0000"/>
                </a:solidFill>
              </a:rPr>
              <a:t>Mexico</a:t>
            </a:r>
            <a:r>
              <a:rPr lang="en-US" sz="2800" dirty="0"/>
              <a:t>, causing a massive quantity of dust to rise up into the atmosphere, possibly blocking out the sun and affecting the oxygen levels. So Many plants died, and the animals that depended on those plant for life died as well.  In addition, it may have become very cold in a short period of  time.  </a:t>
            </a:r>
          </a:p>
          <a:p>
            <a:pPr algn="l" rtl="0"/>
            <a:r>
              <a:rPr lang="en-US" sz="2800" dirty="0"/>
              <a:t> </a:t>
            </a:r>
            <a:r>
              <a:rPr lang="en-US" sz="2800" dirty="0">
                <a:solidFill>
                  <a:srgbClr val="7030A0"/>
                </a:solidFill>
              </a:rPr>
              <a:t>It took millions of years for the earth to recover</a:t>
            </a:r>
            <a:r>
              <a:rPr lang="en-US" sz="2800" dirty="0"/>
              <a:t>, and when it did, the large dinosaurs were gone forever.  </a:t>
            </a:r>
          </a:p>
          <a:p>
            <a:pPr algn="l" rtl="0"/>
            <a:endParaRPr lang="en-US" sz="2400" b="1" dirty="0"/>
          </a:p>
        </p:txBody>
      </p:sp>
    </p:spTree>
    <p:extLst>
      <p:ext uri="{BB962C8B-B14F-4D97-AF65-F5344CB8AC3E}">
        <p14:creationId xmlns:p14="http://schemas.microsoft.com/office/powerpoint/2010/main" val="1356030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51F6FAE8-7CBA-668C-E733-0BBFDE598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A0EC1-AED8-C5FF-F7D7-DD901E7F55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136352-3DD6-08BC-90B3-25CD3C750607}"/>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A4AE7D4D-836C-5344-E7A7-3CE79101E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1"/>
            <a:ext cx="868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067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E164A-165E-0206-4410-898B38E97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84D27-71FF-EF0D-CC6A-C66FEA1067D1}"/>
              </a:ext>
            </a:extLst>
          </p:cNvPr>
          <p:cNvSpPr>
            <a:spLocks noGrp="1"/>
          </p:cNvSpPr>
          <p:nvPr>
            <p:ph type="title"/>
          </p:nvPr>
        </p:nvSpPr>
        <p:spPr>
          <a:xfrm>
            <a:off x="0" y="1"/>
            <a:ext cx="8991600" cy="838200"/>
          </a:xfrm>
        </p:spPr>
        <p:txBody>
          <a:bodyPr/>
          <a:lstStyle/>
          <a:p>
            <a:r>
              <a:rPr lang="en-US" sz="3600" b="1" dirty="0">
                <a:solidFill>
                  <a:srgbClr val="FF0000"/>
                </a:solidFill>
              </a:rPr>
              <a:t>Dire wolves </a:t>
            </a:r>
            <a:r>
              <a:rPr lang="en-US" sz="3600" b="1" dirty="0"/>
              <a:t>died out around 13,000 years ago</a:t>
            </a:r>
            <a:endParaRPr lang="en-US" b="1" dirty="0"/>
          </a:p>
        </p:txBody>
      </p:sp>
      <p:sp>
        <p:nvSpPr>
          <p:cNvPr id="3" name="Content Placeholder 2">
            <a:extLst>
              <a:ext uri="{FF2B5EF4-FFF2-40B4-BE49-F238E27FC236}">
                <a16:creationId xmlns:a16="http://schemas.microsoft.com/office/drawing/2014/main" id="{B07CF05E-4521-ED6D-2313-EDADD953D18D}"/>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D04E230D-A175-2D06-1DA0-58604FB662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772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24200" cy="715962"/>
          </a:xfrm>
        </p:spPr>
        <p:txBody>
          <a:bodyPr/>
          <a:lstStyle/>
          <a:p>
            <a:r>
              <a:rPr lang="en-US" sz="3600" b="1" dirty="0">
                <a:solidFill>
                  <a:srgbClr val="FF0000"/>
                </a:solidFill>
              </a:rPr>
              <a:t>Woolly Mammoth</a:t>
            </a:r>
          </a:p>
        </p:txBody>
      </p:sp>
      <p:sp>
        <p:nvSpPr>
          <p:cNvPr id="3" name="Content Placeholder 2"/>
          <p:cNvSpPr>
            <a:spLocks noGrp="1"/>
          </p:cNvSpPr>
          <p:nvPr>
            <p:ph idx="1"/>
          </p:nvPr>
        </p:nvSpPr>
        <p:spPr>
          <a:xfrm>
            <a:off x="152400" y="1371600"/>
            <a:ext cx="3886200" cy="5486400"/>
          </a:xfrm>
        </p:spPr>
        <p:txBody>
          <a:bodyPr/>
          <a:lstStyle/>
          <a:p>
            <a:pPr algn="l" rtl="0"/>
            <a:r>
              <a:rPr lang="en-US" sz="2800" dirty="0"/>
              <a:t>The Woolly Mammoth eventually disappeared </a:t>
            </a:r>
            <a:r>
              <a:rPr lang="en-US" sz="2800" dirty="0">
                <a:solidFill>
                  <a:srgbClr val="FF0000"/>
                </a:solidFill>
              </a:rPr>
              <a:t>10,000 years </a:t>
            </a:r>
            <a:r>
              <a:rPr lang="en-US" sz="2800" dirty="0"/>
              <a:t>ago through a combination of hunting by humans and the disappearance of its habitat through climate change</a:t>
            </a:r>
            <a:r>
              <a:rPr lang="en-US" sz="2400"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2400"/>
            <a:ext cx="4953000"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888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3151D-5343-807F-ABAF-CCDE6BF6499B}"/>
            </a:ext>
          </a:extLst>
        </p:cNvPr>
        <p:cNvGrpSpPr/>
        <p:nvPr/>
      </p:nvGrpSpPr>
      <p:grpSpPr>
        <a:xfrm>
          <a:off x="0" y="0"/>
          <a:ext cx="0" cy="0"/>
          <a:chOff x="0" y="0"/>
          <a:chExt cx="0" cy="0"/>
        </a:xfrm>
      </p:grpSpPr>
      <p:sp>
        <p:nvSpPr>
          <p:cNvPr id="162818" name="Title 1">
            <a:extLst>
              <a:ext uri="{FF2B5EF4-FFF2-40B4-BE49-F238E27FC236}">
                <a16:creationId xmlns:a16="http://schemas.microsoft.com/office/drawing/2014/main" id="{7533FA4E-F486-BEE5-875C-B0D25FE65B2B}"/>
              </a:ext>
            </a:extLst>
          </p:cNvPr>
          <p:cNvSpPr>
            <a:spLocks noGrp="1"/>
          </p:cNvSpPr>
          <p:nvPr>
            <p:ph type="title"/>
          </p:nvPr>
        </p:nvSpPr>
        <p:spPr>
          <a:xfrm>
            <a:off x="259080" y="304800"/>
            <a:ext cx="8641080" cy="838200"/>
          </a:xfrm>
        </p:spPr>
        <p:txBody>
          <a:bodyPr/>
          <a:lstStyle/>
          <a:p>
            <a:pPr algn="ctr"/>
            <a:r>
              <a:rPr lang="en-US" dirty="0"/>
              <a:t>The wooly mammoth. </a:t>
            </a:r>
            <a:br>
              <a:rPr lang="en-US" dirty="0"/>
            </a:br>
            <a:endParaRPr lang="en-US" dirty="0"/>
          </a:p>
        </p:txBody>
      </p:sp>
      <p:sp>
        <p:nvSpPr>
          <p:cNvPr id="162819" name="Text Placeholder 2">
            <a:extLst>
              <a:ext uri="{FF2B5EF4-FFF2-40B4-BE49-F238E27FC236}">
                <a16:creationId xmlns:a16="http://schemas.microsoft.com/office/drawing/2014/main" id="{56306721-62C1-6C72-F318-9E3067209118}"/>
              </a:ext>
            </a:extLst>
          </p:cNvPr>
          <p:cNvSpPr>
            <a:spLocks noGrp="1"/>
          </p:cNvSpPr>
          <p:nvPr>
            <p:ph type="body" sz="half" idx="1"/>
          </p:nvPr>
        </p:nvSpPr>
        <p:spPr>
          <a:xfrm>
            <a:off x="1219200" y="2286000"/>
            <a:ext cx="3771900" cy="3962400"/>
          </a:xfrm>
        </p:spPr>
        <p:txBody>
          <a:bodyPr/>
          <a:lstStyle/>
          <a:p>
            <a:endParaRPr lang="en-US"/>
          </a:p>
        </p:txBody>
      </p:sp>
      <p:pic>
        <p:nvPicPr>
          <p:cNvPr id="7170" name="Picture 2">
            <a:extLst>
              <a:ext uri="{FF2B5EF4-FFF2-40B4-BE49-F238E27FC236}">
                <a16:creationId xmlns:a16="http://schemas.microsoft.com/office/drawing/2014/main" id="{3CC5913F-5230-964A-DB04-8A1D4C31C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315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extLst>
              <a:ext uri="{FF2B5EF4-FFF2-40B4-BE49-F238E27FC236}">
                <a16:creationId xmlns:a16="http://schemas.microsoft.com/office/drawing/2014/main" id="{6AC0FE3A-6B1D-943D-9DB8-118EB43E4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34840"/>
            <a:ext cx="8991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085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b="1" dirty="0">
                <a:solidFill>
                  <a:srgbClr val="FF0000"/>
                </a:solidFill>
              </a:rPr>
              <a:t>Sabre-toothed Cat</a:t>
            </a:r>
          </a:p>
        </p:txBody>
      </p:sp>
      <p:sp>
        <p:nvSpPr>
          <p:cNvPr id="3" name="Content Placeholder 2"/>
          <p:cNvSpPr>
            <a:spLocks noGrp="1"/>
          </p:cNvSpPr>
          <p:nvPr>
            <p:ph idx="1"/>
          </p:nvPr>
        </p:nvSpPr>
        <p:spPr>
          <a:xfrm>
            <a:off x="457200" y="838200"/>
            <a:ext cx="8458200" cy="6019800"/>
          </a:xfrm>
        </p:spPr>
        <p:txBody>
          <a:bodyPr/>
          <a:lstStyle/>
          <a:p>
            <a:pPr algn="l" rtl="0"/>
            <a:r>
              <a:rPr lang="en-US" sz="2400" dirty="0"/>
              <a:t>Often called Sabre-toothed Tigers or Sabre-toothed Lions, they </a:t>
            </a:r>
            <a:r>
              <a:rPr lang="en-US" sz="2400" dirty="0">
                <a:solidFill>
                  <a:srgbClr val="FF0000"/>
                </a:solidFill>
              </a:rPr>
              <a:t>existed 55 million years ago</a:t>
            </a:r>
            <a:r>
              <a:rPr lang="en-US" sz="2400" dirty="0"/>
              <a:t>. Sabre-tooth Cats were carnivores, almost twice as wide as a modern lion! It is believed the Sabre-tooth Cat’s extinction may be linked to the decline and extinction of the large herbivores they hunted. Other explanations include climate change and competition with humans.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00399"/>
            <a:ext cx="8305800" cy="365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092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52800" cy="411162"/>
          </a:xfrm>
        </p:spPr>
        <p:txBody>
          <a:bodyPr/>
          <a:lstStyle/>
          <a:p>
            <a:r>
              <a:rPr lang="en-US" dirty="0">
                <a:solidFill>
                  <a:srgbClr val="FF0000"/>
                </a:solidFill>
              </a:rPr>
              <a:t>Dinosaurs</a:t>
            </a:r>
          </a:p>
        </p:txBody>
      </p:sp>
      <p:sp>
        <p:nvSpPr>
          <p:cNvPr id="3" name="Content Placeholder 2"/>
          <p:cNvSpPr>
            <a:spLocks noGrp="1"/>
          </p:cNvSpPr>
          <p:nvPr>
            <p:ph idx="1"/>
          </p:nvPr>
        </p:nvSpPr>
        <p:spPr>
          <a:xfrm>
            <a:off x="76200" y="1447800"/>
            <a:ext cx="4191000" cy="5334000"/>
          </a:xfrm>
        </p:spPr>
        <p:txBody>
          <a:bodyPr/>
          <a:lstStyle/>
          <a:p>
            <a:pPr algn="l" rtl="0"/>
            <a:r>
              <a:rPr lang="en-US" dirty="0"/>
              <a:t>Dinosaurs are a diverse group of reptiles of the clade </a:t>
            </a:r>
            <a:r>
              <a:rPr lang="en-US" dirty="0" err="1"/>
              <a:t>Dinosauria</a:t>
            </a:r>
            <a:r>
              <a:rPr lang="en-US" dirty="0"/>
              <a:t>. They </a:t>
            </a:r>
            <a:r>
              <a:rPr lang="en-US" dirty="0">
                <a:solidFill>
                  <a:srgbClr val="FF0000"/>
                </a:solidFill>
              </a:rPr>
              <a:t>first appeared during the Triassic period</a:t>
            </a:r>
            <a:r>
              <a:rPr lang="en-US" dirty="0"/>
              <a:t>, between 243 and 233.23 million years</a:t>
            </a:r>
            <a:endParaRPr lang="en-US"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14313"/>
            <a:ext cx="451485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508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433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5A6B-E25D-422A-4D74-4A41F0F9A1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090DF6-10D6-B611-0A8B-3265F81640C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CF440FB-73BA-D7E7-BEA7-EFF1E455EFAA}"/>
              </a:ext>
            </a:extLst>
          </p:cNvPr>
          <p:cNvPicPr>
            <a:picLocks noChangeAspect="1"/>
          </p:cNvPicPr>
          <p:nvPr/>
        </p:nvPicPr>
        <p:blipFill>
          <a:blip r:embed="rId2"/>
          <a:stretch>
            <a:fillRect/>
          </a:stretch>
        </p:blipFill>
        <p:spPr>
          <a:xfrm>
            <a:off x="457200" y="0"/>
            <a:ext cx="8229600" cy="6858000"/>
          </a:xfrm>
          <a:prstGeom prst="rect">
            <a:avLst/>
          </a:prstGeom>
        </p:spPr>
      </p:pic>
    </p:spTree>
    <p:extLst>
      <p:ext uri="{BB962C8B-B14F-4D97-AF65-F5344CB8AC3E}">
        <p14:creationId xmlns:p14="http://schemas.microsoft.com/office/powerpoint/2010/main" val="1773490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7E4B-F4E4-35B3-E302-4101D4B068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22F6DC-3335-6E57-2AAC-75B9B23085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1EF5D11-E326-0781-60BB-076BD5913BD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36002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0"/>
            <a:ext cx="93268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3429000"/>
            <a:ext cx="3581401" cy="1569660"/>
          </a:xfrm>
          <a:prstGeom prst="rect">
            <a:avLst/>
          </a:prstGeom>
        </p:spPr>
        <p:txBody>
          <a:bodyPr wrap="square">
            <a:spAutoFit/>
          </a:bodyPr>
          <a:lstStyle/>
          <a:p>
            <a:r>
              <a:rPr lang="en-US" sz="3200" dirty="0">
                <a:solidFill>
                  <a:schemeClr val="bg1"/>
                </a:solidFill>
              </a:rPr>
              <a:t>Comets are made of ice, dust, and pieces of rock</a:t>
            </a:r>
            <a:endParaRPr lang="en-US" sz="3600" dirty="0">
              <a:solidFill>
                <a:schemeClr val="bg1"/>
              </a:solidFill>
            </a:endParaRPr>
          </a:p>
        </p:txBody>
      </p:sp>
    </p:spTree>
    <p:extLst>
      <p:ext uri="{BB962C8B-B14F-4D97-AF65-F5344CB8AC3E}">
        <p14:creationId xmlns:p14="http://schemas.microsoft.com/office/powerpoint/2010/main" val="3352517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endParaRPr lang="en-US"/>
          </a:p>
        </p:txBody>
      </p:sp>
      <p:sp>
        <p:nvSpPr>
          <p:cNvPr id="211971" name="Content Placeholder 2"/>
          <p:cNvSpPr>
            <a:spLocks noGrp="1"/>
          </p:cNvSpPr>
          <p:nvPr>
            <p:ph idx="1"/>
          </p:nvPr>
        </p:nvSpPr>
        <p:spPr/>
        <p:txBody>
          <a:bodyPr/>
          <a:lstStyle/>
          <a:p>
            <a:endParaRPr lang="en-US"/>
          </a:p>
        </p:txBody>
      </p:sp>
      <p:pic>
        <p:nvPicPr>
          <p:cNvPr id="2119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145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F8BE5-3FDD-E23C-A842-4508B493F7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EF658E-3AD7-E097-65A6-14240072F76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C079DB-27E1-3CEC-D0CC-002687CE310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4790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endParaRPr lang="en-US"/>
          </a:p>
        </p:txBody>
      </p:sp>
      <p:sp>
        <p:nvSpPr>
          <p:cNvPr id="214019" name="Content Placeholder 2"/>
          <p:cNvSpPr>
            <a:spLocks noGrp="1"/>
          </p:cNvSpPr>
          <p:nvPr>
            <p:ph idx="1"/>
          </p:nvPr>
        </p:nvSpPr>
        <p:spPr/>
        <p:txBody>
          <a:bodyPr/>
          <a:lstStyle/>
          <a:p>
            <a:endParaRPr lang="en-US"/>
          </a:p>
        </p:txBody>
      </p:sp>
      <p:pic>
        <p:nvPicPr>
          <p:cNvPr id="2140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17" y="212834"/>
            <a:ext cx="8686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520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lue gel design template">
  <a:themeElements>
    <a:clrScheme name="Blue gel design template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Blue gel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ue gel design template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gel design template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gel design template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Blue gel design template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Blue gel design template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Blue gel design template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Blue gel design template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Blue gel design template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lue gel design template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Blue gel design template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Blue gel design template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Blue gel design template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Blue gel design template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Blue gel design template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ue gel design template">
  <a:themeElements>
    <a:clrScheme name="Blue gel design template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Blue gel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ue gel design template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gel design template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gel design template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Blue gel design template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Blue gel design template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Blue gel design template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Blue gel design template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Blue gel design template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lue gel design template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Blue gel design template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Blue gel design template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Blue gel design template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Blue gel design template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Blue gel design template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1650</TotalTime>
  <Words>1974</Words>
  <Application>Microsoft Office PowerPoint</Application>
  <PresentationFormat>On-screen Show (4:3)</PresentationFormat>
  <Paragraphs>116</Paragraphs>
  <Slides>58</Slides>
  <Notes>1</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58</vt:i4>
      </vt:variant>
    </vt:vector>
  </HeadingPairs>
  <TitlesOfParts>
    <vt:vector size="68" baseType="lpstr">
      <vt:lpstr>Arial</vt:lpstr>
      <vt:lpstr>Arial Black</vt:lpstr>
      <vt:lpstr>Calibri</vt:lpstr>
      <vt:lpstr>Wingdings</vt:lpstr>
      <vt:lpstr>Office Theme</vt:lpstr>
      <vt:lpstr>Ripple</vt:lpstr>
      <vt:lpstr>1_Office Theme</vt:lpstr>
      <vt:lpstr>3_Office Theme</vt:lpstr>
      <vt:lpstr>1_Blue gel design template</vt:lpstr>
      <vt:lpstr>2_Blue gel design template</vt:lpstr>
      <vt:lpstr>Extinction of Species </vt:lpstr>
      <vt:lpstr>Extinction of Species </vt:lpstr>
      <vt:lpstr>PowerPoint Presentation</vt:lpstr>
      <vt:lpstr>Environmental conditions on Earth and the diversity of its life-forms.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2-Climate Changes </vt:lpstr>
      <vt:lpstr>PowerPoint Presentation</vt:lpstr>
      <vt:lpstr>PowerPoint Presentation</vt:lpstr>
      <vt:lpstr>PowerPoint Presentation</vt:lpstr>
      <vt:lpstr>PowerPoint Presentation</vt:lpstr>
      <vt:lpstr>PowerPoint Presentation</vt:lpstr>
      <vt:lpstr>PowerPoint Presentation</vt:lpstr>
      <vt:lpstr>Holocene Temperature during 11000 years ago </vt:lpstr>
      <vt:lpstr>PowerPoint Presentation</vt:lpstr>
      <vt:lpstr>3.  Volcanic Activity </vt:lpstr>
      <vt:lpstr>Molten rocks wells up to erupt from Volcanoes</vt:lpstr>
      <vt:lpstr>Volcanic eruption produced ash clouds in the air and lava flows on the Earth’s surface </vt:lpstr>
      <vt:lpstr>PowerPoint Presentation</vt:lpstr>
      <vt:lpstr>Don't live beside Tectonic plate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 Extinctions </vt:lpstr>
      <vt:lpstr>1-Terminal Ordovician extinction </vt:lpstr>
      <vt:lpstr>jawless fish called ostracoderms</vt:lpstr>
      <vt:lpstr>2-Late Devonian extinction   </vt:lpstr>
      <vt:lpstr>3-Terminal Permian extinction </vt:lpstr>
      <vt:lpstr>4-Terminal Triassic extinction </vt:lpstr>
      <vt:lpstr>5-Terminal Cretaceous extinction </vt:lpstr>
      <vt:lpstr>PowerPoint Presentation</vt:lpstr>
      <vt:lpstr>PowerPoint Presentation</vt:lpstr>
      <vt:lpstr>PowerPoint Presentation</vt:lpstr>
      <vt:lpstr>PowerPoint Presentation</vt:lpstr>
      <vt:lpstr>Tasmanian Tiger </vt:lpstr>
      <vt:lpstr>Dodo bird </vt:lpstr>
      <vt:lpstr>PowerPoint Presentation</vt:lpstr>
      <vt:lpstr>Dire wolves died out around 13,000 years ago</vt:lpstr>
      <vt:lpstr>Woolly Mammoth</vt:lpstr>
      <vt:lpstr>The wooly mammoth.  </vt:lpstr>
      <vt:lpstr>Sabre-toothed Cat</vt:lpstr>
      <vt:lpstr>Dinosaurs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Extiction </dc:title>
  <dc:creator>Bushra Piro</dc:creator>
  <cp:lastModifiedBy>Duhok</cp:lastModifiedBy>
  <cp:revision>93</cp:revision>
  <dcterms:created xsi:type="dcterms:W3CDTF">2006-08-16T00:00:00Z</dcterms:created>
  <dcterms:modified xsi:type="dcterms:W3CDTF">2024-02-12T21:43:44Z</dcterms:modified>
</cp:coreProperties>
</file>