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8"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90" r:id="rId35"/>
    <p:sldId id="289" r:id="rId36"/>
    <p:sldId id="291"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9" autoAdjust="0"/>
    <p:restoredTop sz="94602" autoAdjust="0"/>
  </p:normalViewPr>
  <p:slideViewPr>
    <p:cSldViewPr>
      <p:cViewPr varScale="1">
        <p:scale>
          <a:sx n="82" d="100"/>
          <a:sy n="82" d="100"/>
        </p:scale>
        <p:origin x="1488" y="58"/>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70221A-9C6C-45AC-8803-B2108574F132}" type="datetimeFigureOut">
              <a:rPr lang="en-US" smtClean="0"/>
              <a:t>12/12/2020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749D32-FDF1-4FFC-B7C7-2365AB077C60}" type="slidenum">
              <a:rPr lang="en-US" smtClean="0"/>
              <a:t>‹#›</a:t>
            </a:fld>
            <a:endParaRPr lang="en-US"/>
          </a:p>
        </p:txBody>
      </p:sp>
    </p:spTree>
    <p:extLst>
      <p:ext uri="{BB962C8B-B14F-4D97-AF65-F5344CB8AC3E}">
        <p14:creationId xmlns:p14="http://schemas.microsoft.com/office/powerpoint/2010/main" val="270620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54F42B26-5F46-4E66-A00A-34A4F0249066}" type="datetime1">
              <a:rPr lang="en-US" smtClean="0"/>
              <a:t>12/12/2020</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B11A8DF-3FE8-4293-AD4A-2A7FCB6B4B2C}" type="datetime1">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4F2F86-E647-488A-8718-A406F9B13595}" type="datetime1">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CFC528-A812-4D82-8370-768FA6575EEB}" type="datetime1">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CC80DC9-38CA-49CE-8033-8912B6EE00F8}" type="datetime1">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5DD1EEE-DE96-4B8A-997D-67D743E09F3E}" type="datetime1">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57C0CA8-7E94-4481-8789-FB7D247D4128}" type="datetime1">
              <a:rPr lang="en-US" smtClean="0"/>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2E975C3B-2605-4CD9-B495-B93EA030A3D6}" type="datetime1">
              <a:rPr lang="en-US" smtClean="0"/>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24644B15-5663-4284-848C-F25769821831}" type="datetime1">
              <a:rPr lang="en-US" smtClean="0"/>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A084FFD-4B42-4D40-9BF9-C5AAFEA91730}" type="datetime1">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60A59357-8C93-4ABE-8E99-2ED32E456FB2}" type="datetime1">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BC0C1D8-F24B-4308-83E8-8B8DD5AE951A}" type="datetime1">
              <a:rPr lang="en-US" smtClean="0"/>
              <a:t>12/12/2020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Nine</a:t>
            </a:r>
          </a:p>
        </p:txBody>
      </p:sp>
      <p:sp>
        <p:nvSpPr>
          <p:cNvPr id="3" name="Subtitle 2"/>
          <p:cNvSpPr>
            <a:spLocks noGrp="1"/>
          </p:cNvSpPr>
          <p:nvPr>
            <p:ph type="subTitle" idx="1"/>
          </p:nvPr>
        </p:nvSpPr>
        <p:spPr/>
        <p:txBody>
          <a:bodyPr/>
          <a:lstStyle/>
          <a:p>
            <a:r>
              <a:rPr lang="en-US" dirty="0"/>
              <a:t>The Tense-Aspect-Modality system In Discourse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708287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838200"/>
            <a:ext cx="7748588" cy="482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608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3200" dirty="0"/>
              <a:t>Other discourse samples created to teach students about the bull framework.</a:t>
            </a:r>
          </a:p>
        </p:txBody>
      </p:sp>
      <p:pic>
        <p:nvPicPr>
          <p:cNvPr id="1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82296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a:spLocks noGrp="1"/>
          </p:cNvSpPr>
          <p:nvPr>
            <p:ph sz="half" idx="2"/>
          </p:nvPr>
        </p:nvSpPr>
        <p:spPr>
          <a:xfrm>
            <a:off x="533400" y="4114800"/>
            <a:ext cx="8153400" cy="2011363"/>
          </a:xfrm>
        </p:spPr>
        <p:txBody>
          <a:bodyPr>
            <a:normAutofit/>
          </a:bodyPr>
          <a:lstStyle/>
          <a:p>
            <a:r>
              <a:rPr lang="en-US" sz="2000" dirty="0"/>
              <a:t>It is worth mentioning that in Bull’s framework the perfect aspect is </a:t>
            </a:r>
            <a:r>
              <a:rPr lang="en-US" sz="2000" u="sng" dirty="0"/>
              <a:t>more closely associated with tense</a:t>
            </a:r>
            <a:r>
              <a:rPr lang="en-US" sz="2000" dirty="0"/>
              <a:t> than progressive aspect. The former for each axis reflects a (prior) time whereas the latter in the TAM combination rather expresses duration, non-completion, or iteration.</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8560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14 distinct Tense-Aspect combinations:</a:t>
            </a: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1752600"/>
            <a:ext cx="8272728" cy="2693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half" idx="2"/>
          </p:nvPr>
        </p:nvSpPr>
        <p:spPr>
          <a:xfrm>
            <a:off x="533400" y="4876800"/>
            <a:ext cx="8153400" cy="1249363"/>
          </a:xfrm>
        </p:spPr>
        <p:txBody>
          <a:bodyPr>
            <a:normAutofit/>
          </a:bodyPr>
          <a:lstStyle/>
          <a:p>
            <a:r>
              <a:rPr lang="en-US" sz="2400" dirty="0"/>
              <a:t>It was mentioned in Ch. 7 that there are 12 distinct Tense- Aspect combinations, which two are new here?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439728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a:bodyPr>
          <a:lstStyle/>
          <a:p>
            <a:pPr algn="l"/>
            <a:r>
              <a:rPr lang="en-US" sz="3200" dirty="0"/>
              <a:t>Motivations for changing the axis of orientation:</a:t>
            </a:r>
          </a:p>
        </p:txBody>
      </p:sp>
      <p:sp>
        <p:nvSpPr>
          <p:cNvPr id="7" name="Content Placeholder 6"/>
          <p:cNvSpPr>
            <a:spLocks noGrp="1"/>
          </p:cNvSpPr>
          <p:nvPr>
            <p:ph idx="1"/>
          </p:nvPr>
        </p:nvSpPr>
        <p:spPr>
          <a:xfrm>
            <a:off x="457200" y="1143000"/>
            <a:ext cx="8229600" cy="4983163"/>
          </a:xfrm>
        </p:spPr>
        <p:txBody>
          <a:bodyPr>
            <a:normAutofit/>
          </a:bodyPr>
          <a:lstStyle/>
          <a:p>
            <a:r>
              <a:rPr lang="en-US" sz="2400" u="sng" dirty="0"/>
              <a:t>A shift of time (explicit): </a:t>
            </a:r>
            <a:r>
              <a:rPr lang="en-US" sz="2400" dirty="0"/>
              <a:t>temporal expression that overtly signals the need for such a shift.</a:t>
            </a:r>
          </a:p>
          <a:p>
            <a:endParaRPr lang="en-US" sz="2400" dirty="0"/>
          </a:p>
          <a:p>
            <a:endParaRPr lang="en-US" sz="2400" dirty="0"/>
          </a:p>
          <a:p>
            <a:endParaRPr lang="en-US" sz="2400" dirty="0"/>
          </a:p>
          <a:p>
            <a:r>
              <a:rPr lang="en-US" sz="2400" u="sng" dirty="0"/>
              <a:t>A shift of time (Implicit): </a:t>
            </a:r>
            <a:r>
              <a:rPr lang="en-US" sz="2400" dirty="0"/>
              <a:t>theoretical structure of a text</a:t>
            </a:r>
          </a:p>
          <a:p>
            <a:endParaRPr lang="en-US" sz="2400" dirty="0"/>
          </a:p>
          <a:p>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305800" cy="110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47445"/>
            <a:ext cx="8413750" cy="14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250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33400"/>
          </a:xfrm>
        </p:spPr>
        <p:txBody>
          <a:bodyPr>
            <a:noAutofit/>
          </a:bodyPr>
          <a:lstStyle/>
          <a:p>
            <a:r>
              <a:rPr lang="en-US" sz="3200" dirty="0"/>
              <a:t>Motivations for changing the axis of orientation:</a:t>
            </a:r>
          </a:p>
        </p:txBody>
      </p:sp>
      <p:sp>
        <p:nvSpPr>
          <p:cNvPr id="3" name="Content Placeholder 2"/>
          <p:cNvSpPr>
            <a:spLocks noGrp="1"/>
          </p:cNvSpPr>
          <p:nvPr>
            <p:ph idx="1"/>
          </p:nvPr>
        </p:nvSpPr>
        <p:spPr>
          <a:xfrm>
            <a:off x="457200" y="990600"/>
            <a:ext cx="8229600" cy="5135563"/>
          </a:xfrm>
        </p:spPr>
        <p:txBody>
          <a:bodyPr>
            <a:normAutofit/>
          </a:bodyPr>
          <a:lstStyle/>
          <a:p>
            <a:r>
              <a:rPr lang="en-US" sz="2400" u="sng" dirty="0"/>
              <a:t>Backgrounding in Narratives</a:t>
            </a:r>
            <a:r>
              <a:rPr lang="en-US" sz="2400" dirty="0"/>
              <a:t>: for “generic tense” that is used to make a comment or an aside:</a:t>
            </a:r>
          </a:p>
          <a:p>
            <a:endParaRPr lang="en-US" sz="2400" b="1" dirty="0"/>
          </a:p>
          <a:p>
            <a:endParaRPr lang="en-US" sz="2400" b="1" dirty="0"/>
          </a:p>
          <a:p>
            <a:endParaRPr lang="en-US" sz="2400" b="1" dirty="0"/>
          </a:p>
          <a:p>
            <a:endParaRPr lang="en-US" sz="2400" b="1" dirty="0"/>
          </a:p>
          <a:p>
            <a:r>
              <a:rPr lang="en-US" sz="2400" u="sng" dirty="0"/>
              <a:t>Immediacy in narrating</a:t>
            </a:r>
            <a:r>
              <a:rPr lang="en-US" sz="2400" dirty="0"/>
              <a:t>: to make events more vivid when described in present tense:</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5693"/>
            <a:ext cx="6477000" cy="148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343400"/>
            <a:ext cx="5638800" cy="180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998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a:t>Motivations for changing the axis of orientation:</a:t>
            </a:r>
          </a:p>
        </p:txBody>
      </p:sp>
      <p:sp>
        <p:nvSpPr>
          <p:cNvPr id="3" name="Content Placeholder 2"/>
          <p:cNvSpPr>
            <a:spLocks noGrp="1"/>
          </p:cNvSpPr>
          <p:nvPr>
            <p:ph idx="1"/>
          </p:nvPr>
        </p:nvSpPr>
        <p:spPr>
          <a:xfrm>
            <a:off x="457200" y="838200"/>
            <a:ext cx="8229600" cy="5287963"/>
          </a:xfrm>
        </p:spPr>
        <p:txBody>
          <a:bodyPr>
            <a:normAutofit/>
          </a:bodyPr>
          <a:lstStyle/>
          <a:p>
            <a:r>
              <a:rPr lang="en-US" sz="2400" u="sng" dirty="0"/>
              <a:t>A turn of events in a narrative: </a:t>
            </a:r>
            <a:r>
              <a:rPr lang="en-US" sz="2400" dirty="0"/>
              <a:t>when present perfect is used for a past narrative</a:t>
            </a:r>
            <a:r>
              <a:rPr lang="en-US" sz="2400" u="sng" dirty="0"/>
              <a:t> </a:t>
            </a:r>
          </a:p>
          <a:p>
            <a:endParaRPr lang="en-US" sz="2400" u="sn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8589226"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9935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a:t>Motivations for changing the axis of orientation:</a:t>
            </a:r>
          </a:p>
        </p:txBody>
      </p:sp>
      <p:sp>
        <p:nvSpPr>
          <p:cNvPr id="3" name="Content Placeholder 2"/>
          <p:cNvSpPr>
            <a:spLocks noGrp="1"/>
          </p:cNvSpPr>
          <p:nvPr>
            <p:ph idx="1"/>
          </p:nvPr>
        </p:nvSpPr>
        <p:spPr>
          <a:xfrm>
            <a:off x="457200" y="1066800"/>
            <a:ext cx="8229600" cy="5059363"/>
          </a:xfrm>
        </p:spPr>
        <p:txBody>
          <a:bodyPr>
            <a:normAutofit/>
          </a:bodyPr>
          <a:lstStyle/>
          <a:p>
            <a:r>
              <a:rPr lang="en-US" sz="2400" dirty="0"/>
              <a:t>Direct Quotes: </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19655"/>
            <a:ext cx="7224416"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62655"/>
            <a:ext cx="8129407" cy="184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911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3200" dirty="0"/>
              <a:t>The Frame Elaboration Hypothesis</a:t>
            </a:r>
          </a:p>
        </p:txBody>
      </p:sp>
      <p:sp>
        <p:nvSpPr>
          <p:cNvPr id="3" name="Content Placeholder 2"/>
          <p:cNvSpPr>
            <a:spLocks noGrp="1"/>
          </p:cNvSpPr>
          <p:nvPr>
            <p:ph idx="1"/>
          </p:nvPr>
        </p:nvSpPr>
        <p:spPr>
          <a:xfrm>
            <a:off x="457200" y="990600"/>
            <a:ext cx="8229600" cy="5135563"/>
          </a:xfrm>
        </p:spPr>
        <p:txBody>
          <a:bodyPr>
            <a:normAutofit/>
          </a:bodyPr>
          <a:lstStyle/>
          <a:p>
            <a:r>
              <a:rPr lang="en-US" sz="2400" dirty="0"/>
              <a:t>The use of TAM sequence in discourse is considered from a different perspective by Kyung-</a:t>
            </a:r>
            <a:r>
              <a:rPr lang="en-US" sz="2400" dirty="0" err="1"/>
              <a:t>Hee</a:t>
            </a:r>
            <a:r>
              <a:rPr lang="en-US" sz="2400" dirty="0"/>
              <a:t> Suh.</a:t>
            </a:r>
          </a:p>
          <a:p>
            <a:r>
              <a:rPr lang="en-US" sz="2400" dirty="0"/>
              <a:t>Drawing from a number of existing databases, Suh hypothesized that in the course of constructing oral narratives, English speakers often use one TAM form to introduce a type of narrative or an episode. Then they switch to the remainder of the episode using another form to elaborate the episode and provide details.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080769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3200" dirty="0"/>
              <a:t>Summary of Patterns for Oral Narratives</a:t>
            </a: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35100" y="2123929"/>
            <a:ext cx="7499350" cy="344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548115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sz="3200" dirty="0"/>
              <a:t>Frame-Elaboration patterns with tenses</a:t>
            </a:r>
          </a:p>
        </p:txBody>
      </p:sp>
      <p:sp>
        <p:nvSpPr>
          <p:cNvPr id="3" name="Content Placeholder 2"/>
          <p:cNvSpPr>
            <a:spLocks noGrp="1"/>
          </p:cNvSpPr>
          <p:nvPr>
            <p:ph idx="1"/>
          </p:nvPr>
        </p:nvSpPr>
        <p:spPr>
          <a:xfrm>
            <a:off x="457200" y="1066800"/>
            <a:ext cx="8229600" cy="5059363"/>
          </a:xfrm>
        </p:spPr>
        <p:txBody>
          <a:bodyPr>
            <a:normAutofit/>
          </a:bodyPr>
          <a:lstStyle/>
          <a:p>
            <a:pPr marL="514350" indent="-514350">
              <a:buFont typeface="+mj-lt"/>
              <a:buAutoNum type="arabicPeriod"/>
            </a:pPr>
            <a:r>
              <a:rPr lang="en-US" sz="2400" dirty="0"/>
              <a:t>Introducing a present habitual narrative</a:t>
            </a:r>
          </a:p>
          <a:p>
            <a:pPr marL="0"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631950"/>
            <a:ext cx="8077200" cy="370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807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pPr algn="l"/>
            <a:r>
              <a:rPr lang="en-US" sz="4000" dirty="0"/>
              <a:t>Contents of this presentation are:</a:t>
            </a:r>
          </a:p>
        </p:txBody>
      </p:sp>
      <p:sp>
        <p:nvSpPr>
          <p:cNvPr id="5" name="Content Placeholder 4"/>
          <p:cNvSpPr>
            <a:spLocks noGrp="1"/>
          </p:cNvSpPr>
          <p:nvPr>
            <p:ph idx="1"/>
          </p:nvPr>
        </p:nvSpPr>
        <p:spPr>
          <a:xfrm>
            <a:off x="457200" y="1219200"/>
            <a:ext cx="8229600" cy="4906963"/>
          </a:xfrm>
        </p:spPr>
        <p:txBody>
          <a:bodyPr>
            <a:normAutofit/>
          </a:bodyPr>
          <a:lstStyle/>
          <a:p>
            <a:r>
              <a:rPr lang="en-US" sz="2400" dirty="0"/>
              <a:t>Introduction to the tense-aspect-modality (hereafter TAM)</a:t>
            </a:r>
          </a:p>
          <a:p>
            <a:r>
              <a:rPr lang="en-US" sz="2400" dirty="0"/>
              <a:t>Challenging aspects for ESL/EFL students and recommendations</a:t>
            </a:r>
          </a:p>
          <a:p>
            <a:r>
              <a:rPr lang="en-US" sz="2400" dirty="0"/>
              <a:t>The Bull framework</a:t>
            </a:r>
          </a:p>
          <a:p>
            <a:r>
              <a:rPr lang="en-US" sz="2400" dirty="0"/>
              <a:t>Motivations for changing the axis of orientation</a:t>
            </a:r>
          </a:p>
          <a:p>
            <a:r>
              <a:rPr lang="en-US" sz="2400" dirty="0"/>
              <a:t>The Frame Elaboration Hypothesis (with tenses &amp; Modals- Phrasal Modals) with summaries</a:t>
            </a:r>
          </a:p>
          <a:p>
            <a:r>
              <a:rPr lang="en-US" sz="2400" dirty="0"/>
              <a:t>The tense-aspect modality and interaction in conversational oral discourse</a:t>
            </a:r>
          </a:p>
          <a:p>
            <a:r>
              <a:rPr lang="en-US" sz="2400" dirty="0"/>
              <a:t>Tense patterning in written discourse and oral narratives</a:t>
            </a:r>
          </a:p>
          <a:p>
            <a:r>
              <a:rPr lang="en-US" sz="2400" dirty="0"/>
              <a:t>Conclusion </a:t>
            </a:r>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789462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3200" dirty="0"/>
              <a:t>Frame-Elaboration patterns with tenses</a:t>
            </a:r>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sz="2400" dirty="0"/>
              <a:t>2. Providing a transition to a past narrative:</a:t>
            </a:r>
          </a:p>
          <a:p>
            <a:pPr marL="0"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676400"/>
            <a:ext cx="7950200" cy="4546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861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sz="3200" dirty="0"/>
              <a:t>Frame-Elaboration patterns with PMs and Modal sequences</a:t>
            </a:r>
          </a:p>
        </p:txBody>
      </p:sp>
      <p:sp>
        <p:nvSpPr>
          <p:cNvPr id="3" name="Content Placeholder 2"/>
          <p:cNvSpPr>
            <a:spLocks noGrp="1"/>
          </p:cNvSpPr>
          <p:nvPr>
            <p:ph idx="1"/>
          </p:nvPr>
        </p:nvSpPr>
        <p:spPr>
          <a:xfrm>
            <a:off x="457200" y="1219200"/>
            <a:ext cx="8229600" cy="4906963"/>
          </a:xfrm>
        </p:spPr>
        <p:txBody>
          <a:bodyPr>
            <a:normAutofit/>
          </a:bodyPr>
          <a:lstStyle/>
          <a:p>
            <a:pPr marL="457200" indent="-457200">
              <a:buAutoNum type="arabicPeriod"/>
            </a:pPr>
            <a:r>
              <a:rPr lang="en-US" sz="2400" dirty="0"/>
              <a:t>Used to and Would in habitual narratives</a:t>
            </a:r>
          </a:p>
          <a:p>
            <a:pPr marL="457200" indent="-457200">
              <a:buAutoNum type="arabicPeriod"/>
            </a:pPr>
            <a:endParaRPr lang="en-US" sz="2400" dirty="0"/>
          </a:p>
          <a:p>
            <a:pPr marL="0" indent="0">
              <a:buNone/>
            </a:pPr>
            <a:endParaRPr lang="en-US" sz="1800" dirty="0"/>
          </a:p>
          <a:p>
            <a:pPr marL="0" indent="0">
              <a:buNone/>
            </a:pPr>
            <a:r>
              <a:rPr lang="en-US" sz="2400" dirty="0"/>
              <a:t>2. Used to …But for contrasts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5824537" cy="69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71800"/>
            <a:ext cx="76200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482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pPr algn="l"/>
            <a:r>
              <a:rPr lang="en-US" sz="3200" dirty="0"/>
              <a:t>Frame-Elaboration patterns with PMs and Modal sequences</a:t>
            </a:r>
          </a:p>
        </p:txBody>
      </p:sp>
      <p:sp>
        <p:nvSpPr>
          <p:cNvPr id="3" name="Content Placeholder 2"/>
          <p:cNvSpPr>
            <a:spLocks noGrp="1"/>
          </p:cNvSpPr>
          <p:nvPr>
            <p:ph idx="1"/>
          </p:nvPr>
        </p:nvSpPr>
        <p:spPr>
          <a:xfrm>
            <a:off x="457200" y="1219200"/>
            <a:ext cx="8229600" cy="4906963"/>
          </a:xfrm>
        </p:spPr>
        <p:txBody>
          <a:bodyPr/>
          <a:lstStyle/>
          <a:p>
            <a:r>
              <a:rPr lang="en-US" dirty="0"/>
              <a:t>3. Be going to and will for future: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80772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69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sz="3200" dirty="0"/>
              <a:t>Frame-Elaboration patterns with PMs and Modal sequences</a:t>
            </a:r>
          </a:p>
        </p:txBody>
      </p:sp>
      <p:sp>
        <p:nvSpPr>
          <p:cNvPr id="3" name="Content Placeholder 2"/>
          <p:cNvSpPr>
            <a:spLocks noGrp="1"/>
          </p:cNvSpPr>
          <p:nvPr>
            <p:ph idx="1"/>
          </p:nvPr>
        </p:nvSpPr>
        <p:spPr>
          <a:xfrm>
            <a:off x="457200" y="1066800"/>
            <a:ext cx="8229600" cy="5059363"/>
          </a:xfrm>
        </p:spPr>
        <p:txBody>
          <a:bodyPr>
            <a:normAutofit/>
          </a:bodyPr>
          <a:lstStyle/>
          <a:p>
            <a:pPr marL="0" indent="0">
              <a:buNone/>
            </a:pPr>
            <a:r>
              <a:rPr lang="en-US" sz="2400" dirty="0"/>
              <a:t>4. Be going to… so, can: for future plan with purpose:</a:t>
            </a:r>
          </a:p>
          <a:p>
            <a:pPr marL="0" indent="0">
              <a:buNone/>
            </a:pP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077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94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pPr algn="l"/>
            <a:r>
              <a:rPr lang="en-US" sz="3200" dirty="0"/>
              <a:t>More complexity- The present perfect progressive PPP</a:t>
            </a:r>
          </a:p>
        </p:txBody>
      </p:sp>
      <p:sp>
        <p:nvSpPr>
          <p:cNvPr id="3" name="Content Placeholder 2"/>
          <p:cNvSpPr>
            <a:spLocks noGrp="1"/>
          </p:cNvSpPr>
          <p:nvPr>
            <p:ph idx="1"/>
          </p:nvPr>
        </p:nvSpPr>
        <p:spPr>
          <a:xfrm>
            <a:off x="457200" y="1371600"/>
            <a:ext cx="8229600" cy="4754563"/>
          </a:xfrm>
        </p:spPr>
        <p:txBody>
          <a:bodyPr>
            <a:normAutofit/>
          </a:bodyPr>
          <a:lstStyle/>
          <a:p>
            <a:r>
              <a:rPr lang="en-US" sz="2400" dirty="0"/>
              <a:t>This structure requires background- giving prior information- &amp; follow up.</a:t>
            </a:r>
          </a:p>
          <a:p>
            <a:r>
              <a:rPr lang="en-US" sz="2400" b="1" dirty="0"/>
              <a:t>Lucy has been hiking.</a:t>
            </a:r>
          </a:p>
          <a:p>
            <a:r>
              <a:rPr lang="en-US" sz="2400" dirty="0"/>
              <a:t>When? Prior to the time of speaking? Hiking off and on lately?</a:t>
            </a:r>
          </a:p>
          <a:p>
            <a:r>
              <a:rPr lang="en-US" sz="2400" dirty="0"/>
              <a:t>To sort this issue out, </a:t>
            </a:r>
            <a:r>
              <a:rPr lang="en-US" sz="2400" dirty="0" err="1"/>
              <a:t>Celce</a:t>
            </a:r>
            <a:r>
              <a:rPr lang="en-US" sz="2400" dirty="0"/>
              <a:t>-Murcia and Yoshida (2003) examined 250 tokens of PPP and ended up concluding these steps:</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870108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35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Check the following example</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81000" y="1447800"/>
            <a:ext cx="7961641"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a:xfrm>
            <a:off x="381000" y="3505200"/>
            <a:ext cx="8305800" cy="2620963"/>
          </a:xfrm>
        </p:spPr>
        <p:txBody>
          <a:bodyPr>
            <a:normAutofit/>
          </a:bodyPr>
          <a:lstStyle/>
          <a:p>
            <a:r>
              <a:rPr lang="en-US" sz="2400" dirty="0"/>
              <a:t>In the first move: present tense and present perfect</a:t>
            </a:r>
          </a:p>
          <a:p>
            <a:r>
              <a:rPr lang="en-US" sz="2400" dirty="0"/>
              <a:t>The second move: PPP</a:t>
            </a:r>
          </a:p>
          <a:p>
            <a:r>
              <a:rPr lang="en-US" sz="2400" dirty="0"/>
              <a:t>Third move: everything after the PPP</a:t>
            </a:r>
          </a:p>
          <a:p>
            <a:r>
              <a:rPr lang="en-US" sz="2400" dirty="0"/>
              <a:t>NOTE that: this three-move rhetorical structure is so salient that if there is familiarity between the speaker and listener they may skip using  moves 1 and 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759247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944562"/>
          </a:xfrm>
        </p:spPr>
        <p:txBody>
          <a:bodyPr>
            <a:noAutofit/>
          </a:bodyPr>
          <a:lstStyle/>
          <a:p>
            <a:pPr algn="l"/>
            <a:r>
              <a:rPr lang="en-US" sz="3200" dirty="0"/>
              <a:t>The TAM and interaction in conversational discourse</a:t>
            </a:r>
          </a:p>
        </p:txBody>
      </p:sp>
      <p:sp>
        <p:nvSpPr>
          <p:cNvPr id="7" name="Content Placeholder 6"/>
          <p:cNvSpPr>
            <a:spLocks noGrp="1"/>
          </p:cNvSpPr>
          <p:nvPr>
            <p:ph idx="1"/>
          </p:nvPr>
        </p:nvSpPr>
        <p:spPr>
          <a:xfrm>
            <a:off x="457200" y="1295400"/>
            <a:ext cx="8229600" cy="4830763"/>
          </a:xfrm>
        </p:spPr>
        <p:txBody>
          <a:bodyPr>
            <a:normAutofit/>
          </a:bodyPr>
          <a:lstStyle/>
          <a:p>
            <a:r>
              <a:rPr lang="en-US" sz="2400" dirty="0"/>
              <a:t>Knowledge confirmation checks:</a:t>
            </a:r>
          </a:p>
          <a:p>
            <a:endParaRPr lang="en-US"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821339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86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algn="l"/>
            <a:r>
              <a:rPr lang="en-US" sz="3600" dirty="0"/>
              <a:t>The TAM and interaction in conversational discourse</a:t>
            </a:r>
          </a:p>
        </p:txBody>
      </p:sp>
      <p:sp>
        <p:nvSpPr>
          <p:cNvPr id="3" name="Content Placeholder 2"/>
          <p:cNvSpPr>
            <a:spLocks noGrp="1"/>
          </p:cNvSpPr>
          <p:nvPr>
            <p:ph idx="1"/>
          </p:nvPr>
        </p:nvSpPr>
        <p:spPr>
          <a:xfrm>
            <a:off x="457200" y="1371600"/>
            <a:ext cx="8229600" cy="4754563"/>
          </a:xfrm>
        </p:spPr>
        <p:txBody>
          <a:bodyPr>
            <a:normAutofit/>
          </a:bodyPr>
          <a:lstStyle/>
          <a:p>
            <a:r>
              <a:rPr lang="en-US" sz="2400" dirty="0"/>
              <a:t>Marking Personal Involvement:</a:t>
            </a:r>
          </a:p>
          <a:p>
            <a:r>
              <a:rPr lang="en-US" sz="2400" dirty="0"/>
              <a:t>Some instances between </a:t>
            </a:r>
            <a:r>
              <a:rPr lang="en-US" sz="2400" i="1" dirty="0"/>
              <a:t>be going to</a:t>
            </a:r>
            <a:r>
              <a:rPr lang="en-US" sz="2400" dirty="0"/>
              <a:t> and </a:t>
            </a:r>
            <a:r>
              <a:rPr lang="en-US" sz="2400" i="1" dirty="0"/>
              <a:t>will </a:t>
            </a:r>
            <a:r>
              <a:rPr lang="en-US" sz="2400" dirty="0"/>
              <a:t>are </a:t>
            </a:r>
            <a:r>
              <a:rPr lang="en-US" sz="2400" dirty="0" err="1"/>
              <a:t>interactionally</a:t>
            </a:r>
            <a:r>
              <a:rPr lang="en-US" sz="2400" dirty="0"/>
              <a:t> driven that the former presents greater personal involvement while the latter is more neutral, detached, and formal option.</a:t>
            </a:r>
          </a:p>
          <a:p>
            <a:endParaRPr lang="en-US" sz="2400"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05200"/>
            <a:ext cx="8077200" cy="99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7699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algn="l"/>
            <a:r>
              <a:rPr lang="en-US" sz="3200" dirty="0"/>
              <a:t>The TAM and interaction in conversational discourse</a:t>
            </a:r>
          </a:p>
        </p:txBody>
      </p:sp>
      <p:sp>
        <p:nvSpPr>
          <p:cNvPr id="3" name="Content Placeholder 2"/>
          <p:cNvSpPr>
            <a:spLocks noGrp="1"/>
          </p:cNvSpPr>
          <p:nvPr>
            <p:ph idx="1"/>
          </p:nvPr>
        </p:nvSpPr>
        <p:spPr>
          <a:xfrm>
            <a:off x="457200" y="1295400"/>
            <a:ext cx="8229600" cy="4830763"/>
          </a:xfrm>
        </p:spPr>
        <p:txBody>
          <a:bodyPr>
            <a:normAutofit/>
          </a:bodyPr>
          <a:lstStyle/>
          <a:p>
            <a:r>
              <a:rPr lang="en-US" sz="2400" dirty="0"/>
              <a:t>Marking involvement and interaction: there were texts that were studied attempting to capture aspects of related interest, it was found that the progressive aspect has higher interaction and involvement from texts that did not.</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09545"/>
            <a:ext cx="7772400"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66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sz="3600" dirty="0"/>
              <a:t>The TAM and interaction in conversational discourse</a:t>
            </a:r>
          </a:p>
        </p:txBody>
      </p:sp>
      <p:sp>
        <p:nvSpPr>
          <p:cNvPr id="3" name="Content Placeholder 2"/>
          <p:cNvSpPr>
            <a:spLocks noGrp="1"/>
          </p:cNvSpPr>
          <p:nvPr>
            <p:ph idx="1"/>
          </p:nvPr>
        </p:nvSpPr>
        <p:spPr>
          <a:xfrm>
            <a:off x="457200" y="1143000"/>
            <a:ext cx="8229600" cy="4983163"/>
          </a:xfrm>
        </p:spPr>
        <p:txBody>
          <a:bodyPr>
            <a:normAutofit/>
          </a:bodyPr>
          <a:lstStyle/>
          <a:p>
            <a:r>
              <a:rPr lang="en-US" sz="2400" dirty="0"/>
              <a:t>Marking the potential for change:  simple tense by virtue represents a neutral, unchanging situation while the progressive represents signals for potential change. Batstone (1995)</a:t>
            </a:r>
          </a:p>
          <a:p>
            <a:endParaRPr lang="en-US" sz="2400" dirty="0"/>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94454"/>
            <a:ext cx="5453062" cy="793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86200"/>
            <a:ext cx="7956550" cy="99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360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4000" dirty="0"/>
              <a:t>Introduction to chapter 9</a:t>
            </a:r>
          </a:p>
        </p:txBody>
      </p:sp>
      <p:sp>
        <p:nvSpPr>
          <p:cNvPr id="3" name="Content Placeholder 2"/>
          <p:cNvSpPr>
            <a:spLocks noGrp="1"/>
          </p:cNvSpPr>
          <p:nvPr>
            <p:ph idx="1"/>
          </p:nvPr>
        </p:nvSpPr>
        <p:spPr>
          <a:xfrm>
            <a:off x="457200" y="1219200"/>
            <a:ext cx="8229600" cy="4906963"/>
          </a:xfrm>
        </p:spPr>
        <p:txBody>
          <a:bodyPr/>
          <a:lstStyle/>
          <a:p>
            <a:r>
              <a:rPr lang="en-US" sz="2400" dirty="0"/>
              <a:t>Consider this example: </a:t>
            </a:r>
          </a:p>
          <a:p>
            <a:pPr marL="0" indent="0">
              <a:buNone/>
            </a:pPr>
            <a:r>
              <a:rPr lang="en-US" sz="2400" dirty="0"/>
              <a:t>I </a:t>
            </a:r>
            <a:r>
              <a:rPr lang="en-US" sz="2400" u="sng" dirty="0"/>
              <a:t>am going to </a:t>
            </a:r>
            <a:r>
              <a:rPr lang="en-US" sz="2400" dirty="0"/>
              <a:t>buy a bicycle, so I </a:t>
            </a:r>
            <a:r>
              <a:rPr lang="en-US" sz="2400" u="sng" dirty="0"/>
              <a:t>can</a:t>
            </a:r>
            <a:r>
              <a:rPr lang="en-US" sz="2400" dirty="0"/>
              <a:t> do errands and exercise at the same time. (Plan + outcome)</a:t>
            </a:r>
          </a:p>
          <a:p>
            <a:r>
              <a:rPr lang="en-US" sz="2400" dirty="0"/>
              <a:t>Examples like the sentence above even if well contextualized still fail to capture the TAM combinations that occur in a </a:t>
            </a:r>
            <a:r>
              <a:rPr lang="en-US" sz="2400" dirty="0" err="1"/>
              <a:t>suprasentential</a:t>
            </a:r>
            <a:r>
              <a:rPr lang="en-US" sz="2400" dirty="0"/>
              <a:t> level. So this chapter focuses on the TAM forms that appear in English Discourse.</a:t>
            </a:r>
          </a:p>
          <a:p>
            <a:r>
              <a:rPr lang="en-US" sz="2400" dirty="0"/>
              <a:t>William Bull’s framework</a:t>
            </a:r>
          </a:p>
          <a:p>
            <a:r>
              <a:rPr lang="en-US" sz="2400" dirty="0"/>
              <a:t>There also are database studies that examine the functions of TAM system in English discourse, spoken and written.</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534575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3600" dirty="0"/>
              <a:t>Tense Patterning in Written Discourse:</a:t>
            </a:r>
          </a:p>
        </p:txBody>
      </p:sp>
      <p:sp>
        <p:nvSpPr>
          <p:cNvPr id="3" name="Content Placeholder 2"/>
          <p:cNvSpPr>
            <a:spLocks noGrp="1"/>
          </p:cNvSpPr>
          <p:nvPr>
            <p:ph idx="1"/>
          </p:nvPr>
        </p:nvSpPr>
        <p:spPr>
          <a:xfrm>
            <a:off x="457200" y="1219200"/>
            <a:ext cx="8229600" cy="4906963"/>
          </a:xfrm>
        </p:spPr>
        <p:txBody>
          <a:bodyPr>
            <a:normAutofit/>
          </a:bodyPr>
          <a:lstStyle/>
          <a:p>
            <a:r>
              <a:rPr lang="en-US" sz="2400" b="1" dirty="0"/>
              <a:t>Marking a climax</a:t>
            </a:r>
            <a:r>
              <a:rPr lang="en-US" sz="2000" dirty="0"/>
              <a:t>: Past perfect generally marks an event occurring prior to some other time or event in the past. However; in written discourse it is noticed that this tense is used to mark a </a:t>
            </a:r>
            <a:r>
              <a:rPr lang="en-US" sz="2000" u="sng" dirty="0"/>
              <a:t>CLIMAX.</a:t>
            </a:r>
          </a:p>
          <a:p>
            <a:r>
              <a:rPr lang="en-US" sz="2000" u="sng" dirty="0"/>
              <a:t>Climax</a:t>
            </a:r>
            <a:r>
              <a:rPr lang="en-US" sz="2000" dirty="0"/>
              <a:t> refers to stating a purpose for relating a prior series of events narrated in the simple past.</a:t>
            </a:r>
          </a:p>
          <a:p>
            <a:endParaRPr lang="en-US" sz="2000" u="sng" dirty="0"/>
          </a:p>
          <a:p>
            <a:endParaRPr lang="en-US" sz="2000" u="sng" dirty="0"/>
          </a:p>
          <a:p>
            <a:endParaRPr lang="en-US" sz="2000" u="sng" dirty="0"/>
          </a:p>
          <a:p>
            <a:endParaRPr lang="en-US" sz="2000" u="sng" dirty="0"/>
          </a:p>
          <a:p>
            <a:endParaRPr lang="en-US" sz="2000" u="sng" dirty="0"/>
          </a:p>
          <a:p>
            <a:r>
              <a:rPr lang="en-US" sz="2000" dirty="0"/>
              <a:t>Notice in the above example that simple pas is used to tell the storyline while past perfect is used to terminate (end) the written narrative episode as if is functioning </a:t>
            </a:r>
            <a:r>
              <a:rPr lang="en-US" sz="2000" u="sng" dirty="0"/>
              <a:t>to mark the outcome.</a:t>
            </a:r>
            <a:endParaRPr lang="en-US" sz="2000" dirty="0"/>
          </a:p>
          <a:p>
            <a:endParaRPr lang="en-US" sz="2000" u="sng" dirty="0"/>
          </a:p>
          <a:p>
            <a:endParaRPr lang="en-US" sz="2000" u="sng" dirty="0"/>
          </a:p>
          <a:p>
            <a:endParaRPr lang="en-US" sz="2000" u="sn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77183"/>
            <a:ext cx="818119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025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3600" dirty="0"/>
              <a:t>Tense Patterning in Written Discourse:</a:t>
            </a:r>
          </a:p>
        </p:txBody>
      </p:sp>
      <p:sp>
        <p:nvSpPr>
          <p:cNvPr id="3" name="Content Placeholder 2"/>
          <p:cNvSpPr>
            <a:spLocks noGrp="1"/>
          </p:cNvSpPr>
          <p:nvPr>
            <p:ph idx="1"/>
          </p:nvPr>
        </p:nvSpPr>
        <p:spPr>
          <a:xfrm>
            <a:off x="457200" y="1143000"/>
            <a:ext cx="8229600" cy="4983163"/>
          </a:xfrm>
        </p:spPr>
        <p:txBody>
          <a:bodyPr>
            <a:normAutofit/>
          </a:bodyPr>
          <a:lstStyle/>
          <a:p>
            <a:r>
              <a:rPr lang="en-US" sz="2000" dirty="0"/>
              <a:t>A point worth mentioning is the fact that same aspect pattern applies to present events, as shown below:</a:t>
            </a:r>
          </a:p>
          <a:p>
            <a:endParaRPr lang="en-US" sz="2000" dirty="0"/>
          </a:p>
          <a:p>
            <a:endParaRPr lang="en-US" sz="2000" dirty="0"/>
          </a:p>
          <a:p>
            <a:endParaRPr lang="en-US" sz="2000" dirty="0"/>
          </a:p>
          <a:p>
            <a:r>
              <a:rPr lang="en-US" sz="2000" dirty="0"/>
              <a:t>Another point to note is the fact that the verbs used to express climax are punctual verb phrases (i.e. a verb phrase that expresses something that occurs in an instant like </a:t>
            </a:r>
            <a:r>
              <a:rPr lang="en-US" sz="2000" i="1" dirty="0"/>
              <a:t>to begin, to find the probe</a:t>
            </a:r>
            <a:r>
              <a:rPr lang="en-US" sz="2000" dirty="0"/>
              <a:t>) which is another significant element of the rhetorical structure.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2046051"/>
            <a:ext cx="828634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226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3600" dirty="0"/>
              <a:t>Tense Patterning in Written Discourse:</a:t>
            </a:r>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sz="2400" b="1" dirty="0"/>
              <a:t>Illustrating a point and generalizing</a:t>
            </a:r>
            <a:r>
              <a:rPr lang="en-US" sz="2000" dirty="0"/>
              <a:t>:</a:t>
            </a:r>
          </a:p>
          <a:p>
            <a:r>
              <a:rPr lang="en-US" sz="1800" dirty="0"/>
              <a:t>Brinton (1994) noticed that authors of the below psychology text frequently illustrate real-life phenomenon in the past tense.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NB: The discourse level of these tenses is similar  to that of sentence level uses since simple past tense is often used to relate to a past event\fact and simple present for generalizations.</a:t>
            </a:r>
          </a:p>
          <a:p>
            <a:r>
              <a:rPr lang="en-US" sz="1800" dirty="0"/>
              <a:t>This can be taught to ESL\EFL readers\writers too.</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8001000" cy="258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750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3600" dirty="0"/>
              <a:t>Tense Patterning in Written Discourse:</a:t>
            </a:r>
          </a:p>
        </p:txBody>
      </p:sp>
      <p:sp>
        <p:nvSpPr>
          <p:cNvPr id="3" name="Content Placeholder 2"/>
          <p:cNvSpPr>
            <a:spLocks noGrp="1"/>
          </p:cNvSpPr>
          <p:nvPr>
            <p:ph idx="1"/>
          </p:nvPr>
        </p:nvSpPr>
        <p:spPr>
          <a:xfrm>
            <a:off x="457200" y="990600"/>
            <a:ext cx="8229600" cy="5135563"/>
          </a:xfrm>
        </p:spPr>
        <p:txBody>
          <a:bodyPr>
            <a:normAutofit/>
          </a:bodyPr>
          <a:lstStyle/>
          <a:p>
            <a:r>
              <a:rPr lang="en-US" sz="2000" dirty="0"/>
              <a:t>Reporting Research:</a:t>
            </a:r>
          </a:p>
          <a:p>
            <a:r>
              <a:rPr lang="en-US" sz="2000" dirty="0" err="1"/>
              <a:t>Burrough-Boenisch</a:t>
            </a:r>
            <a:r>
              <a:rPr lang="en-US" sz="2000" dirty="0"/>
              <a:t> (2003) observes that: </a:t>
            </a:r>
          </a:p>
          <a:p>
            <a:r>
              <a:rPr lang="en-US" sz="2000" i="1" dirty="0"/>
              <a:t>simple present</a:t>
            </a:r>
            <a:r>
              <a:rPr lang="en-US" sz="2000" dirty="0"/>
              <a:t> can be used for general truths. </a:t>
            </a:r>
          </a:p>
          <a:p>
            <a:r>
              <a:rPr lang="en-US" sz="2000" dirty="0"/>
              <a:t>While the researcher’s own finding  to be presented in </a:t>
            </a:r>
            <a:r>
              <a:rPr lang="en-US" sz="2000" i="1" dirty="0"/>
              <a:t>simple past</a:t>
            </a:r>
            <a:r>
              <a:rPr lang="en-US" sz="2000" dirty="0"/>
              <a:t>. </a:t>
            </a:r>
          </a:p>
          <a:p>
            <a:r>
              <a:rPr lang="en-US" sz="2000" dirty="0"/>
              <a:t>She also notes the following: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29380107"/>
              </p:ext>
            </p:extLst>
          </p:nvPr>
        </p:nvGraphicFramePr>
        <p:xfrm>
          <a:off x="990600" y="3276600"/>
          <a:ext cx="7086600" cy="2595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370840">
                <a:tc>
                  <a:txBody>
                    <a:bodyPr/>
                    <a:lstStyle/>
                    <a:p>
                      <a:r>
                        <a:rPr lang="en-US" dirty="0"/>
                        <a:t>Content</a:t>
                      </a:r>
                    </a:p>
                  </a:txBody>
                  <a:tcPr/>
                </a:tc>
                <a:tc>
                  <a:txBody>
                    <a:bodyPr/>
                    <a:lstStyle/>
                    <a:p>
                      <a:r>
                        <a:rPr lang="en-US" dirty="0"/>
                        <a:t>Tense to present it</a:t>
                      </a:r>
                    </a:p>
                  </a:txBody>
                  <a:tcPr/>
                </a:tc>
                <a:extLst>
                  <a:ext uri="{0D108BD9-81ED-4DB2-BD59-A6C34878D82A}">
                    <a16:rowId xmlns:a16="http://schemas.microsoft.com/office/drawing/2014/main" val="10000"/>
                  </a:ext>
                </a:extLst>
              </a:tr>
              <a:tr h="370840">
                <a:tc>
                  <a:txBody>
                    <a:bodyPr/>
                    <a:lstStyle/>
                    <a:p>
                      <a:r>
                        <a:rPr lang="en-US" dirty="0"/>
                        <a:t>General</a:t>
                      </a:r>
                      <a:r>
                        <a:rPr lang="en-US" baseline="0" dirty="0"/>
                        <a:t> truths</a:t>
                      </a:r>
                      <a:endParaRPr lang="en-US" dirty="0"/>
                    </a:p>
                  </a:txBody>
                  <a:tcPr/>
                </a:tc>
                <a:tc>
                  <a:txBody>
                    <a:bodyPr/>
                    <a:lstStyle/>
                    <a:p>
                      <a:r>
                        <a:rPr lang="en-US" dirty="0"/>
                        <a:t>Simple present</a:t>
                      </a:r>
                    </a:p>
                  </a:txBody>
                  <a:tcPr/>
                </a:tc>
                <a:extLst>
                  <a:ext uri="{0D108BD9-81ED-4DB2-BD59-A6C34878D82A}">
                    <a16:rowId xmlns:a16="http://schemas.microsoft.com/office/drawing/2014/main" val="10001"/>
                  </a:ext>
                </a:extLst>
              </a:tr>
              <a:tr h="370840">
                <a:tc>
                  <a:txBody>
                    <a:bodyPr/>
                    <a:lstStyle/>
                    <a:p>
                      <a:r>
                        <a:rPr lang="en-US" dirty="0"/>
                        <a:t>Researcher’s own findings</a:t>
                      </a:r>
                    </a:p>
                  </a:txBody>
                  <a:tcPr/>
                </a:tc>
                <a:tc>
                  <a:txBody>
                    <a:bodyPr/>
                    <a:lstStyle/>
                    <a:p>
                      <a:r>
                        <a:rPr lang="en-US" dirty="0"/>
                        <a:t>Simple past</a:t>
                      </a:r>
                    </a:p>
                  </a:txBody>
                  <a:tcPr/>
                </a:tc>
                <a:extLst>
                  <a:ext uri="{0D108BD9-81ED-4DB2-BD59-A6C34878D82A}">
                    <a16:rowId xmlns:a16="http://schemas.microsoft.com/office/drawing/2014/main" val="10002"/>
                  </a:ext>
                </a:extLst>
              </a:tr>
              <a:tr h="370840">
                <a:tc>
                  <a:txBody>
                    <a:bodyPr/>
                    <a:lstStyle/>
                    <a:p>
                      <a:r>
                        <a:rPr lang="en-US" dirty="0"/>
                        <a:t>Established</a:t>
                      </a:r>
                      <a:r>
                        <a:rPr lang="en-US" baseline="0" dirty="0"/>
                        <a:t> knowledge (previous results)</a:t>
                      </a:r>
                      <a:endParaRPr lang="en-US" dirty="0"/>
                    </a:p>
                  </a:txBody>
                  <a:tcPr/>
                </a:tc>
                <a:tc>
                  <a:txBody>
                    <a:bodyPr/>
                    <a:lstStyle/>
                    <a:p>
                      <a:r>
                        <a:rPr lang="en-US" dirty="0"/>
                        <a:t>Present tense</a:t>
                      </a:r>
                    </a:p>
                  </a:txBody>
                  <a:tcPr/>
                </a:tc>
                <a:extLst>
                  <a:ext uri="{0D108BD9-81ED-4DB2-BD59-A6C34878D82A}">
                    <a16:rowId xmlns:a16="http://schemas.microsoft.com/office/drawing/2014/main" val="10003"/>
                  </a:ext>
                </a:extLst>
              </a:tr>
              <a:tr h="370840">
                <a:tc>
                  <a:txBody>
                    <a:bodyPr/>
                    <a:lstStyle/>
                    <a:p>
                      <a:r>
                        <a:rPr lang="en-US" dirty="0"/>
                        <a:t>Description of methods and results</a:t>
                      </a:r>
                    </a:p>
                  </a:txBody>
                  <a:tcPr/>
                </a:tc>
                <a:tc>
                  <a:txBody>
                    <a:bodyPr/>
                    <a:lstStyle/>
                    <a:p>
                      <a:r>
                        <a:rPr lang="en-US" dirty="0"/>
                        <a:t>Past</a:t>
                      </a:r>
                      <a:r>
                        <a:rPr lang="en-US" baseline="0" dirty="0"/>
                        <a:t> tense</a:t>
                      </a:r>
                      <a:endParaRPr lang="en-US" dirty="0"/>
                    </a:p>
                  </a:txBody>
                  <a:tcPr/>
                </a:tc>
                <a:extLst>
                  <a:ext uri="{0D108BD9-81ED-4DB2-BD59-A6C34878D82A}">
                    <a16:rowId xmlns:a16="http://schemas.microsoft.com/office/drawing/2014/main" val="10004"/>
                  </a:ext>
                </a:extLst>
              </a:tr>
              <a:tr h="370840">
                <a:tc>
                  <a:txBody>
                    <a:bodyPr/>
                    <a:lstStyle/>
                    <a:p>
                      <a:r>
                        <a:rPr lang="en-US" dirty="0"/>
                        <a:t>Presentation (figure 1 shows that…)</a:t>
                      </a:r>
                    </a:p>
                  </a:txBody>
                  <a:tcPr/>
                </a:tc>
                <a:tc>
                  <a:txBody>
                    <a:bodyPr/>
                    <a:lstStyle/>
                    <a:p>
                      <a:r>
                        <a:rPr lang="en-US" dirty="0"/>
                        <a:t>Simple present</a:t>
                      </a:r>
                    </a:p>
                  </a:txBody>
                  <a:tcPr/>
                </a:tc>
                <a:extLst>
                  <a:ext uri="{0D108BD9-81ED-4DB2-BD59-A6C34878D82A}">
                    <a16:rowId xmlns:a16="http://schemas.microsoft.com/office/drawing/2014/main" val="10005"/>
                  </a:ext>
                </a:extLst>
              </a:tr>
              <a:tr h="370840">
                <a:tc>
                  <a:txBody>
                    <a:bodyPr/>
                    <a:lstStyle/>
                    <a:p>
                      <a:r>
                        <a:rPr lang="en-US" dirty="0"/>
                        <a:t>Attribution</a:t>
                      </a:r>
                      <a:r>
                        <a:rPr lang="en-US" baseline="0" dirty="0"/>
                        <a:t> (John reported that…)</a:t>
                      </a:r>
                      <a:endParaRPr lang="en-US" dirty="0"/>
                    </a:p>
                  </a:txBody>
                  <a:tcPr/>
                </a:tc>
                <a:tc>
                  <a:txBody>
                    <a:bodyPr/>
                    <a:lstStyle/>
                    <a:p>
                      <a:r>
                        <a:rPr lang="en-US" dirty="0"/>
                        <a:t>Past tense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2270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a:t>Further notes regarding Tense patterning in written discourse:</a:t>
            </a:r>
          </a:p>
        </p:txBody>
      </p:sp>
      <p:sp>
        <p:nvSpPr>
          <p:cNvPr id="3" name="Content Placeholder 2"/>
          <p:cNvSpPr>
            <a:spLocks noGrp="1"/>
          </p:cNvSpPr>
          <p:nvPr>
            <p:ph idx="1"/>
          </p:nvPr>
        </p:nvSpPr>
        <p:spPr/>
        <p:txBody>
          <a:bodyPr/>
          <a:lstStyle/>
          <a:p>
            <a:r>
              <a:rPr lang="en-US" sz="2400" dirty="0"/>
              <a:t>Tense choices are flexible.</a:t>
            </a:r>
          </a:p>
          <a:p>
            <a:r>
              <a:rPr lang="en-US" sz="2400" dirty="0"/>
              <a:t>The motivation to change tense of a particular verb was a desire to achieve tense consistency within a sentence or a paragraph.</a:t>
            </a:r>
          </a:p>
          <a:p>
            <a:pPr marL="0" indent="0">
              <a:buNone/>
            </a:pPr>
            <a:endParaRPr lang="en-US" sz="2400"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340957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Conclusion</a:t>
            </a:r>
          </a:p>
        </p:txBody>
      </p:sp>
      <p:sp>
        <p:nvSpPr>
          <p:cNvPr id="3" name="Content Placeholder 2"/>
          <p:cNvSpPr>
            <a:spLocks noGrp="1"/>
          </p:cNvSpPr>
          <p:nvPr>
            <p:ph idx="1"/>
          </p:nvPr>
        </p:nvSpPr>
        <p:spPr>
          <a:xfrm>
            <a:off x="1435608" y="1219200"/>
            <a:ext cx="7498080" cy="5029200"/>
          </a:xfrm>
        </p:spPr>
        <p:txBody>
          <a:bodyPr>
            <a:normAutofit/>
          </a:bodyPr>
          <a:lstStyle/>
          <a:p>
            <a:r>
              <a:rPr lang="en-US" sz="2400" dirty="0"/>
              <a:t>TAM system is very important for ESL learners in: </a:t>
            </a:r>
          </a:p>
          <a:p>
            <a:pPr marL="82296" indent="0">
              <a:buNone/>
            </a:pPr>
            <a:r>
              <a:rPr lang="en-US" sz="2400" dirty="0"/>
              <a:t>	a. achieving coherence in discourse</a:t>
            </a:r>
          </a:p>
          <a:p>
            <a:pPr marL="82296" indent="0">
              <a:buNone/>
            </a:pPr>
            <a:r>
              <a:rPr lang="en-US" sz="2400" dirty="0"/>
              <a:t>	b.  Presentation of tense and aspect as a system 	rather than presenting each one as a </a:t>
            </a:r>
            <a:r>
              <a:rPr lang="en-US" sz="2400" u="sng" dirty="0"/>
              <a:t>discrete </a:t>
            </a:r>
            <a:r>
              <a:rPr lang="en-US" sz="2400" dirty="0"/>
              <a:t>	</a:t>
            </a:r>
            <a:r>
              <a:rPr lang="en-US" sz="2400" u="sng" dirty="0"/>
              <a:t>construction.</a:t>
            </a:r>
          </a:p>
          <a:p>
            <a:r>
              <a:rPr lang="en-US" sz="2400" dirty="0"/>
              <a:t>It is also important to note that they are not like sentence-level grammatical rules; they are rather rhetorical tendencies.</a:t>
            </a:r>
          </a:p>
          <a:p>
            <a:r>
              <a:rPr lang="en-US" sz="2400" dirty="0"/>
              <a:t>Learners who use the TAM will be able to produce more coherent texts.</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645026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0034"/>
          </a:xfrm>
        </p:spPr>
        <p:txBody>
          <a:bodyPr>
            <a:normAutofit fontScale="90000"/>
          </a:bodyPr>
          <a:lstStyle/>
          <a:p>
            <a:r>
              <a:rPr lang="en-US" sz="3600" dirty="0"/>
              <a:t>Conclusion</a:t>
            </a:r>
          </a:p>
        </p:txBody>
      </p:sp>
      <p:sp>
        <p:nvSpPr>
          <p:cNvPr id="3" name="Content Placeholder 2"/>
          <p:cNvSpPr>
            <a:spLocks noGrp="1"/>
          </p:cNvSpPr>
          <p:nvPr>
            <p:ph idx="1"/>
          </p:nvPr>
        </p:nvSpPr>
        <p:spPr>
          <a:xfrm>
            <a:off x="1435608" y="914400"/>
            <a:ext cx="7498080" cy="5334000"/>
          </a:xfrm>
        </p:spPr>
        <p:txBody>
          <a:bodyPr>
            <a:normAutofit/>
          </a:bodyPr>
          <a:lstStyle/>
          <a:p>
            <a:r>
              <a:rPr lang="en-US" sz="2400" dirty="0"/>
              <a:t>The patterns presented in this chapter can serve as templates for certain discourse functions of these forms.</a:t>
            </a:r>
          </a:p>
          <a:p>
            <a:r>
              <a:rPr lang="en-US" sz="2400" dirty="0"/>
              <a:t>Teachers of English for specific purpose should also be well aware of the TAM so as to recognize how tenses have uses in different disciplines as referred to by L. Gray. </a:t>
            </a:r>
          </a:p>
          <a:p>
            <a:r>
              <a:rPr lang="en-US" sz="2400" dirty="0"/>
              <a:t>Teachers should also well instruct their students regarding the TAM system and make sure their students are aware that TAM operates differently in different languages. </a:t>
            </a:r>
            <a:r>
              <a:rPr lang="en-US" sz="2400" u="sng" dirty="0">
                <a:solidFill>
                  <a:srgbClr val="FF0000"/>
                </a:solidFill>
              </a:rPr>
              <a:t>Boundaries of objective time and tense are conventionalized differently in different cultures</a:t>
            </a:r>
            <a:r>
              <a:rPr lang="en-US" sz="2400"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143885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pic>
        <p:nvPicPr>
          <p:cNvPr id="2050" name="Picture 2" descr="C:\Users\Lenovo\AppData\Local\Microsoft\Windows\INetCache\IE\0LOHNROM\thank-yo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66800"/>
            <a:ext cx="4471416" cy="427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104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t>ESL/EFL learners’ challenges &amp; recommendations</a:t>
            </a:r>
          </a:p>
        </p:txBody>
      </p:sp>
      <p:sp>
        <p:nvSpPr>
          <p:cNvPr id="3" name="Content Placeholder 2"/>
          <p:cNvSpPr>
            <a:spLocks noGrp="1"/>
          </p:cNvSpPr>
          <p:nvPr>
            <p:ph idx="1"/>
          </p:nvPr>
        </p:nvSpPr>
        <p:spPr/>
        <p:txBody>
          <a:bodyPr>
            <a:normAutofit/>
          </a:bodyPr>
          <a:lstStyle/>
          <a:p>
            <a:r>
              <a:rPr lang="en-US" sz="2400" dirty="0"/>
              <a:t>Tense is solely related to time!</a:t>
            </a:r>
          </a:p>
          <a:p>
            <a:r>
              <a:rPr lang="en-US" sz="2400" dirty="0"/>
              <a:t>Tense-Aspect is merely taught on a sentence level.</a:t>
            </a:r>
          </a:p>
          <a:p>
            <a:r>
              <a:rPr lang="en-US" sz="2400" dirty="0"/>
              <a:t>Learners undergoing powerful L1 influence as not all languages mark tense-aspect.</a:t>
            </a:r>
          </a:p>
          <a:p>
            <a:r>
              <a:rPr lang="en-US" sz="2400" dirty="0"/>
              <a:t>It is recommended for a teacher to teach ESL students </a:t>
            </a:r>
            <a:r>
              <a:rPr lang="en-US" sz="2400" u="sng" dirty="0"/>
              <a:t>each axis at a time instead of each tense at a time</a:t>
            </a:r>
            <a:r>
              <a:rPr lang="en-US" sz="2400" dirty="0"/>
              <a:t>. This will help students better grasp the idea and show them </a:t>
            </a:r>
            <a:r>
              <a:rPr lang="en-US" sz="2400" u="sng" dirty="0"/>
              <a:t>how tenses relate to each other in discourse.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8037985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pPr algn="l"/>
            <a:r>
              <a:rPr lang="en-US" sz="2800" dirty="0"/>
              <a:t>Consider the following examples and their tense patterns:</a:t>
            </a:r>
          </a:p>
        </p:txBody>
      </p:sp>
      <p:sp>
        <p:nvSpPr>
          <p:cNvPr id="3" name="Content Placeholder 2"/>
          <p:cNvSpPr>
            <a:spLocks noGrp="1"/>
          </p:cNvSpPr>
          <p:nvPr>
            <p:ph idx="1"/>
          </p:nvPr>
        </p:nvSpPr>
        <p:spPr>
          <a:xfrm>
            <a:off x="457200" y="1219200"/>
            <a:ext cx="8229600" cy="4906963"/>
          </a:xfrm>
        </p:spPr>
        <p:txBody>
          <a:bodyPr>
            <a:normAutofit/>
          </a:bodyPr>
          <a:lstStyle/>
          <a:p>
            <a:r>
              <a:rPr lang="en-US" sz="2400" dirty="0"/>
              <a:t>A. I have a splitting headache. I had it for two hours. I will take some aspirin. (choppiness)</a:t>
            </a:r>
          </a:p>
          <a:p>
            <a:r>
              <a:rPr lang="en-US" sz="2400" dirty="0"/>
              <a:t>B. I have a splitting headache. I’ve had it for two hours. I’m going to take some aspirin. (more consistent)</a:t>
            </a:r>
          </a:p>
          <a:p>
            <a:r>
              <a:rPr lang="en-US" sz="2400" dirty="0"/>
              <a:t>C. The little girl cries her heart out. She lost her teddy bear and is convinced she will never find him. (comprehensible narrative- not fully coherent- sounds disjointed)</a:t>
            </a:r>
          </a:p>
          <a:p>
            <a:r>
              <a:rPr lang="en-US" sz="2400" dirty="0"/>
              <a:t>D. The little girl cried her heart out. She had lost her teddy bear and was convinced she’d never find him. (past orientation)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966936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a:t>NOTE:</a:t>
            </a:r>
          </a:p>
        </p:txBody>
      </p:sp>
      <p:sp>
        <p:nvSpPr>
          <p:cNvPr id="3" name="Content Placeholder 2"/>
          <p:cNvSpPr>
            <a:spLocks noGrp="1"/>
          </p:cNvSpPr>
          <p:nvPr>
            <p:ph idx="1"/>
          </p:nvPr>
        </p:nvSpPr>
        <p:spPr>
          <a:xfrm>
            <a:off x="457200" y="1219200"/>
            <a:ext cx="8229600" cy="4906963"/>
          </a:xfrm>
        </p:spPr>
        <p:txBody>
          <a:bodyPr>
            <a:normAutofit/>
          </a:bodyPr>
          <a:lstStyle/>
          <a:p>
            <a:r>
              <a:rPr lang="en-US" sz="2400" dirty="0"/>
              <a:t>Sometimes through talking, English speakers tend to jump often from tense to tense (present to past to future). A reason for that is the fact that they may have learned each tense at a time, at the sentence level, without learning how the </a:t>
            </a:r>
            <a:r>
              <a:rPr lang="en-US" sz="2400" b="1" i="1" dirty="0">
                <a:effectLst>
                  <a:outerShdw blurRad="38100" dist="38100" dir="2700000" algn="tl">
                    <a:srgbClr val="000000">
                      <a:alpha val="43137"/>
                    </a:srgbClr>
                  </a:outerShdw>
                </a:effectLst>
              </a:rPr>
              <a:t>combinations interact in discourse.</a:t>
            </a:r>
          </a:p>
          <a:p>
            <a:r>
              <a:rPr lang="en-US" sz="2400" dirty="0"/>
              <a:t>This chapter will directly address such learning challenges.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85411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sz="3600" dirty="0"/>
              <a:t>The BULL framework- by William Bull</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1447800"/>
            <a:ext cx="83820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half" idx="2"/>
          </p:nvPr>
        </p:nvSpPr>
        <p:spPr>
          <a:xfrm>
            <a:off x="685800" y="3657600"/>
            <a:ext cx="7543800" cy="1905000"/>
          </a:xfrm>
        </p:spPr>
        <p:txBody>
          <a:bodyPr>
            <a:normAutofit fontScale="70000" lnSpcReduction="20000"/>
          </a:bodyPr>
          <a:lstStyle/>
          <a:p>
            <a:r>
              <a:rPr lang="en-US" sz="2400" dirty="0"/>
              <a:t>Conceptual shift</a:t>
            </a:r>
            <a:r>
              <a:rPr lang="ar-SA" sz="2400" dirty="0"/>
              <a:t>:</a:t>
            </a:r>
            <a:r>
              <a:rPr lang="en-US" sz="2400" dirty="0"/>
              <a:t> Views tense-aspect system as a resource for taking different temporal perspectives on actions, events, and states of affairs.</a:t>
            </a:r>
          </a:p>
          <a:p>
            <a:r>
              <a:rPr lang="en-US" sz="2400" b="1" dirty="0"/>
              <a:t>I’ve already eaten</a:t>
            </a:r>
            <a:r>
              <a:rPr lang="en-US" sz="2400" dirty="0"/>
              <a:t>. </a:t>
            </a:r>
            <a:r>
              <a:rPr lang="en-US" sz="2200" dirty="0"/>
              <a:t>(not more recent but  signals current relevant response)</a:t>
            </a:r>
            <a:endParaRPr lang="en-US" sz="2400" dirty="0"/>
          </a:p>
          <a:p>
            <a:r>
              <a:rPr lang="en-US" sz="2400" b="1" dirty="0"/>
              <a:t>I already ate</a:t>
            </a:r>
            <a:r>
              <a:rPr lang="en-US" sz="2400" dirty="0"/>
              <a:t>. (</a:t>
            </a:r>
            <a:r>
              <a:rPr lang="en-US" sz="2200" dirty="0"/>
              <a:t>puts the speaker’s last meal in the past)</a:t>
            </a:r>
          </a:p>
          <a:p>
            <a:r>
              <a:rPr lang="en-US" sz="2200" dirty="0"/>
              <a:t>They both describe past but the choices allow the speaker to add their perspective of the current relevance to the response- which is the condition not the linear sense of time)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4028225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3200" dirty="0"/>
              <a:t>How is Bull framework useful? </a:t>
            </a:r>
          </a:p>
        </p:txBody>
      </p:sp>
      <p:sp>
        <p:nvSpPr>
          <p:cNvPr id="3" name="Content Placeholder 2"/>
          <p:cNvSpPr>
            <a:spLocks noGrp="1"/>
          </p:cNvSpPr>
          <p:nvPr>
            <p:ph idx="1"/>
          </p:nvPr>
        </p:nvSpPr>
        <p:spPr>
          <a:xfrm>
            <a:off x="457200" y="1066800"/>
            <a:ext cx="8229600" cy="4983163"/>
          </a:xfrm>
        </p:spPr>
        <p:txBody>
          <a:bodyPr>
            <a:normAutofit/>
          </a:bodyPr>
          <a:lstStyle/>
          <a:p>
            <a:r>
              <a:rPr lang="en-US" sz="2400" dirty="0"/>
              <a:t>Helping ESL Students with Tense-aspect use in text. Students who don’t understand the importance of axis-orientation may “discourse hop.”</a:t>
            </a:r>
          </a:p>
          <a:p>
            <a:r>
              <a:rPr lang="en-US" sz="2400" dirty="0"/>
              <a:t>Helping ESL Students with Tense-aspect. It can provide the students with a visual model to illustrate the Bull framework and 3- axis structure</a:t>
            </a:r>
          </a:p>
          <a:p>
            <a:r>
              <a:rPr lang="en-US" sz="2400" dirty="0"/>
              <a:t>Helping ESL Students with Tense-aspect. We can then have students interact with a visual model in which they can see the cohesiveness when language follows Bull’s framework</a:t>
            </a:r>
          </a:p>
          <a:p>
            <a:r>
              <a:rPr lang="en-US" sz="2400" dirty="0"/>
              <a:t>Summation on Tense in Discourse. Learning to properly apply the right tense in discourse can be a tricky concept for ESL students to grasp.</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421207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algn="l"/>
            <a:r>
              <a:rPr lang="en-US" sz="3200" dirty="0"/>
              <a:t>Some boundary problems with timeline:</a:t>
            </a:r>
          </a:p>
        </p:txBody>
      </p:sp>
      <p:sp>
        <p:nvSpPr>
          <p:cNvPr id="3" name="Content Placeholder 2"/>
          <p:cNvSpPr>
            <a:spLocks noGrp="1"/>
          </p:cNvSpPr>
          <p:nvPr>
            <p:ph idx="1"/>
          </p:nvPr>
        </p:nvSpPr>
        <p:spPr>
          <a:xfrm>
            <a:off x="457200" y="990600"/>
            <a:ext cx="8229600" cy="5135563"/>
          </a:xfrm>
        </p:spPr>
        <p:txBody>
          <a:bodyPr>
            <a:normAutofit/>
          </a:bodyPr>
          <a:lstStyle/>
          <a:p>
            <a:r>
              <a:rPr lang="en-US" sz="2400" b="1" dirty="0"/>
              <a:t>A: John will have finished all that work months ago.</a:t>
            </a:r>
          </a:p>
          <a:p>
            <a:r>
              <a:rPr lang="en-US" sz="2400" b="1" dirty="0"/>
              <a:t>B: I saw John at the market yesterday. </a:t>
            </a:r>
          </a:p>
          <a:p>
            <a:r>
              <a:rPr lang="en-US" sz="1800" dirty="0"/>
              <a:t>Examples above prove that an action can be expressed in future perfect (A) to demonstrate an event that happened after the action stated in simple past (B)</a:t>
            </a:r>
          </a:p>
          <a:p>
            <a:endParaRPr lang="en-US" sz="1800" dirty="0"/>
          </a:p>
          <a:p>
            <a:r>
              <a:rPr lang="en-US" sz="2400" b="1" dirty="0"/>
              <a:t>I travel to Mexico next Friday.</a:t>
            </a:r>
          </a:p>
          <a:p>
            <a:r>
              <a:rPr lang="en-US" sz="2400" b="1" dirty="0"/>
              <a:t>We (had) returned from our vacation before Jack wen </a:t>
            </a:r>
            <a:r>
              <a:rPr lang="en-US" sz="2400" b="1" dirty="0" err="1"/>
              <a:t>tto</a:t>
            </a:r>
            <a:r>
              <a:rPr lang="en-US" sz="2400" b="1" dirty="0"/>
              <a:t> his trip.</a:t>
            </a:r>
          </a:p>
          <a:p>
            <a:r>
              <a:rPr lang="en-US" sz="2400" dirty="0"/>
              <a:t>Each axis in Bull’s framework proposes three aspects, a time before the basic time slot, the basic time slot, and a time after it.</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92824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1473</TotalTime>
  <Words>1951</Words>
  <Application>Microsoft Office PowerPoint</Application>
  <PresentationFormat>On-screen Show (4:3)</PresentationFormat>
  <Paragraphs>212</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Gill Sans MT</vt:lpstr>
      <vt:lpstr>Verdana</vt:lpstr>
      <vt:lpstr>Wingdings 2</vt:lpstr>
      <vt:lpstr>Solstice</vt:lpstr>
      <vt:lpstr>Chapter Nine</vt:lpstr>
      <vt:lpstr>Contents of this presentation are:</vt:lpstr>
      <vt:lpstr>Introduction to chapter 9</vt:lpstr>
      <vt:lpstr>ESL/EFL learners’ challenges &amp; recommendations</vt:lpstr>
      <vt:lpstr>Consider the following examples and their tense patterns:</vt:lpstr>
      <vt:lpstr>NOTE:</vt:lpstr>
      <vt:lpstr>The BULL framework- by William Bull</vt:lpstr>
      <vt:lpstr>How is Bull framework useful? </vt:lpstr>
      <vt:lpstr>Some boundary problems with timeline:</vt:lpstr>
      <vt:lpstr>PowerPoint Presentation</vt:lpstr>
      <vt:lpstr>Other discourse samples created to teach students about the bull framework.</vt:lpstr>
      <vt:lpstr>The 14 distinct Tense-Aspect combinations:</vt:lpstr>
      <vt:lpstr>Motivations for changing the axis of orientation:</vt:lpstr>
      <vt:lpstr>Motivations for changing the axis of orientation:</vt:lpstr>
      <vt:lpstr>Motivations for changing the axis of orientation:</vt:lpstr>
      <vt:lpstr>Motivations for changing the axis of orientation:</vt:lpstr>
      <vt:lpstr>The Frame Elaboration Hypothesis</vt:lpstr>
      <vt:lpstr>Summary of Patterns for Oral Narratives</vt:lpstr>
      <vt:lpstr>Frame-Elaboration patterns with tenses</vt:lpstr>
      <vt:lpstr>Frame-Elaboration patterns with tenses</vt:lpstr>
      <vt:lpstr>Frame-Elaboration patterns with PMs and Modal sequences</vt:lpstr>
      <vt:lpstr>Frame-Elaboration patterns with PMs and Modal sequences</vt:lpstr>
      <vt:lpstr>Frame-Elaboration patterns with PMs and Modal sequences</vt:lpstr>
      <vt:lpstr>More complexity- The present perfect progressive PPP</vt:lpstr>
      <vt:lpstr>Check the following example</vt:lpstr>
      <vt:lpstr>The TAM and interaction in conversational discourse</vt:lpstr>
      <vt:lpstr>The TAM and interaction in conversational discourse</vt:lpstr>
      <vt:lpstr>The TAM and interaction in conversational discourse</vt:lpstr>
      <vt:lpstr>The TAM and interaction in conversational discourse</vt:lpstr>
      <vt:lpstr>Tense Patterning in Written Discourse:</vt:lpstr>
      <vt:lpstr>Tense Patterning in Written Discourse:</vt:lpstr>
      <vt:lpstr>Tense Patterning in Written Discourse:</vt:lpstr>
      <vt:lpstr>Tense Patterning in Written Discourse:</vt:lpstr>
      <vt:lpstr>Further notes regarding Tense patterning in written discourse:</vt:lpstr>
      <vt:lpstr>Conclusion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Seven</dc:title>
  <dc:creator>Lenovo</dc:creator>
  <cp:lastModifiedBy>saaed.adris@uod.ac</cp:lastModifiedBy>
  <cp:revision>79</cp:revision>
  <dcterms:created xsi:type="dcterms:W3CDTF">2006-08-16T00:00:00Z</dcterms:created>
  <dcterms:modified xsi:type="dcterms:W3CDTF">2020-12-12T10:07:03Z</dcterms:modified>
</cp:coreProperties>
</file>