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0" r:id="rId2"/>
    <p:sldId id="283" r:id="rId3"/>
    <p:sldId id="367" r:id="rId4"/>
    <p:sldId id="368" r:id="rId5"/>
    <p:sldId id="292" r:id="rId6"/>
    <p:sldId id="350" r:id="rId7"/>
    <p:sldId id="359" r:id="rId8"/>
    <p:sldId id="369" r:id="rId9"/>
    <p:sldId id="370" r:id="rId10"/>
    <p:sldId id="357" r:id="rId11"/>
    <p:sldId id="351" r:id="rId12"/>
    <p:sldId id="355" r:id="rId13"/>
    <p:sldId id="265" r:id="rId14"/>
    <p:sldId id="268" r:id="rId15"/>
    <p:sldId id="372" r:id="rId16"/>
    <p:sldId id="270" r:id="rId17"/>
    <p:sldId id="266" r:id="rId18"/>
    <p:sldId id="291" r:id="rId19"/>
    <p:sldId id="287" r:id="rId20"/>
    <p:sldId id="273" r:id="rId21"/>
    <p:sldId id="360" r:id="rId22"/>
    <p:sldId id="3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-696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756F1-5D06-4244-9FD9-ECA313D1B4DD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72796-A2D4-4740-A494-FC5AAB638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32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4115-6AA3-4E9D-A763-8F27CF9148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29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72796-A2D4-4740-A494-FC5AAB6386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38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="" xmlns:a16="http://schemas.microsoft.com/office/drawing/2014/main" id="{E463ECEB-78D4-4466-AEA8-F40754713D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="" xmlns:a16="http://schemas.microsoft.com/office/drawing/2014/main" id="{F84790FC-FAF9-4F08-BC18-CB0638235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="" xmlns:a16="http://schemas.microsoft.com/office/drawing/2014/main" id="{90396E32-DFB8-4F4A-BAA9-C71350B5E5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C3E9D27-445D-4AFB-8D43-01443E1525FA}" type="slidenum">
              <a:rPr lang="en-GB" altLang="en-US" sz="1200" smtClean="0"/>
              <a:pPr/>
              <a:t>11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845067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="" xmlns:a16="http://schemas.microsoft.com/office/drawing/2014/main" id="{7BAFE10D-2A42-4111-8616-B9C5F98B5B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="" xmlns:a16="http://schemas.microsoft.com/office/drawing/2014/main" id="{6E02CA7C-99EE-4271-BDE2-C7516524BC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="" xmlns:a16="http://schemas.microsoft.com/office/drawing/2014/main" id="{BFA1AA23-A4F1-4819-B5B1-BBE6A4BA0D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B465D6F-B837-47B6-96E3-703C26C68F6F}" type="slidenum">
              <a:rPr lang="en-GB" altLang="en-US" sz="1200"/>
              <a:pPr/>
              <a:t>13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789328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primary function of rRNA is in protein synthesis - in binding to mRNA and tRNA, to ensure that the codon sequence of the mRNA is accurately translated into a protein. rRNA in the larger subunit of he ribosome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catalyses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reaction that forms a peptide bond between the amino acid in the A-site and the growing polypeptide chain in the P-site. The polypeptide synthesis is terminated when the ribosome reaches a stop codon and rRNA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catalyses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addition of a water molecule to the polypeptide in the P-site.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72796-A2D4-4740-A494-FC5AAB6386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83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72796-A2D4-4740-A494-FC5AAB6386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6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9C79E4-8527-45E3-965C-3608E8933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672E44A-1503-4865-A428-3C7AE5D72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FDA186-8801-44AE-A33E-E02900C1A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8CD-7C60-404D-944F-D672CC73C1C6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7EFFAA-B865-42EE-99B6-1D4391F0C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F8A8AF-A9A4-4CD3-B8A1-392BD37B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B41-98A0-4BB6-973C-D0AB6293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2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56A311-E12D-460C-BAD4-CC756BF75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AF9F814-BE6B-4798-8CDA-F99B711D4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299F8C-33B7-46A4-99DA-59554D69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8CD-7C60-404D-944F-D672CC73C1C6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11629C-56F2-4F42-90AD-1191BAAC6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748E52-8A62-4212-8A44-6500D27C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B41-98A0-4BB6-973C-D0AB6293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7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2BD6ABB-EA11-4277-97EF-DFAF79599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F45392B-1A69-45B6-9696-058B82ED0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8AF7A7-3906-420A-BD77-CA2680E66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8CD-7C60-404D-944F-D672CC73C1C6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D4509A-777C-457B-9FB0-D61ECE64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13395B-867D-44F2-8850-7A31C7F8C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B41-98A0-4BB6-973C-D0AB6293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2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8C9431-47FA-4245-9AF9-F25734C3F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1EC6EE-BDAA-444D-92B5-4B3402FBC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10EEBC-F068-432B-A015-AC32DABC2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8CD-7C60-404D-944F-D672CC73C1C6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785DFC-4FC9-405B-BC5F-D496F21E0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CD8E77-4E8A-4483-8D2F-7E85721F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B41-98A0-4BB6-973C-D0AB6293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8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0B7B8C-9ABC-4D04-A620-CF727FBA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284BE38-1CDE-410E-B18A-258083AD0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30A815-66B6-47FA-B756-BC5C1F892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8CD-7C60-404D-944F-D672CC73C1C6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0F63F3-1CD7-4F5B-9642-67E81C045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642D4B-C686-4CAD-BF84-25FEFB2A9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B41-98A0-4BB6-973C-D0AB6293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2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2D550-5F09-49E8-89B8-8ECBB377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6D269E-91DF-4CCB-A713-7B52FEBCE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95BC5AF-3E84-41CD-BEDD-633944D98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495C0B-EF2B-4D66-AE8C-E56981E3A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8CD-7C60-404D-944F-D672CC73C1C6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70515F-EE0F-4046-A35C-31C8B566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7E3B505-048C-4A37-9AEF-29CDF6E2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B41-98A0-4BB6-973C-D0AB6293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6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1A68C5-C21D-49BD-9A22-009AF70F3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52AEB6B-4A4D-498C-9BDA-90367BBAA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381025-6626-4042-94D0-BCBF47E7E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85AC3B5-2353-48B4-959E-D1D67761C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08F6B3B-5BDF-4A68-B150-26945B229A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510713C-29D7-4001-B4E0-7E4ACECC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8CD-7C60-404D-944F-D672CC73C1C6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00D71E3-9F22-4717-B922-C9CF35602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EC1BF15-7D50-4648-BA0F-39AE23161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B41-98A0-4BB6-973C-D0AB6293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8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FC17A-EB6C-462C-88A6-6A310194B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5164DBA-1F79-4BDB-A70E-319C54CF5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8CD-7C60-404D-944F-D672CC73C1C6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076BDC8-0FFA-4FA5-B4A5-1FDA3949A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D355B17-0601-46F1-AA1D-DC05E2D6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B41-98A0-4BB6-973C-D0AB6293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8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3EDB2CF-4807-4D10-AC98-56E0B5A05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8CD-7C60-404D-944F-D672CC73C1C6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8BBA84E-E2F0-4748-A1AC-EC4126B79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60CA1E3-B152-4EF0-AA84-4D2AA1CF6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B41-98A0-4BB6-973C-D0AB6293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B55D51-713B-46C5-A4D1-204867FFD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EF7F52-37AF-40A1-9511-44B878860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99061EB-27FA-4235-A708-4CE025D35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72E85F5-5C02-430A-8AE5-B4ECC04C2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8CD-7C60-404D-944F-D672CC73C1C6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5E66A35-F26C-4F8C-9869-AD60C8F1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51B7FDE-49EF-4AE8-9398-4B1396853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B41-98A0-4BB6-973C-D0AB6293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6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012CDC-6127-4FBF-A005-37B9B613E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8DA68D3-5A46-4A02-87DA-011B9CDF2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C3528FA-1AA9-48C2-8A2D-BB4505F78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93C566F-C327-444A-8062-C202052D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8CD-7C60-404D-944F-D672CC73C1C6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31A7765-7357-4DC7-8D84-4D5BEEF18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11EAD0D-5968-4CF9-8062-64877C94B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B41-98A0-4BB6-973C-D0AB6293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8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F3D336B-25BC-4E89-A6C8-BA4BDCBFF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D13CF32-2982-4860-8881-1C4FC1232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B631CF-E345-4AD9-9D3D-9624FA824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668CD-7C60-404D-944F-D672CC73C1C6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5263C4-734F-4969-9030-6C17D86456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E958B0-5A99-4AC6-9849-2C447B747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3B41-98A0-4BB6-973C-D0AB6293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3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8E84964-4FE7-4622-AA7C-CE1E98F50A5F}"/>
              </a:ext>
            </a:extLst>
          </p:cNvPr>
          <p:cNvPicPr/>
          <p:nvPr/>
        </p:nvPicPr>
        <p:blipFill rotWithShape="1">
          <a:blip r:embed="rId3"/>
          <a:srcRect l="38323" r="19402" b="32981"/>
          <a:stretch/>
        </p:blipFill>
        <p:spPr bwMode="auto">
          <a:xfrm>
            <a:off x="290732" y="5243732"/>
            <a:ext cx="1505244" cy="1600199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E47FECB-A69D-46AC-BAA4-B403802CAD40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0179" y="5358620"/>
            <a:ext cx="1359877" cy="1257227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4AAA7EB-FE24-4F14-B2CD-E05FD4B5377D}"/>
              </a:ext>
            </a:extLst>
          </p:cNvPr>
          <p:cNvSpPr/>
          <p:nvPr/>
        </p:nvSpPr>
        <p:spPr>
          <a:xfrm>
            <a:off x="1802060" y="5987234"/>
            <a:ext cx="331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UNIVERSITY</a:t>
            </a:r>
            <a:r>
              <a:rPr lang="en-US" b="1" dirty="0">
                <a:latin typeface="Blackadder ITC" panose="04020505051007020D02" pitchFamily="82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Blackadder ITC" panose="04020505051007020D02" pitchFamily="82" charset="0"/>
                <a:cs typeface="Arial" panose="020B0604020202020204" pitchFamily="34" charset="0"/>
              </a:rPr>
              <a:t>of  </a:t>
            </a:r>
            <a:r>
              <a:rPr lang="en-US" b="1" dirty="0">
                <a:latin typeface="Blackadder ITC" panose="04020505051007020D02" pitchFamily="82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DUHOK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58444B11-C0EE-4A22-AE55-139441199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306" y="1544327"/>
            <a:ext cx="10131593" cy="24427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8- The Genome 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DNA replication 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Gene expression (</a:t>
            </a: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Transcription and Translation)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D45D7E1-8C51-47F9-BE64-0233F6D128FC}"/>
              </a:ext>
            </a:extLst>
          </p:cNvPr>
          <p:cNvSpPr/>
          <p:nvPr/>
        </p:nvSpPr>
        <p:spPr>
          <a:xfrm>
            <a:off x="9060056" y="5726561"/>
            <a:ext cx="26597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COLLEGE </a:t>
            </a:r>
            <a:r>
              <a:rPr lang="en-US" sz="2000" b="1" dirty="0">
                <a:latin typeface="Blackadder ITC" panose="04020505051007020D02" pitchFamily="82" charset="0"/>
              </a:rPr>
              <a:t>OF </a:t>
            </a:r>
          </a:p>
          <a:p>
            <a:pPr algn="ctr"/>
            <a:r>
              <a:rPr lang="en-US" sz="2000" b="1" dirty="0"/>
              <a:t>VETERINARY MEDICINE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E600D99-AF74-4DDD-B69A-0E11F891CC01}"/>
              </a:ext>
            </a:extLst>
          </p:cNvPr>
          <p:cNvSpPr/>
          <p:nvPr/>
        </p:nvSpPr>
        <p:spPr>
          <a:xfrm>
            <a:off x="290732" y="224435"/>
            <a:ext cx="541366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Cell and molecular Biology/ Theory</a:t>
            </a:r>
          </a:p>
          <a:p>
            <a:r>
              <a:rPr lang="en-US" sz="2800" b="1" dirty="0"/>
              <a:t>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21C4B3E0-746F-43B5-BE6B-5B702EFA4CD5}"/>
              </a:ext>
            </a:extLst>
          </p:cNvPr>
          <p:cNvSpPr txBox="1">
            <a:spLocks/>
          </p:cNvSpPr>
          <p:nvPr/>
        </p:nvSpPr>
        <p:spPr>
          <a:xfrm>
            <a:off x="1386840" y="4657263"/>
            <a:ext cx="9418320" cy="1069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Asst. Prof. Dr. Bushra T. Mohammed </a:t>
            </a:r>
          </a:p>
          <a:p>
            <a:r>
              <a:rPr lang="en-US" sz="2000" b="1" dirty="0"/>
              <a:t>BVM&amp;S, MSc, PhD in Molecular  Biology</a:t>
            </a:r>
          </a:p>
        </p:txBody>
      </p:sp>
    </p:spTree>
    <p:extLst>
      <p:ext uri="{BB962C8B-B14F-4D97-AF65-F5344CB8AC3E}">
        <p14:creationId xmlns:p14="http://schemas.microsoft.com/office/powerpoint/2010/main" val="126773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AE77708B-0D20-467A-A6D7-29A34BA676F3}"/>
              </a:ext>
            </a:extLst>
          </p:cNvPr>
          <p:cNvGraphicFramePr>
            <a:graphicFrameLocks noGrp="1"/>
          </p:cNvGraphicFramePr>
          <p:nvPr/>
        </p:nvGraphicFramePr>
        <p:xfrm>
          <a:off x="265043" y="626915"/>
          <a:ext cx="1182094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9370">
                  <a:extLst>
                    <a:ext uri="{9D8B030D-6E8A-4147-A177-3AD203B41FA5}">
                      <a16:colId xmlns="" xmlns:a16="http://schemas.microsoft.com/office/drawing/2014/main" val="4021598888"/>
                    </a:ext>
                  </a:extLst>
                </a:gridCol>
                <a:gridCol w="6531570">
                  <a:extLst>
                    <a:ext uri="{9D8B030D-6E8A-4147-A177-3AD203B41FA5}">
                      <a16:colId xmlns="" xmlns:a16="http://schemas.microsoft.com/office/drawing/2014/main" val="3731936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0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Prokaryotic replication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semiconservative replication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i.e. it produces two copies that each contain one of the original strands and one new strand</a:t>
                      </a:r>
                      <a:r>
                        <a:rPr lang="en-GB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Bidirectional 	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single origin replication (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oriC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	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primer synthesized by primase 	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processing enzyme: DNA polymerase III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removal of primer: DNA polymerase I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DNA free in cytoplasm as nucleoid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circular DNA 	</a:t>
                      </a:r>
                      <a:endParaRPr lang="en-GB" sz="2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0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Eukaryotic replication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0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semiconservative replication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2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2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2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Bidirectional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multiple origins of replication (ARS)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primer synthesized by subunits of DNA polymerase α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processing enzymes: DNA polymerases </a:t>
                      </a:r>
                      <a:r>
                        <a:rPr lang="el-GR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α </a:t>
                      </a:r>
                      <a:r>
                        <a:rPr lang="en-GB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l-GR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δ</a:t>
                      </a:r>
                      <a:endParaRPr lang="en-GB" sz="2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removal of primer: DNA polymerase β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DNA in nucleus arranges as chromatin structure </a:t>
                      </a:r>
                      <a:endParaRPr lang="en-GB" sz="2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linear DNA</a:t>
                      </a:r>
                      <a:r>
                        <a:rPr lang="en-GB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7628243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A777F8A6-0E98-4750-AF05-20AB49A747BD}"/>
              </a:ext>
            </a:extLst>
          </p:cNvPr>
          <p:cNvCxnSpPr>
            <a:cxnSpLocks/>
          </p:cNvCxnSpPr>
          <p:nvPr/>
        </p:nvCxnSpPr>
        <p:spPr>
          <a:xfrm>
            <a:off x="265043" y="1311979"/>
            <a:ext cx="117281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9013B89-24B5-415F-AB14-A9E212353E4E}"/>
              </a:ext>
            </a:extLst>
          </p:cNvPr>
          <p:cNvSpPr/>
          <p:nvPr/>
        </p:nvSpPr>
        <p:spPr>
          <a:xfrm>
            <a:off x="265043" y="32052"/>
            <a:ext cx="10796105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</a:rPr>
              <a:t> DNA replication in prokaryotic and eukaryotic.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869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="" xmlns:a16="http://schemas.microsoft.com/office/drawing/2014/main" id="{546A7BA7-1A9C-4D38-9142-B0F8951C3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01625"/>
            <a:ext cx="6341110" cy="1143000"/>
          </a:xfrm>
        </p:spPr>
        <p:txBody>
          <a:bodyPr anchor="t"/>
          <a:lstStyle/>
          <a:p>
            <a:pPr>
              <a:lnSpc>
                <a:spcPts val="3600"/>
              </a:lnSpc>
            </a:pP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DNA Replication – why do you need to know?</a:t>
            </a:r>
          </a:p>
        </p:txBody>
      </p:sp>
      <p:sp>
        <p:nvSpPr>
          <p:cNvPr id="51203" name="Rectangle 4">
            <a:extLst>
              <a:ext uri="{FF2B5EF4-FFF2-40B4-BE49-F238E27FC236}">
                <a16:creationId xmlns="" xmlns:a16="http://schemas.microsoft.com/office/drawing/2014/main" id="{6B3DA121-21BD-4537-951D-52476E6AA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" y="1524684"/>
            <a:ext cx="995902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GB" altLang="en-US" sz="2800" dirty="0"/>
              <a:t>Differences between eukaryotes and prokaryotes allow for targeted drugs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GB" altLang="en-US" sz="2800" dirty="0"/>
              <a:t>Understanding the role of changes involving DNA packaging in disease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altLang="en-US" sz="2800" dirty="0"/>
              <a:t>Errors in replication can lead to genetic diseases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GB" altLang="en-US" sz="2800" dirty="0"/>
              <a:t>Increasing numbers of diagnostic tests based on DNA replication (PCR, sequencing etc)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</a:pPr>
            <a:endParaRPr lang="en-US" altLang="en-US" sz="2800" dirty="0"/>
          </a:p>
          <a:p>
            <a:pPr marL="0" indent="0">
              <a:lnSpc>
                <a:spcPct val="150000"/>
              </a:lnSpc>
              <a:spcAft>
                <a:spcPts val="600"/>
              </a:spcAft>
            </a:pPr>
            <a:endParaRPr lang="en-GB" altLang="en-US" sz="2800" dirty="0"/>
          </a:p>
          <a:p>
            <a:pPr marL="0" indent="0">
              <a:lnSpc>
                <a:spcPct val="150000"/>
              </a:lnSpc>
              <a:spcAft>
                <a:spcPts val="600"/>
              </a:spcAft>
            </a:pPr>
            <a:endParaRPr lang="en-GB" altLang="en-US" sz="2800" dirty="0"/>
          </a:p>
          <a:p>
            <a:pPr marL="0" indent="0">
              <a:lnSpc>
                <a:spcPct val="150000"/>
              </a:lnSpc>
              <a:spcAft>
                <a:spcPts val="600"/>
              </a:spcAft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36712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7735B4-5D37-49A6-BC67-A4875DB8B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52" y="456329"/>
            <a:ext cx="3908612" cy="577614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Gene expression</a:t>
            </a:r>
            <a:b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2DCED37-BCE3-4C15-B59A-5B1C9D287DB0}"/>
              </a:ext>
            </a:extLst>
          </p:cNvPr>
          <p:cNvSpPr/>
          <p:nvPr/>
        </p:nvSpPr>
        <p:spPr>
          <a:xfrm>
            <a:off x="367552" y="912658"/>
            <a:ext cx="11291047" cy="5200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Gene expression is the process by which the genetic code (the nucleotide sequence) of a gene (DNA) is used to direct protein synthesis.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Genes that code for proteins are known as 'structural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genes’.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Gene expression involves two main stages: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1- Transcription: 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Copying RNA from strand of DNA  by enzyme </a:t>
            </a:r>
            <a:r>
              <a:rPr lang="en-GB" altLang="en-US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RNA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polymerases which occurs in the nucleus.</a:t>
            </a:r>
          </a:p>
          <a:p>
            <a:pPr>
              <a:lnSpc>
                <a:spcPct val="150000"/>
              </a:lnSpc>
            </a:pPr>
            <a:r>
              <a:rPr lang="en-GB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2- Translation: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Using genetic information in the RNA to make a protein 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which happens in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cytoplasm.</a:t>
            </a:r>
          </a:p>
          <a:p>
            <a:pPr>
              <a:lnSpc>
                <a:spcPct val="150000"/>
              </a:lnSpc>
            </a:pPr>
            <a:endParaRPr lang="en-GB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0AA358D-E498-4EA6-9C69-4EC5650B5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56" t="38230" r="31287" b="50000"/>
          <a:stretch/>
        </p:blipFill>
        <p:spPr>
          <a:xfrm>
            <a:off x="367552" y="5159343"/>
            <a:ext cx="11519648" cy="16986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32CF07D-C2F1-4091-8E22-E58322E9572A}"/>
              </a:ext>
            </a:extLst>
          </p:cNvPr>
          <p:cNvSpPr/>
          <p:nvPr/>
        </p:nvSpPr>
        <p:spPr>
          <a:xfrm>
            <a:off x="3876956" y="4697677"/>
            <a:ext cx="3571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Structural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genes (DNA)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452365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="" xmlns:a16="http://schemas.microsoft.com/office/drawing/2014/main" id="{706863EC-D8F5-4DE8-AFB0-03B78475E3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173" y="308132"/>
            <a:ext cx="6071227" cy="5269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Transcription – making RNA</a:t>
            </a:r>
          </a:p>
        </p:txBody>
      </p:sp>
      <p:sp>
        <p:nvSpPr>
          <p:cNvPr id="6147" name="Content Placeholder 1">
            <a:extLst>
              <a:ext uri="{FF2B5EF4-FFF2-40B4-BE49-F238E27FC236}">
                <a16:creationId xmlns="" xmlns:a16="http://schemas.microsoft.com/office/drawing/2014/main" id="{3A9D8393-D78C-4B21-976B-37F9866C2C5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87591" y="914966"/>
            <a:ext cx="6071227" cy="16130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Copying RNA from strand of DNA  by enzyme </a:t>
            </a:r>
            <a:r>
              <a:rPr lang="en-GB" altLang="en-US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RNA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polymerases which occurs in the nucleus</a:t>
            </a:r>
          </a:p>
          <a:p>
            <a:pPr marL="0" indent="0">
              <a:lnSpc>
                <a:spcPct val="150000"/>
              </a:lnSpc>
              <a:buNone/>
            </a:pPr>
            <a:endParaRPr lang="en-GB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F27CD7B-9C13-4446-A44F-7C1C23C03229}"/>
              </a:ext>
            </a:extLst>
          </p:cNvPr>
          <p:cNvSpPr/>
          <p:nvPr/>
        </p:nvSpPr>
        <p:spPr>
          <a:xfrm>
            <a:off x="444252" y="2992906"/>
            <a:ext cx="3100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Structure of RNA</a:t>
            </a:r>
            <a:endParaRPr lang="en-GB" sz="2800" b="1" dirty="0"/>
          </a:p>
        </p:txBody>
      </p:sp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7F12B9E5-85A1-4A91-ADF4-E6A50E77C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252" y="3683164"/>
            <a:ext cx="5651748" cy="226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Single stranded molecule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Uracil instead of thymine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Ribose sugar instead of deoxyribose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Figure 7-3">
            <a:extLst>
              <a:ext uri="{FF2B5EF4-FFF2-40B4-BE49-F238E27FC236}">
                <a16:creationId xmlns="" xmlns:a16="http://schemas.microsoft.com/office/drawing/2014/main" id="{DAAC4680-FC66-406F-86C3-C24CF893E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6369"/>
          <a:stretch/>
        </p:blipFill>
        <p:spPr bwMode="auto">
          <a:xfrm>
            <a:off x="6246055" y="3516126"/>
            <a:ext cx="3787897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578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="" xmlns:a16="http://schemas.microsoft.com/office/drawing/2014/main" id="{810EB03C-10CF-4C0B-8EF7-135CC88736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14764" y="223079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Steps of transcription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="" xmlns:a16="http://schemas.microsoft.com/office/drawing/2014/main" id="{44B05559-913D-4EF8-B1A3-1978F26FE8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92939" y="794411"/>
            <a:ext cx="11692735" cy="4937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1- Initiation:</a:t>
            </a:r>
          </a:p>
          <a:p>
            <a:pPr>
              <a:lnSpc>
                <a:spcPct val="150000"/>
              </a:lnSpc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Some proteins (initiation factors) will recognise the start of the gene and they will guide RNA polymerase where to start.</a:t>
            </a:r>
          </a:p>
          <a:p>
            <a:pPr>
              <a:lnSpc>
                <a:spcPct val="150000"/>
              </a:lnSpc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RNA polymerase will bind to the unwind DNA sequence at the </a:t>
            </a:r>
            <a:r>
              <a:rPr lang="en-GB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promoter 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(a start signal)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2- Elongation: 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Once the RNA polymerase binds, it runs along the DNA strand and starts transcribing from a start site by adding nucleotides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07E8937-5EE7-43A8-B4B7-DB6F34DBB2EF}"/>
              </a:ext>
            </a:extLst>
          </p:cNvPr>
          <p:cNvGrpSpPr/>
          <p:nvPr/>
        </p:nvGrpSpPr>
        <p:grpSpPr>
          <a:xfrm>
            <a:off x="773723" y="4881489"/>
            <a:ext cx="10888393" cy="1787599"/>
            <a:chOff x="1151208" y="2869810"/>
            <a:chExt cx="10353822" cy="3160554"/>
          </a:xfrm>
        </p:grpSpPr>
        <p:pic>
          <p:nvPicPr>
            <p:cNvPr id="9" name="Picture 2" descr="Figure 7-10">
              <a:extLst>
                <a:ext uri="{FF2B5EF4-FFF2-40B4-BE49-F238E27FC236}">
                  <a16:creationId xmlns="" xmlns:a16="http://schemas.microsoft.com/office/drawing/2014/main" id="{E9C2249A-C6C0-43D4-96ED-F2472BCF7C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490"/>
            <a:stretch/>
          </p:blipFill>
          <p:spPr bwMode="auto">
            <a:xfrm>
              <a:off x="1151208" y="2869810"/>
              <a:ext cx="10353822" cy="3151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67D3AE55-1231-4BAC-AFCA-591A3A99D979}"/>
                </a:ext>
              </a:extLst>
            </p:cNvPr>
            <p:cNvSpPr/>
            <p:nvPr/>
          </p:nvSpPr>
          <p:spPr>
            <a:xfrm>
              <a:off x="6710289" y="5627077"/>
              <a:ext cx="1083213" cy="3943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40FB25E8-F17C-4015-8729-41EE299B9243}"/>
                </a:ext>
              </a:extLst>
            </p:cNvPr>
            <p:cNvSpPr/>
            <p:nvPr/>
          </p:nvSpPr>
          <p:spPr>
            <a:xfrm>
              <a:off x="1151208" y="5636055"/>
              <a:ext cx="1465383" cy="3943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2063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8A07524-D3A6-3D03-81E0-3705FF240A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08" t="36856" r="11123" b="19781"/>
          <a:stretch/>
        </p:blipFill>
        <p:spPr>
          <a:xfrm>
            <a:off x="281355" y="456579"/>
            <a:ext cx="11141613" cy="605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08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="" xmlns:a16="http://schemas.microsoft.com/office/drawing/2014/main" id="{63EE0AA2-A73C-474A-BD60-3810CA4311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0658" y="234780"/>
            <a:ext cx="11450411" cy="1008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ts val="3200"/>
              </a:lnSpc>
              <a:buNone/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3- Termination:</a:t>
            </a:r>
          </a:p>
          <a:p>
            <a:pPr>
              <a:lnSpc>
                <a:spcPts val="3200"/>
              </a:lnSpc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Other proteins will recognise the end of the gene at terminator</a:t>
            </a:r>
          </a:p>
          <a:p>
            <a:pPr>
              <a:lnSpc>
                <a:spcPts val="3200"/>
              </a:lnSpc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RNA polymerase will stop transcription at stop site and RNA will be formed.</a:t>
            </a:r>
          </a:p>
          <a:p>
            <a:pPr>
              <a:lnSpc>
                <a:spcPts val="32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RNA will get out of the nucleus through nuclear pore to cytoplasm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protein synthesis</a:t>
            </a:r>
          </a:p>
          <a:p>
            <a:pPr>
              <a:lnSpc>
                <a:spcPts val="3200"/>
              </a:lnSpc>
            </a:pPr>
            <a:endParaRPr lang="en-GB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0DBD129-A1BE-4C32-A123-466CB57E6942}"/>
              </a:ext>
            </a:extLst>
          </p:cNvPr>
          <p:cNvGrpSpPr/>
          <p:nvPr/>
        </p:nvGrpSpPr>
        <p:grpSpPr>
          <a:xfrm>
            <a:off x="400929" y="2729132"/>
            <a:ext cx="11390141" cy="3840479"/>
            <a:chOff x="919089" y="3207434"/>
            <a:chExt cx="10353822" cy="2188676"/>
          </a:xfrm>
        </p:grpSpPr>
        <p:pic>
          <p:nvPicPr>
            <p:cNvPr id="14340" name="Picture 2" descr="Figure 7-10">
              <a:extLst>
                <a:ext uri="{FF2B5EF4-FFF2-40B4-BE49-F238E27FC236}">
                  <a16:creationId xmlns="" xmlns:a16="http://schemas.microsoft.com/office/drawing/2014/main" id="{08B8E68C-7D72-4A8A-83BE-B26BFBC32F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855"/>
            <a:stretch/>
          </p:blipFill>
          <p:spPr bwMode="auto">
            <a:xfrm>
              <a:off x="919089" y="3249637"/>
              <a:ext cx="10353822" cy="214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360A0E4D-4DA5-4A0C-9F68-F4C9C972C25A}"/>
                </a:ext>
              </a:extLst>
            </p:cNvPr>
            <p:cNvSpPr/>
            <p:nvPr/>
          </p:nvSpPr>
          <p:spPr>
            <a:xfrm>
              <a:off x="8539089" y="3207434"/>
              <a:ext cx="1547446" cy="3516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552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="" xmlns:a16="http://schemas.microsoft.com/office/drawing/2014/main" id="{1F78FB5C-C76D-4AB1-8346-0674630DF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260" y="178815"/>
            <a:ext cx="9748911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Types of RNA in a cell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="" xmlns:a16="http://schemas.microsoft.com/office/drawing/2014/main" id="{D24D8212-A30E-483F-A0E4-ED43450D79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14174" y="934573"/>
            <a:ext cx="11769974" cy="5972663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Messenger RNA (mRNA)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It carries genetic information from DNA to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encodes protein</a:t>
            </a:r>
          </a:p>
          <a:p>
            <a:pPr lvl="1">
              <a:lnSpc>
                <a:spcPct val="150000"/>
              </a:lnSpc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Its about 5% of total RNA in the cell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Transfer RNA (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tRNA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50000"/>
              </a:lnSpc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Brings amino acids to the protein synthesising organelles called ribosomes 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Ribosomal RNA (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rRNA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Makes up 80% of total RNA in the cell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Its part of the ribosomes 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Plays an active role in recognizing codon and anticodon portions of mRNAs and tRNAs. </a:t>
            </a:r>
          </a:p>
        </p:txBody>
      </p:sp>
    </p:spTree>
    <p:extLst>
      <p:ext uri="{BB962C8B-B14F-4D97-AF65-F5344CB8AC3E}">
        <p14:creationId xmlns:p14="http://schemas.microsoft.com/office/powerpoint/2010/main" val="955204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1066878-283F-4EFE-8734-40CCB74EA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7" y="956603"/>
            <a:ext cx="11066585" cy="5641144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507FB3BA-1B61-4995-AC65-F5B7863F0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260" y="178815"/>
            <a:ext cx="9748911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Four types of RNA in a cell</a:t>
            </a:r>
          </a:p>
        </p:txBody>
      </p:sp>
    </p:spTree>
    <p:extLst>
      <p:ext uri="{BB962C8B-B14F-4D97-AF65-F5344CB8AC3E}">
        <p14:creationId xmlns:p14="http://schemas.microsoft.com/office/powerpoint/2010/main" val="106581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3476ABA-ADA2-409C-A462-583B35307BA1}"/>
              </a:ext>
            </a:extLst>
          </p:cNvPr>
          <p:cNvSpPr/>
          <p:nvPr/>
        </p:nvSpPr>
        <p:spPr>
          <a:xfrm>
            <a:off x="253839" y="159537"/>
            <a:ext cx="11364420" cy="2107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4. Non coding RNA (MicroRNA (miRNAs)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miRNAs, are single-stranded non coding RNA, they are about 21 to 23 nucleotides in length.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They function in regulating gene expression (coding protein)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B94BD35-7272-4C41-8DDE-4CC335DBB4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3839" y="2507818"/>
            <a:ext cx="9636851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Three main types of RNA polymerase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A64753E0-07FB-4946-8B76-DF563975E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61" y="3079318"/>
            <a:ext cx="10241557" cy="3024187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RNA polymerase I</a:t>
            </a:r>
          </a:p>
          <a:p>
            <a:pPr lvl="1">
              <a:lnSpc>
                <a:spcPct val="150000"/>
              </a:lnSpc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Synthesises large ribosomal RNAs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RNA polymerase II</a:t>
            </a:r>
          </a:p>
          <a:p>
            <a:pPr lvl="1">
              <a:lnSpc>
                <a:spcPct val="150000"/>
              </a:lnSpc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mRNA and microRNA synthesis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RNA polymerase III</a:t>
            </a:r>
          </a:p>
          <a:p>
            <a:pPr lvl="1">
              <a:lnSpc>
                <a:spcPct val="150000"/>
              </a:lnSpc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tRNA and 5S (small) rRNA synthesis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9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="" xmlns:a16="http://schemas.microsoft.com/office/drawing/2014/main" id="{0F6ED061-8D0B-4677-9215-CAC378C62B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9490" y="569597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A26DA1-412B-4937-BD7E-EA1BC9335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90" y="1712597"/>
            <a:ext cx="11338561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Understand how the genetic information transfer (Central Dogma)</a:t>
            </a:r>
          </a:p>
          <a:p>
            <a:pPr>
              <a:lnSpc>
                <a:spcPct val="150000"/>
              </a:lnSpc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Understand how the process of DNA replication </a:t>
            </a:r>
          </a:p>
          <a:p>
            <a:pPr>
              <a:lnSpc>
                <a:spcPct val="150000"/>
              </a:lnSpc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Explain how RNA synthesis is performed in eukaryotes.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Explain the way that proteins are synthesized and targeted in a cell.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en-GB" sz="2200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  <a:defRPr/>
            </a:pPr>
            <a:endParaRPr lang="en-GB" sz="2200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13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D4EF2AF5-D359-4A90-B4E4-DFE1853C3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8532" y="264385"/>
            <a:ext cx="8229600" cy="746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Processing of eukaryotic mRNA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CD5AA0E4-1FAB-4BF8-9CE4-C3DB5EB47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260" y="912797"/>
            <a:ext cx="11773468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Transcript (mRNA) modified or processed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so only the exons (coding sequences) remain because they contain the genetic information for protein synthesis. </a:t>
            </a:r>
          </a:p>
          <a:p>
            <a:pPr>
              <a:lnSpc>
                <a:spcPct val="150000"/>
              </a:lnSpc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After transcription, mRNA is processed by: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Capping (addition of modified G to 5’ end)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Splicing (removal of introns ( noncoding sequence)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Polyadenylation (addition of A to 3’ end) called poly-A-tail</a:t>
            </a:r>
          </a:p>
          <a:p>
            <a:pPr>
              <a:lnSpc>
                <a:spcPct val="150000"/>
              </a:lnSpc>
              <a:defRPr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1" name="Picture 2" descr="Figure 7-16a">
            <a:extLst>
              <a:ext uri="{FF2B5EF4-FFF2-40B4-BE49-F238E27FC236}">
                <a16:creationId xmlns="" xmlns:a16="http://schemas.microsoft.com/office/drawing/2014/main" id="{0CA0C5FD-43FA-4034-BF85-4980E998B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5"/>
          <a:stretch>
            <a:fillRect/>
          </a:stretch>
        </p:blipFill>
        <p:spPr bwMode="auto">
          <a:xfrm>
            <a:off x="555673" y="4586068"/>
            <a:ext cx="11080653" cy="211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ultiplication Sign 1">
            <a:extLst>
              <a:ext uri="{FF2B5EF4-FFF2-40B4-BE49-F238E27FC236}">
                <a16:creationId xmlns="" xmlns:a16="http://schemas.microsoft.com/office/drawing/2014/main" id="{4CD9F504-AE16-4383-861E-01D3D11C087E}"/>
              </a:ext>
            </a:extLst>
          </p:cNvPr>
          <p:cNvSpPr/>
          <p:nvPr/>
        </p:nvSpPr>
        <p:spPr>
          <a:xfrm>
            <a:off x="8518006" y="5080036"/>
            <a:ext cx="457200" cy="914400"/>
          </a:xfrm>
          <a:prstGeom prst="mathMultiply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2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BD105B6-73E9-4342-B444-A862E735E08E}"/>
              </a:ext>
            </a:extLst>
          </p:cNvPr>
          <p:cNvSpPr/>
          <p:nvPr/>
        </p:nvSpPr>
        <p:spPr>
          <a:xfrm>
            <a:off x="649356" y="550326"/>
            <a:ext cx="11092069" cy="472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of DNA mutation</a:t>
            </a:r>
            <a:endParaRPr lang="en-GB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can be damaged by: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mutagens: Industrial chemicals such as vinyl chloride and hydrogen peroxide, and environmental chemicals such as polycyclic hydrocarbons found in smoke, soot and tar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Radiation: X-rays and radioactive radiation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radicals: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UV-A light creates free radicals</a:t>
            </a:r>
            <a:endParaRPr lang="en-GB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99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010725E-9A91-F112-7D32-D61E7CAB7D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03" t="31170" r="11846" b="12187"/>
          <a:stretch/>
        </p:blipFill>
        <p:spPr>
          <a:xfrm>
            <a:off x="1237957" y="112544"/>
            <a:ext cx="8553157" cy="634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15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D758890-D166-4AD6-BBDE-9B69052DC5EE}"/>
              </a:ext>
            </a:extLst>
          </p:cNvPr>
          <p:cNvGrpSpPr/>
          <p:nvPr/>
        </p:nvGrpSpPr>
        <p:grpSpPr>
          <a:xfrm>
            <a:off x="764335" y="1921565"/>
            <a:ext cx="10751807" cy="4817096"/>
            <a:chOff x="2082006" y="641350"/>
            <a:chExt cx="8585995" cy="6040498"/>
          </a:xfrm>
        </p:grpSpPr>
        <p:sp>
          <p:nvSpPr>
            <p:cNvPr id="7170" name="Text Box 10">
              <a:extLst>
                <a:ext uri="{FF2B5EF4-FFF2-40B4-BE49-F238E27FC236}">
                  <a16:creationId xmlns="" xmlns:a16="http://schemas.microsoft.com/office/drawing/2014/main" id="{0520C1B6-D624-4F8C-B22E-1B1F7B444D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6726" y="1844675"/>
              <a:ext cx="5121275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 b="1" i="1">
                  <a:solidFill>
                    <a:srgbClr val="FF0000"/>
                  </a:solidFill>
                  <a:cs typeface="Arial" panose="020B0604020202020204" pitchFamily="34" charset="0"/>
                </a:rPr>
                <a:t>transcription</a:t>
              </a:r>
            </a:p>
            <a:p>
              <a:endParaRPr lang="en-US" altLang="en-US" sz="2000" b="1" i="1">
                <a:solidFill>
                  <a:srgbClr val="FF0000"/>
                </a:solidFill>
                <a:cs typeface="Arial" panose="020B0604020202020204" pitchFamily="34" charset="0"/>
              </a:endParaRPr>
            </a:p>
            <a:p>
              <a:r>
                <a:rPr lang="en-US" altLang="en-US" sz="2000" i="1">
                  <a:cs typeface="Arial" panose="020B0604020202020204" pitchFamily="34" charset="0"/>
                </a:rPr>
                <a:t>RNA processing – splicing, capping, polyadenylation</a:t>
              </a:r>
            </a:p>
            <a:p>
              <a:r>
                <a:rPr lang="en-US" altLang="en-US" sz="2000" i="1">
                  <a:cs typeface="Arial" panose="020B0604020202020204" pitchFamily="34" charset="0"/>
                </a:rPr>
                <a:t>transport to ribosomes</a:t>
              </a:r>
            </a:p>
          </p:txBody>
        </p:sp>
        <p:grpSp>
          <p:nvGrpSpPr>
            <p:cNvPr id="7172" name="Group 19">
              <a:extLst>
                <a:ext uri="{FF2B5EF4-FFF2-40B4-BE49-F238E27FC236}">
                  <a16:creationId xmlns="" xmlns:a16="http://schemas.microsoft.com/office/drawing/2014/main" id="{63FCE3AF-F897-4865-8931-9537D0109E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2006" y="641350"/>
              <a:ext cx="8027988" cy="6040498"/>
              <a:chOff x="403225" y="787400"/>
              <a:chExt cx="8027988" cy="6040498"/>
            </a:xfrm>
          </p:grpSpPr>
          <p:sp>
            <p:nvSpPr>
              <p:cNvPr id="7173" name="Text Box 2">
                <a:extLst>
                  <a:ext uri="{FF2B5EF4-FFF2-40B4-BE49-F238E27FC236}">
                    <a16:creationId xmlns="" xmlns:a16="http://schemas.microsoft.com/office/drawing/2014/main" id="{9D8D8D33-E95C-45E8-BB9A-847F4E986B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2113" y="1611313"/>
                <a:ext cx="59294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000" b="1">
                    <a:cs typeface="Arial" panose="020B0604020202020204" pitchFamily="34" charset="0"/>
                  </a:rPr>
                  <a:t>DNA</a:t>
                </a:r>
              </a:p>
            </p:txBody>
          </p:sp>
          <p:sp>
            <p:nvSpPr>
              <p:cNvPr id="7174" name="Text Box 3">
                <a:extLst>
                  <a:ext uri="{FF2B5EF4-FFF2-40B4-BE49-F238E27FC236}">
                    <a16:creationId xmlns="" xmlns:a16="http://schemas.microsoft.com/office/drawing/2014/main" id="{1758DD79-F8E6-434F-AE8A-3E9AC1A721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5113" y="3324225"/>
                <a:ext cx="77471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000" b="1">
                    <a:cs typeface="Arial" panose="020B0604020202020204" pitchFamily="34" charset="0"/>
                  </a:rPr>
                  <a:t>mRNA</a:t>
                </a:r>
              </a:p>
            </p:txBody>
          </p:sp>
          <p:sp>
            <p:nvSpPr>
              <p:cNvPr id="7175" name="Text Box 4">
                <a:extLst>
                  <a:ext uri="{FF2B5EF4-FFF2-40B4-BE49-F238E27FC236}">
                    <a16:creationId xmlns="" xmlns:a16="http://schemas.microsoft.com/office/drawing/2014/main" id="{0DED9562-7B90-4151-9D86-2CF65B78BD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5113" y="4464050"/>
                <a:ext cx="85280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000" b="1">
                    <a:cs typeface="Arial" panose="020B0604020202020204" pitchFamily="34" charset="0"/>
                  </a:rPr>
                  <a:t>Protein</a:t>
                </a:r>
              </a:p>
            </p:txBody>
          </p:sp>
          <p:sp>
            <p:nvSpPr>
              <p:cNvPr id="7176" name="Text Box 5">
                <a:extLst>
                  <a:ext uri="{FF2B5EF4-FFF2-40B4-BE49-F238E27FC236}">
                    <a16:creationId xmlns="" xmlns:a16="http://schemas.microsoft.com/office/drawing/2014/main" id="{8E561058-7FE5-47DB-AC80-C6C2E81C3B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27313" y="6427788"/>
                <a:ext cx="101281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000" b="1">
                    <a:cs typeface="Arial" panose="020B0604020202020204" pitchFamily="34" charset="0"/>
                  </a:rPr>
                  <a:t>Function</a:t>
                </a:r>
              </a:p>
            </p:txBody>
          </p:sp>
          <p:sp>
            <p:nvSpPr>
              <p:cNvPr id="7177" name="Line 6">
                <a:extLst>
                  <a:ext uri="{FF2B5EF4-FFF2-40B4-BE49-F238E27FC236}">
                    <a16:creationId xmlns="" xmlns:a16="http://schemas.microsoft.com/office/drawing/2014/main" id="{5C428CE8-86CD-4152-83C6-C922FBB0F0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2625" y="2333625"/>
                <a:ext cx="0" cy="91757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8" name="Line 7">
                <a:extLst>
                  <a:ext uri="{FF2B5EF4-FFF2-40B4-BE49-F238E27FC236}">
                    <a16:creationId xmlns="" xmlns:a16="http://schemas.microsoft.com/office/drawing/2014/main" id="{0617B2F8-AE35-41C2-B68C-244FF29037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2625" y="3767138"/>
                <a:ext cx="0" cy="57626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9" name="Line 8">
                <a:extLst>
                  <a:ext uri="{FF2B5EF4-FFF2-40B4-BE49-F238E27FC236}">
                    <a16:creationId xmlns="" xmlns:a16="http://schemas.microsoft.com/office/drawing/2014/main" id="{F3F6B7EE-8A12-4568-8E84-F44C68B2C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2625" y="4940300"/>
                <a:ext cx="0" cy="14541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80" name="Text Box 9">
                <a:extLst>
                  <a:ext uri="{FF2B5EF4-FFF2-40B4-BE49-F238E27FC236}">
                    <a16:creationId xmlns="" xmlns:a16="http://schemas.microsoft.com/office/drawing/2014/main" id="{6D668D97-AFBA-4635-BB35-3758FBD7DF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3775" y="1160463"/>
                <a:ext cx="166448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000" i="1">
                    <a:cs typeface="Arial" panose="020B0604020202020204" pitchFamily="34" charset="0"/>
                  </a:rPr>
                  <a:t>DNA </a:t>
                </a:r>
                <a:r>
                  <a:rPr lang="en-US" altLang="en-US" sz="2000" b="1" i="1">
                    <a:solidFill>
                      <a:srgbClr val="0066FF"/>
                    </a:solidFill>
                    <a:cs typeface="Arial" panose="020B0604020202020204" pitchFamily="34" charset="0"/>
                  </a:rPr>
                  <a:t>replication</a:t>
                </a:r>
              </a:p>
            </p:txBody>
          </p:sp>
          <p:sp>
            <p:nvSpPr>
              <p:cNvPr id="7181" name="Text Box 11">
                <a:extLst>
                  <a:ext uri="{FF2B5EF4-FFF2-40B4-BE49-F238E27FC236}">
                    <a16:creationId xmlns="" xmlns:a16="http://schemas.microsoft.com/office/drawing/2014/main" id="{F58AF48C-57AF-4B20-AC1D-2E41902479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5738" y="4005263"/>
                <a:ext cx="44354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000" b="1" i="1">
                    <a:solidFill>
                      <a:srgbClr val="FF0000"/>
                    </a:solidFill>
                    <a:cs typeface="Arial" panose="020B0604020202020204" pitchFamily="34" charset="0"/>
                  </a:rPr>
                  <a:t>translation</a:t>
                </a:r>
              </a:p>
            </p:txBody>
          </p:sp>
          <p:sp>
            <p:nvSpPr>
              <p:cNvPr id="7182" name="Text Box 12">
                <a:extLst>
                  <a:ext uri="{FF2B5EF4-FFF2-40B4-BE49-F238E27FC236}">
                    <a16:creationId xmlns="" xmlns:a16="http://schemas.microsoft.com/office/drawing/2014/main" id="{2F5F26B6-5435-4176-8CC0-EC309D1D00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5738" y="6140450"/>
                <a:ext cx="25553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000" i="1">
                    <a:cs typeface="Arial" panose="020B0604020202020204" pitchFamily="34" charset="0"/>
                  </a:rPr>
                  <a:t>transport to site of function</a:t>
                </a:r>
              </a:p>
            </p:txBody>
          </p:sp>
          <p:sp>
            <p:nvSpPr>
              <p:cNvPr id="7183" name="Text Box 13">
                <a:extLst>
                  <a:ext uri="{FF2B5EF4-FFF2-40B4-BE49-F238E27FC236}">
                    <a16:creationId xmlns="" xmlns:a16="http://schemas.microsoft.com/office/drawing/2014/main" id="{8960999D-7D37-4630-A171-487E60290A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5788" y="1585913"/>
                <a:ext cx="59294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000" b="1">
                    <a:cs typeface="Arial" panose="020B0604020202020204" pitchFamily="34" charset="0"/>
                  </a:rPr>
                  <a:t>DNA</a:t>
                </a:r>
              </a:p>
            </p:txBody>
          </p:sp>
          <p:sp>
            <p:nvSpPr>
              <p:cNvPr id="7184" name="Line 14">
                <a:extLst>
                  <a:ext uri="{FF2B5EF4-FFF2-40B4-BE49-F238E27FC236}">
                    <a16:creationId xmlns="" xmlns:a16="http://schemas.microsoft.com/office/drawing/2014/main" id="{C3122CFC-5703-4F2A-8D9A-5420B05053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3363" y="1831975"/>
                <a:ext cx="1365250" cy="3175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85" name="Text Box 15">
                <a:extLst>
                  <a:ext uri="{FF2B5EF4-FFF2-40B4-BE49-F238E27FC236}">
                    <a16:creationId xmlns="" xmlns:a16="http://schemas.microsoft.com/office/drawing/2014/main" id="{28DC9E94-8683-4F59-81D1-52427FAC79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5738" y="4710113"/>
                <a:ext cx="4435475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000" i="1">
                    <a:cs typeface="Arial" panose="020B0604020202020204" pitchFamily="34" charset="0"/>
                  </a:rPr>
                  <a:t>post-translational modification – phosphorylation, glycosylation etc</a:t>
                </a:r>
              </a:p>
            </p:txBody>
          </p:sp>
          <p:sp>
            <p:nvSpPr>
              <p:cNvPr id="7186" name="Text Box 17">
                <a:extLst>
                  <a:ext uri="{FF2B5EF4-FFF2-40B4-BE49-F238E27FC236}">
                    <a16:creationId xmlns="" xmlns:a16="http://schemas.microsoft.com/office/drawing/2014/main" id="{80D5E1B5-8067-4515-B3E2-54F7B0CF51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5826" y="2013943"/>
                <a:ext cx="23368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rgbClr val="0066FF"/>
                    </a:solidFill>
                    <a:cs typeface="Arial" panose="020B0604020202020204" pitchFamily="34" charset="0"/>
                  </a:rPr>
                  <a:t>when the cell divides</a:t>
                </a:r>
                <a:endParaRPr lang="en-AU" altLang="en-US" sz="2000" b="1" dirty="0">
                  <a:solidFill>
                    <a:srgbClr val="0066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87" name="Text Box 18">
                <a:extLst>
                  <a:ext uri="{FF2B5EF4-FFF2-40B4-BE49-F238E27FC236}">
                    <a16:creationId xmlns="" xmlns:a16="http://schemas.microsoft.com/office/drawing/2014/main" id="{E05FC975-70EA-4277-AAAE-69EDA1C7AE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" y="4064000"/>
                <a:ext cx="2336800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when the cell/organism needs the gene product (protein)</a:t>
                </a:r>
                <a:endParaRPr lang="en-AU" altLang="en-US" sz="2000" b="1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88" name="Oval 19">
                <a:extLst>
                  <a:ext uri="{FF2B5EF4-FFF2-40B4-BE49-F238E27FC236}">
                    <a16:creationId xmlns="" xmlns:a16="http://schemas.microsoft.com/office/drawing/2014/main" id="{721F0450-F486-4C2C-BA38-9EF6A7112A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25" y="787400"/>
                <a:ext cx="3438525" cy="239553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en-US" sz="2000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Rectangle 2">
            <a:extLst>
              <a:ext uri="{FF2B5EF4-FFF2-40B4-BE49-F238E27FC236}">
                <a16:creationId xmlns="" xmlns:a16="http://schemas.microsoft.com/office/drawing/2014/main" id="{01C3AE34-7009-4471-8CBA-17D724000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4444" y="1966644"/>
            <a:ext cx="478696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1E2C74B-063C-40A5-8168-F44C2E139A8C}"/>
              </a:ext>
            </a:extLst>
          </p:cNvPr>
          <p:cNvSpPr txBox="1"/>
          <p:nvPr/>
        </p:nvSpPr>
        <p:spPr>
          <a:xfrm>
            <a:off x="183399" y="207271"/>
            <a:ext cx="11332743" cy="1778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central dogma 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describes the transfer of sequence information during DNA replication, transcription into RNA, and translation into amino-acid chains forming proteins.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21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6">
            <a:extLst>
              <a:ext uri="{FF2B5EF4-FFF2-40B4-BE49-F238E27FC236}">
                <a16:creationId xmlns="" xmlns:a16="http://schemas.microsoft.com/office/drawing/2014/main" id="{E5B0A6FC-0187-432B-AE22-F66CBB34ABF2}"/>
              </a:ext>
            </a:extLst>
          </p:cNvPr>
          <p:cNvSpPr txBox="1">
            <a:spLocks noChangeArrowheads="1"/>
          </p:cNvSpPr>
          <p:nvPr/>
        </p:nvSpPr>
        <p:spPr>
          <a:xfrm>
            <a:off x="225425" y="195752"/>
            <a:ext cx="7582486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dirty="0">
                <a:latin typeface="Arial Rounded MT Bold" panose="020F0704030504030204" pitchFamily="34" charset="0"/>
              </a:rPr>
              <a:t>DNA replication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9F3F25A-5F3E-4D33-BB1E-79C1FE1B603D}"/>
              </a:ext>
            </a:extLst>
          </p:cNvPr>
          <p:cNvSpPr/>
          <p:nvPr/>
        </p:nvSpPr>
        <p:spPr>
          <a:xfrm>
            <a:off x="116733" y="908044"/>
            <a:ext cx="116297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Arial" panose="020B0604020202020204" pitchFamily="34" charset="0"/>
              </a:rPr>
              <a:t>Deoxyribonucleic acid (DNA) contains all the information necessary for the development and function of all organisms. The replication or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copy 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from DNA</a:t>
            </a:r>
            <a:r>
              <a:rPr lang="en-US" sz="2200" dirty="0">
                <a:latin typeface="Arial" panose="020B0604020202020204" pitchFamily="34" charset="0"/>
              </a:rPr>
              <a:t> occurs during the S or synthesis phase of the cell cycle. </a:t>
            </a:r>
          </a:p>
          <a:p>
            <a:pPr>
              <a:lnSpc>
                <a:spcPct val="150000"/>
              </a:lnSpc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/>
              <a:t>Cytokinesis:</a:t>
            </a:r>
            <a:r>
              <a:rPr lang="en-US" sz="2400" dirty="0" smtClean="0"/>
              <a:t> </a:t>
            </a:r>
            <a:r>
              <a:rPr lang="en-US" sz="2400" dirty="0"/>
              <a:t>is the process by which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b="1" dirty="0"/>
              <a:t>cytoplasm divides</a:t>
            </a:r>
            <a:r>
              <a:rPr lang="en-US" sz="2400" dirty="0"/>
              <a:t>, resulting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in </a:t>
            </a:r>
            <a:r>
              <a:rPr lang="en-US" sz="2400" dirty="0"/>
              <a:t>the formation </a:t>
            </a:r>
            <a:r>
              <a:rPr lang="en-US" sz="2400" dirty="0" smtClean="0"/>
              <a:t>of  </a:t>
            </a:r>
            <a:r>
              <a:rPr lang="en-US" sz="2400" b="1" dirty="0"/>
              <a:t>two </a:t>
            </a:r>
            <a:r>
              <a:rPr lang="en-US" sz="2400" b="1" dirty="0" smtClean="0"/>
              <a:t>separate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daughter cells</a:t>
            </a:r>
            <a:r>
              <a:rPr lang="en-US" sz="2400" dirty="0"/>
              <a:t> after mitosis or meiosis.</a:t>
            </a:r>
            <a:endParaRPr lang="en-US" sz="22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8B655CC-748C-4845-940F-0FD0C9B09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156" y="2051044"/>
            <a:ext cx="6082748" cy="41740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29CC45B-DD64-48D7-89A0-E26D3D8383C5}"/>
              </a:ext>
            </a:extLst>
          </p:cNvPr>
          <p:cNvSpPr/>
          <p:nvPr/>
        </p:nvSpPr>
        <p:spPr>
          <a:xfrm>
            <a:off x="6016486" y="6225056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Cell cycle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116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6853CA-9E0E-4820-A326-DC0689062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483" y="182245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Replication Enzymes (proteins)</a:t>
            </a:r>
            <a:b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986A3AC-B85A-434B-9B85-675FAC6294DB}"/>
              </a:ext>
            </a:extLst>
          </p:cNvPr>
          <p:cNvSpPr/>
          <p:nvPr/>
        </p:nvSpPr>
        <p:spPr>
          <a:xfrm>
            <a:off x="377483" y="1109471"/>
            <a:ext cx="11437034" cy="4600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Gyrase (A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topisomerase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 to reduce torsion or twisting in the DNA double helix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Helicase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Breaking hydrogen bonds to unwinds the double strand DNA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Strand Binding Proteins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Binds to nucleotide of DNA template to prevent premature annealing.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Primase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Synthesis of primer to start copying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Polymerase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>
                <a:latin typeface="Arial" panose="020B0604020202020204" pitchFamily="34" charset="0"/>
              </a:rPr>
              <a:t> Stimulates the formation of new DNA strands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adding a nucleotide to a free 3 end and therefore synthesizes DNA in the 5 to 3 direction.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Ligase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Joins adjacent short fragments of DNA strands together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Telomerase: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Helps to maintain the telomere (the end of a chromosome)</a:t>
            </a:r>
          </a:p>
        </p:txBody>
      </p:sp>
    </p:spTree>
    <p:extLst>
      <p:ext uri="{BB962C8B-B14F-4D97-AF65-F5344CB8AC3E}">
        <p14:creationId xmlns:p14="http://schemas.microsoft.com/office/powerpoint/2010/main" val="1901185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g28">
            <a:extLst>
              <a:ext uri="{FF2B5EF4-FFF2-40B4-BE49-F238E27FC236}">
                <a16:creationId xmlns="" xmlns:a16="http://schemas.microsoft.com/office/drawing/2014/main" id="{1281AD30-F039-4A8F-BD89-A67E88D89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r="15158" b="6024"/>
          <a:stretch>
            <a:fillRect/>
          </a:stretch>
        </p:blipFill>
        <p:spPr bwMode="auto">
          <a:xfrm>
            <a:off x="397565" y="730735"/>
            <a:ext cx="11277599" cy="58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>
            <a:extLst>
              <a:ext uri="{FF2B5EF4-FFF2-40B4-BE49-F238E27FC236}">
                <a16:creationId xmlns="" xmlns:a16="http://schemas.microsoft.com/office/drawing/2014/main" id="{AB188FDF-6B0A-4189-B168-BB164B6D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"/>
            <a:ext cx="8229600" cy="1012825"/>
          </a:xfrm>
        </p:spPr>
        <p:txBody>
          <a:bodyPr anchor="t"/>
          <a:lstStyle/>
          <a:p>
            <a:pPr algn="l" eaLnBrk="1" hangingPunct="1"/>
            <a:r>
              <a:rPr lang="en-US" altLang="en-US" sz="3600">
                <a:solidFill>
                  <a:schemeClr val="bg1"/>
                </a:solidFill>
                <a:latin typeface="Arial Rounded MT Bold" panose="020F0704030504030204" pitchFamily="34" charset="0"/>
              </a:rPr>
              <a:t>Review of DNA synthesis</a:t>
            </a:r>
            <a:endParaRPr lang="en-AU" altLang="en-US" sz="360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71C34E3-5B4D-42D8-82D8-F01DECB256CA}"/>
              </a:ext>
            </a:extLst>
          </p:cNvPr>
          <p:cNvSpPr/>
          <p:nvPr/>
        </p:nvSpPr>
        <p:spPr>
          <a:xfrm>
            <a:off x="9586712" y="485214"/>
            <a:ext cx="2162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Strand Binding Proteins</a:t>
            </a:r>
            <a:endParaRPr lang="en-GB" dirty="0"/>
          </a:p>
        </p:txBody>
      </p:sp>
      <p:sp>
        <p:nvSpPr>
          <p:cNvPr id="17" name="Rectangle 6">
            <a:extLst>
              <a:ext uri="{FF2B5EF4-FFF2-40B4-BE49-F238E27FC236}">
                <a16:creationId xmlns="" xmlns:a16="http://schemas.microsoft.com/office/drawing/2014/main" id="{A93CF00D-BA38-4D2A-AFFC-5DEDB428FB79}"/>
              </a:ext>
            </a:extLst>
          </p:cNvPr>
          <p:cNvSpPr txBox="1">
            <a:spLocks noChangeArrowheads="1"/>
          </p:cNvSpPr>
          <p:nvPr/>
        </p:nvSpPr>
        <p:spPr>
          <a:xfrm>
            <a:off x="225425" y="195752"/>
            <a:ext cx="4399584" cy="4939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dirty="0">
                <a:latin typeface="Arial Rounded MT Bold" panose="020F0704030504030204" pitchFamily="34" charset="0"/>
              </a:rPr>
              <a:t>DNA replication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9B9C17A-A02A-4504-A608-4A9B35002425}"/>
              </a:ext>
            </a:extLst>
          </p:cNvPr>
          <p:cNvSpPr/>
          <p:nvPr/>
        </p:nvSpPr>
        <p:spPr>
          <a:xfrm>
            <a:off x="298479" y="141851"/>
            <a:ext cx="10310192" cy="3440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</a:rPr>
              <a:t>Steps of DNA replication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</a:rPr>
              <a:t>1- Initiation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</a:rPr>
              <a:t>At the start of replication, replication fork forms when the parental strands of DNA unwind which allow to create a single stranded DNA template.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Both DNA strands can act as templates to create two new identical DNA molecules</a:t>
            </a:r>
            <a:endParaRPr lang="en-US" sz="2400" b="1" dirty="0"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6C724A2-1614-40B5-BCB3-65BA0A7C7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77" t="17214" r="26961" b="34760"/>
          <a:stretch/>
        </p:blipFill>
        <p:spPr>
          <a:xfrm>
            <a:off x="1245704" y="3582024"/>
            <a:ext cx="9065915" cy="31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2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5B5552D-695A-4CE5-8E8E-42CFF8E1CDAF}"/>
              </a:ext>
            </a:extLst>
          </p:cNvPr>
          <p:cNvSpPr/>
          <p:nvPr/>
        </p:nvSpPr>
        <p:spPr>
          <a:xfrm>
            <a:off x="281610" y="169873"/>
            <a:ext cx="11300790" cy="3122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2- Elongation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DNA synthesis or coping requires primer that is complementary in sequence to the DNA template strand.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Two newly strands form, one strand is continuous (leading strand) and one is discontinuous short fragments (lagging strand or Okazaki fragment) that are joined together by DNA polymerase and ligase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A0FDE20-6829-4A5E-82E8-0156FCEC4F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06" b="61494"/>
          <a:stretch/>
        </p:blipFill>
        <p:spPr>
          <a:xfrm>
            <a:off x="2345635" y="3485901"/>
            <a:ext cx="7527235" cy="304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96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3">
            <a:extLst>
              <a:ext uri="{FF2B5EF4-FFF2-40B4-BE49-F238E27FC236}">
                <a16:creationId xmlns="" xmlns:a16="http://schemas.microsoft.com/office/drawing/2014/main" id="{22BC03E2-3402-4D1F-AE01-CD3DCB460E1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90023" y="220834"/>
            <a:ext cx="11439379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3- Termination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At the end of DNA replication, the RNA primers will be removed by the enzyme ribonuclease and double strand of DNA will be formed</a:t>
            </a:r>
          </a:p>
        </p:txBody>
      </p:sp>
      <p:pic>
        <p:nvPicPr>
          <p:cNvPr id="13316" name="Picture 2">
            <a:extLst>
              <a:ext uri="{FF2B5EF4-FFF2-40B4-BE49-F238E27FC236}">
                <a16:creationId xmlns="" xmlns:a16="http://schemas.microsoft.com/office/drawing/2014/main" id="{B9A1D4E3-9E11-4323-AA7B-C78833F5F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03" y="2926079"/>
            <a:ext cx="10044332" cy="365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048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2410</TotalTime>
  <Words>1197</Words>
  <Application>Microsoft Office PowerPoint</Application>
  <PresentationFormat>Custom</PresentationFormat>
  <Paragraphs>150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8- The Genome  DNA replication   Gene expression (Transcription and Translation)</vt:lpstr>
      <vt:lpstr>Learning objectives</vt:lpstr>
      <vt:lpstr>PowerPoint Presentation</vt:lpstr>
      <vt:lpstr>PowerPoint Presentation</vt:lpstr>
      <vt:lpstr>DNA Replication Enzymes (proteins) </vt:lpstr>
      <vt:lpstr>Review of DNA synthesis</vt:lpstr>
      <vt:lpstr>PowerPoint Presentation</vt:lpstr>
      <vt:lpstr>PowerPoint Presentation</vt:lpstr>
      <vt:lpstr>PowerPoint Presentation</vt:lpstr>
      <vt:lpstr>PowerPoint Presentation</vt:lpstr>
      <vt:lpstr>DNA Replication – why do you need to know?</vt:lpstr>
      <vt:lpstr>Gene expression </vt:lpstr>
      <vt:lpstr>Transcription – making RNA</vt:lpstr>
      <vt:lpstr>Steps of transcription</vt:lpstr>
      <vt:lpstr>PowerPoint Presentation</vt:lpstr>
      <vt:lpstr>PowerPoint Presentation</vt:lpstr>
      <vt:lpstr>Types of RNA in a cell</vt:lpstr>
      <vt:lpstr>Four types of RNA in a cell</vt:lpstr>
      <vt:lpstr>Three main types of RNA polymerase</vt:lpstr>
      <vt:lpstr>Processing of eukaryotic mRNA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questions</dc:title>
  <dc:creator>Dr. Bushrah</dc:creator>
  <cp:lastModifiedBy>Maher</cp:lastModifiedBy>
  <cp:revision>178</cp:revision>
  <dcterms:created xsi:type="dcterms:W3CDTF">2017-11-18T14:08:24Z</dcterms:created>
  <dcterms:modified xsi:type="dcterms:W3CDTF">2026-02-21T17:31:15Z</dcterms:modified>
</cp:coreProperties>
</file>