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93"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بلا نمط، بلا شبكة">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بلا نمط، شبكة جدول">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D113A9D2-9D6B-4929-AA2D-F23B5EE8CBE7}" styleName="نمط ذو نسُق 2 - تمييز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0" d="100"/>
          <a:sy n="60" d="100"/>
        </p:scale>
        <p:origin x="-1572" y="-19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685800" y="2130425"/>
            <a:ext cx="7772400" cy="1470025"/>
          </a:xfrm>
        </p:spPr>
        <p:txBody>
          <a:bodyPr/>
          <a:lstStyle/>
          <a:p>
            <a:r>
              <a:rPr lang="ar-SA" smtClean="0"/>
              <a:t>انقر لتحرير نمط العنوان الرئيسي</a:t>
            </a:r>
            <a:endParaRPr lang="en-US"/>
          </a:p>
        </p:txBody>
      </p:sp>
      <p:sp>
        <p:nvSpPr>
          <p:cNvPr id="3" name="عنوان فرعي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en-US"/>
          </a:p>
        </p:txBody>
      </p:sp>
      <p:sp>
        <p:nvSpPr>
          <p:cNvPr id="4" name="عنصر نائب للتاريخ 3"/>
          <p:cNvSpPr>
            <a:spLocks noGrp="1"/>
          </p:cNvSpPr>
          <p:nvPr>
            <p:ph type="dt" sz="half" idx="10"/>
          </p:nvPr>
        </p:nvSpPr>
        <p:spPr/>
        <p:txBody>
          <a:bodyPr/>
          <a:lstStyle/>
          <a:p>
            <a:fld id="{EDAC4F3F-56CA-49BA-A3A7-D062ADB16BE9}" type="datetimeFigureOut">
              <a:rPr lang="en-US" smtClean="0"/>
              <a:t>1/2/2021</a:t>
            </a:fld>
            <a:endParaRPr lang="en-US"/>
          </a:p>
        </p:txBody>
      </p:sp>
      <p:sp>
        <p:nvSpPr>
          <p:cNvPr id="5" name="عنصر نائب للتذييل 4"/>
          <p:cNvSpPr>
            <a:spLocks noGrp="1"/>
          </p:cNvSpPr>
          <p:nvPr>
            <p:ph type="ftr" sz="quarter" idx="11"/>
          </p:nvPr>
        </p:nvSpPr>
        <p:spPr/>
        <p:txBody>
          <a:bodyPr/>
          <a:lstStyle/>
          <a:p>
            <a:endParaRPr lang="en-US"/>
          </a:p>
        </p:txBody>
      </p:sp>
      <p:sp>
        <p:nvSpPr>
          <p:cNvPr id="6" name="عنصر نائب لرقم الشريحة 5"/>
          <p:cNvSpPr>
            <a:spLocks noGrp="1"/>
          </p:cNvSpPr>
          <p:nvPr>
            <p:ph type="sldNum" sz="quarter" idx="12"/>
          </p:nvPr>
        </p:nvSpPr>
        <p:spPr/>
        <p:txBody>
          <a:bodyPr/>
          <a:lstStyle/>
          <a:p>
            <a:fld id="{C3073F3B-B46D-4CF4-9576-EC4F5E7C525B}" type="slidenum">
              <a:rPr lang="en-US" smtClean="0"/>
              <a:t>‹#›</a:t>
            </a:fld>
            <a:endParaRPr lang="en-US"/>
          </a:p>
        </p:txBody>
      </p:sp>
    </p:spTree>
    <p:extLst>
      <p:ext uri="{BB962C8B-B14F-4D97-AF65-F5344CB8AC3E}">
        <p14:creationId xmlns:p14="http://schemas.microsoft.com/office/powerpoint/2010/main" val="26812793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en-US"/>
          </a:p>
        </p:txBody>
      </p:sp>
      <p:sp>
        <p:nvSpPr>
          <p:cNvPr id="3" name="عنصر نائب للمحتوى 2"/>
          <p:cNvSpPr>
            <a:spLocks noGrp="1"/>
          </p:cNvSpPr>
          <p:nvPr>
            <p:ph idx="1"/>
          </p:nvPr>
        </p:nvSpPr>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عنصر نائب للتاريخ 3"/>
          <p:cNvSpPr>
            <a:spLocks noGrp="1"/>
          </p:cNvSpPr>
          <p:nvPr>
            <p:ph type="dt" sz="half" idx="10"/>
          </p:nvPr>
        </p:nvSpPr>
        <p:spPr/>
        <p:txBody>
          <a:bodyPr/>
          <a:lstStyle/>
          <a:p>
            <a:fld id="{EDAC4F3F-56CA-49BA-A3A7-D062ADB16BE9}" type="datetimeFigureOut">
              <a:rPr lang="en-US" smtClean="0"/>
              <a:t>1/2/2021</a:t>
            </a:fld>
            <a:endParaRPr lang="en-US"/>
          </a:p>
        </p:txBody>
      </p:sp>
      <p:sp>
        <p:nvSpPr>
          <p:cNvPr id="5" name="عنصر نائب للتذييل 4"/>
          <p:cNvSpPr>
            <a:spLocks noGrp="1"/>
          </p:cNvSpPr>
          <p:nvPr>
            <p:ph type="ftr" sz="quarter" idx="11"/>
          </p:nvPr>
        </p:nvSpPr>
        <p:spPr/>
        <p:txBody>
          <a:bodyPr/>
          <a:lstStyle/>
          <a:p>
            <a:endParaRPr lang="en-US"/>
          </a:p>
        </p:txBody>
      </p:sp>
      <p:sp>
        <p:nvSpPr>
          <p:cNvPr id="6" name="عنصر نائب لرقم الشريحة 5"/>
          <p:cNvSpPr>
            <a:spLocks noGrp="1"/>
          </p:cNvSpPr>
          <p:nvPr>
            <p:ph type="sldNum" sz="quarter" idx="12"/>
          </p:nvPr>
        </p:nvSpPr>
        <p:spPr/>
        <p:txBody>
          <a:bodyPr/>
          <a:lstStyle/>
          <a:p>
            <a:fld id="{C3073F3B-B46D-4CF4-9576-EC4F5E7C525B}" type="slidenum">
              <a:rPr lang="en-US" smtClean="0"/>
              <a:t>‹#›</a:t>
            </a:fld>
            <a:endParaRPr lang="en-US"/>
          </a:p>
        </p:txBody>
      </p:sp>
    </p:spTree>
    <p:extLst>
      <p:ext uri="{BB962C8B-B14F-4D97-AF65-F5344CB8AC3E}">
        <p14:creationId xmlns:p14="http://schemas.microsoft.com/office/powerpoint/2010/main" val="15094531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722313" y="4406900"/>
            <a:ext cx="7772400" cy="1362075"/>
          </a:xfrm>
        </p:spPr>
        <p:txBody>
          <a:bodyPr anchor="t"/>
          <a:lstStyle>
            <a:lvl1pPr algn="l">
              <a:defRPr sz="4000" b="1" cap="all"/>
            </a:lvl1pPr>
          </a:lstStyle>
          <a:p>
            <a:r>
              <a:rPr lang="ar-SA" smtClean="0"/>
              <a:t>انقر لتحرير نمط العنوان الرئيسي</a:t>
            </a:r>
            <a:endParaRPr lang="en-US"/>
          </a:p>
        </p:txBody>
      </p:sp>
      <p:sp>
        <p:nvSpPr>
          <p:cNvPr id="3" name="عنصر نائب للنص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smtClean="0"/>
              <a:t>انقر لتحرير أنماط النص الرئيسي</a:t>
            </a:r>
          </a:p>
        </p:txBody>
      </p:sp>
      <p:sp>
        <p:nvSpPr>
          <p:cNvPr id="4" name="عنصر نائب للتاريخ 3"/>
          <p:cNvSpPr>
            <a:spLocks noGrp="1"/>
          </p:cNvSpPr>
          <p:nvPr>
            <p:ph type="dt" sz="half" idx="10"/>
          </p:nvPr>
        </p:nvSpPr>
        <p:spPr/>
        <p:txBody>
          <a:bodyPr/>
          <a:lstStyle/>
          <a:p>
            <a:fld id="{EDAC4F3F-56CA-49BA-A3A7-D062ADB16BE9}" type="datetimeFigureOut">
              <a:rPr lang="en-US" smtClean="0"/>
              <a:t>1/2/2021</a:t>
            </a:fld>
            <a:endParaRPr lang="en-US"/>
          </a:p>
        </p:txBody>
      </p:sp>
      <p:sp>
        <p:nvSpPr>
          <p:cNvPr id="5" name="عنصر نائب للتذييل 4"/>
          <p:cNvSpPr>
            <a:spLocks noGrp="1"/>
          </p:cNvSpPr>
          <p:nvPr>
            <p:ph type="ftr" sz="quarter" idx="11"/>
          </p:nvPr>
        </p:nvSpPr>
        <p:spPr/>
        <p:txBody>
          <a:bodyPr/>
          <a:lstStyle/>
          <a:p>
            <a:endParaRPr lang="en-US"/>
          </a:p>
        </p:txBody>
      </p:sp>
      <p:sp>
        <p:nvSpPr>
          <p:cNvPr id="6" name="عنصر نائب لرقم الشريحة 5"/>
          <p:cNvSpPr>
            <a:spLocks noGrp="1"/>
          </p:cNvSpPr>
          <p:nvPr>
            <p:ph type="sldNum" sz="quarter" idx="12"/>
          </p:nvPr>
        </p:nvSpPr>
        <p:spPr/>
        <p:txBody>
          <a:bodyPr/>
          <a:lstStyle/>
          <a:p>
            <a:fld id="{C3073F3B-B46D-4CF4-9576-EC4F5E7C525B}" type="slidenum">
              <a:rPr lang="en-US" smtClean="0"/>
              <a:t>‹#›</a:t>
            </a:fld>
            <a:endParaRPr lang="en-US"/>
          </a:p>
        </p:txBody>
      </p:sp>
    </p:spTree>
    <p:extLst>
      <p:ext uri="{BB962C8B-B14F-4D97-AF65-F5344CB8AC3E}">
        <p14:creationId xmlns:p14="http://schemas.microsoft.com/office/powerpoint/2010/main" val="35576636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en-US"/>
          </a:p>
        </p:txBody>
      </p:sp>
      <p:sp>
        <p:nvSpPr>
          <p:cNvPr id="3" name="عنصر نائب للمحتوى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عنصر نائب للمحتوى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5" name="عنصر نائب للتاريخ 4"/>
          <p:cNvSpPr>
            <a:spLocks noGrp="1"/>
          </p:cNvSpPr>
          <p:nvPr>
            <p:ph type="dt" sz="half" idx="10"/>
          </p:nvPr>
        </p:nvSpPr>
        <p:spPr/>
        <p:txBody>
          <a:bodyPr/>
          <a:lstStyle/>
          <a:p>
            <a:fld id="{EDAC4F3F-56CA-49BA-A3A7-D062ADB16BE9}" type="datetimeFigureOut">
              <a:rPr lang="en-US" smtClean="0"/>
              <a:t>1/2/2021</a:t>
            </a:fld>
            <a:endParaRPr lang="en-US"/>
          </a:p>
        </p:txBody>
      </p:sp>
      <p:sp>
        <p:nvSpPr>
          <p:cNvPr id="6" name="عنصر نائب للتذييل 5"/>
          <p:cNvSpPr>
            <a:spLocks noGrp="1"/>
          </p:cNvSpPr>
          <p:nvPr>
            <p:ph type="ftr" sz="quarter" idx="11"/>
          </p:nvPr>
        </p:nvSpPr>
        <p:spPr/>
        <p:txBody>
          <a:bodyPr/>
          <a:lstStyle/>
          <a:p>
            <a:endParaRPr lang="en-US"/>
          </a:p>
        </p:txBody>
      </p:sp>
      <p:sp>
        <p:nvSpPr>
          <p:cNvPr id="7" name="عنصر نائب لرقم الشريحة 6"/>
          <p:cNvSpPr>
            <a:spLocks noGrp="1"/>
          </p:cNvSpPr>
          <p:nvPr>
            <p:ph type="sldNum" sz="quarter" idx="12"/>
          </p:nvPr>
        </p:nvSpPr>
        <p:spPr/>
        <p:txBody>
          <a:bodyPr/>
          <a:lstStyle/>
          <a:p>
            <a:fld id="{C3073F3B-B46D-4CF4-9576-EC4F5E7C525B}" type="slidenum">
              <a:rPr lang="en-US" smtClean="0"/>
              <a:t>‹#›</a:t>
            </a:fld>
            <a:endParaRPr lang="en-US"/>
          </a:p>
        </p:txBody>
      </p:sp>
    </p:spTree>
    <p:extLst>
      <p:ext uri="{BB962C8B-B14F-4D97-AF65-F5344CB8AC3E}">
        <p14:creationId xmlns:p14="http://schemas.microsoft.com/office/powerpoint/2010/main" val="19773916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smtClean="0"/>
              <a:t>انقر لتحرير نمط العنوان الرئيسي</a:t>
            </a:r>
            <a:endParaRPr lang="en-US"/>
          </a:p>
        </p:txBody>
      </p:sp>
      <p:sp>
        <p:nvSpPr>
          <p:cNvPr id="3" name="عنصر نائب للنص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4" name="عنصر نائب للمحتوى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5" name="عنصر نائب للنص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6" name="عنصر نائب للمحتوى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7" name="عنصر نائب للتاريخ 6"/>
          <p:cNvSpPr>
            <a:spLocks noGrp="1"/>
          </p:cNvSpPr>
          <p:nvPr>
            <p:ph type="dt" sz="half" idx="10"/>
          </p:nvPr>
        </p:nvSpPr>
        <p:spPr/>
        <p:txBody>
          <a:bodyPr/>
          <a:lstStyle/>
          <a:p>
            <a:fld id="{EDAC4F3F-56CA-49BA-A3A7-D062ADB16BE9}" type="datetimeFigureOut">
              <a:rPr lang="en-US" smtClean="0"/>
              <a:t>1/2/2021</a:t>
            </a:fld>
            <a:endParaRPr lang="en-US"/>
          </a:p>
        </p:txBody>
      </p:sp>
      <p:sp>
        <p:nvSpPr>
          <p:cNvPr id="8" name="عنصر نائب للتذييل 7"/>
          <p:cNvSpPr>
            <a:spLocks noGrp="1"/>
          </p:cNvSpPr>
          <p:nvPr>
            <p:ph type="ftr" sz="quarter" idx="11"/>
          </p:nvPr>
        </p:nvSpPr>
        <p:spPr/>
        <p:txBody>
          <a:bodyPr/>
          <a:lstStyle/>
          <a:p>
            <a:endParaRPr lang="en-US"/>
          </a:p>
        </p:txBody>
      </p:sp>
      <p:sp>
        <p:nvSpPr>
          <p:cNvPr id="9" name="عنصر نائب لرقم الشريحة 8"/>
          <p:cNvSpPr>
            <a:spLocks noGrp="1"/>
          </p:cNvSpPr>
          <p:nvPr>
            <p:ph type="sldNum" sz="quarter" idx="12"/>
          </p:nvPr>
        </p:nvSpPr>
        <p:spPr/>
        <p:txBody>
          <a:bodyPr/>
          <a:lstStyle/>
          <a:p>
            <a:fld id="{C3073F3B-B46D-4CF4-9576-EC4F5E7C525B}" type="slidenum">
              <a:rPr lang="en-US" smtClean="0"/>
              <a:t>‹#›</a:t>
            </a:fld>
            <a:endParaRPr lang="en-US"/>
          </a:p>
        </p:txBody>
      </p:sp>
    </p:spTree>
    <p:extLst>
      <p:ext uri="{BB962C8B-B14F-4D97-AF65-F5344CB8AC3E}">
        <p14:creationId xmlns:p14="http://schemas.microsoft.com/office/powerpoint/2010/main" val="31499295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en-US"/>
          </a:p>
        </p:txBody>
      </p:sp>
      <p:sp>
        <p:nvSpPr>
          <p:cNvPr id="3" name="عنصر نائب للتاريخ 2"/>
          <p:cNvSpPr>
            <a:spLocks noGrp="1"/>
          </p:cNvSpPr>
          <p:nvPr>
            <p:ph type="dt" sz="half" idx="10"/>
          </p:nvPr>
        </p:nvSpPr>
        <p:spPr/>
        <p:txBody>
          <a:bodyPr/>
          <a:lstStyle/>
          <a:p>
            <a:fld id="{EDAC4F3F-56CA-49BA-A3A7-D062ADB16BE9}" type="datetimeFigureOut">
              <a:rPr lang="en-US" smtClean="0"/>
              <a:t>1/2/2021</a:t>
            </a:fld>
            <a:endParaRPr lang="en-US"/>
          </a:p>
        </p:txBody>
      </p:sp>
      <p:sp>
        <p:nvSpPr>
          <p:cNvPr id="4" name="عنصر نائب للتذييل 3"/>
          <p:cNvSpPr>
            <a:spLocks noGrp="1"/>
          </p:cNvSpPr>
          <p:nvPr>
            <p:ph type="ftr" sz="quarter" idx="11"/>
          </p:nvPr>
        </p:nvSpPr>
        <p:spPr/>
        <p:txBody>
          <a:bodyPr/>
          <a:lstStyle/>
          <a:p>
            <a:endParaRPr lang="en-US"/>
          </a:p>
        </p:txBody>
      </p:sp>
      <p:sp>
        <p:nvSpPr>
          <p:cNvPr id="5" name="عنصر نائب لرقم الشريحة 4"/>
          <p:cNvSpPr>
            <a:spLocks noGrp="1"/>
          </p:cNvSpPr>
          <p:nvPr>
            <p:ph type="sldNum" sz="quarter" idx="12"/>
          </p:nvPr>
        </p:nvSpPr>
        <p:spPr/>
        <p:txBody>
          <a:bodyPr/>
          <a:lstStyle/>
          <a:p>
            <a:fld id="{C3073F3B-B46D-4CF4-9576-EC4F5E7C525B}" type="slidenum">
              <a:rPr lang="en-US" smtClean="0"/>
              <a:t>‹#›</a:t>
            </a:fld>
            <a:endParaRPr lang="en-US"/>
          </a:p>
        </p:txBody>
      </p:sp>
    </p:spTree>
    <p:extLst>
      <p:ext uri="{BB962C8B-B14F-4D97-AF65-F5344CB8AC3E}">
        <p14:creationId xmlns:p14="http://schemas.microsoft.com/office/powerpoint/2010/main" val="15102388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EDAC4F3F-56CA-49BA-A3A7-D062ADB16BE9}" type="datetimeFigureOut">
              <a:rPr lang="en-US" smtClean="0"/>
              <a:t>1/2/2021</a:t>
            </a:fld>
            <a:endParaRPr lang="en-US"/>
          </a:p>
        </p:txBody>
      </p:sp>
      <p:sp>
        <p:nvSpPr>
          <p:cNvPr id="3" name="عنصر نائب للتذييل 2"/>
          <p:cNvSpPr>
            <a:spLocks noGrp="1"/>
          </p:cNvSpPr>
          <p:nvPr>
            <p:ph type="ftr" sz="quarter" idx="11"/>
          </p:nvPr>
        </p:nvSpPr>
        <p:spPr/>
        <p:txBody>
          <a:bodyPr/>
          <a:lstStyle/>
          <a:p>
            <a:endParaRPr lang="en-US"/>
          </a:p>
        </p:txBody>
      </p:sp>
      <p:sp>
        <p:nvSpPr>
          <p:cNvPr id="4" name="عنصر نائب لرقم الشريحة 3"/>
          <p:cNvSpPr>
            <a:spLocks noGrp="1"/>
          </p:cNvSpPr>
          <p:nvPr>
            <p:ph type="sldNum" sz="quarter" idx="12"/>
          </p:nvPr>
        </p:nvSpPr>
        <p:spPr/>
        <p:txBody>
          <a:bodyPr/>
          <a:lstStyle/>
          <a:p>
            <a:fld id="{C3073F3B-B46D-4CF4-9576-EC4F5E7C525B}" type="slidenum">
              <a:rPr lang="en-US" smtClean="0"/>
              <a:t>‹#›</a:t>
            </a:fld>
            <a:endParaRPr lang="en-US"/>
          </a:p>
        </p:txBody>
      </p:sp>
    </p:spTree>
    <p:extLst>
      <p:ext uri="{BB962C8B-B14F-4D97-AF65-F5344CB8AC3E}">
        <p14:creationId xmlns:p14="http://schemas.microsoft.com/office/powerpoint/2010/main" val="9519715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3050"/>
            <a:ext cx="3008313" cy="1162050"/>
          </a:xfrm>
        </p:spPr>
        <p:txBody>
          <a:bodyPr anchor="b"/>
          <a:lstStyle>
            <a:lvl1pPr algn="l">
              <a:defRPr sz="2000" b="1"/>
            </a:lvl1pPr>
          </a:lstStyle>
          <a:p>
            <a:r>
              <a:rPr lang="ar-SA" smtClean="0"/>
              <a:t>انقر لتحرير نمط العنوان الرئيسي</a:t>
            </a:r>
            <a:endParaRPr lang="en-US"/>
          </a:p>
        </p:txBody>
      </p:sp>
      <p:sp>
        <p:nvSpPr>
          <p:cNvPr id="3" name="عنصر نائب للمحتوى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عنصر نائب للنص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عنصر نائب للتاريخ 4"/>
          <p:cNvSpPr>
            <a:spLocks noGrp="1"/>
          </p:cNvSpPr>
          <p:nvPr>
            <p:ph type="dt" sz="half" idx="10"/>
          </p:nvPr>
        </p:nvSpPr>
        <p:spPr/>
        <p:txBody>
          <a:bodyPr/>
          <a:lstStyle/>
          <a:p>
            <a:fld id="{EDAC4F3F-56CA-49BA-A3A7-D062ADB16BE9}" type="datetimeFigureOut">
              <a:rPr lang="en-US" smtClean="0"/>
              <a:t>1/2/2021</a:t>
            </a:fld>
            <a:endParaRPr lang="en-US"/>
          </a:p>
        </p:txBody>
      </p:sp>
      <p:sp>
        <p:nvSpPr>
          <p:cNvPr id="6" name="عنصر نائب للتذييل 5"/>
          <p:cNvSpPr>
            <a:spLocks noGrp="1"/>
          </p:cNvSpPr>
          <p:nvPr>
            <p:ph type="ftr" sz="quarter" idx="11"/>
          </p:nvPr>
        </p:nvSpPr>
        <p:spPr/>
        <p:txBody>
          <a:bodyPr/>
          <a:lstStyle/>
          <a:p>
            <a:endParaRPr lang="en-US"/>
          </a:p>
        </p:txBody>
      </p:sp>
      <p:sp>
        <p:nvSpPr>
          <p:cNvPr id="7" name="عنصر نائب لرقم الشريحة 6"/>
          <p:cNvSpPr>
            <a:spLocks noGrp="1"/>
          </p:cNvSpPr>
          <p:nvPr>
            <p:ph type="sldNum" sz="quarter" idx="12"/>
          </p:nvPr>
        </p:nvSpPr>
        <p:spPr/>
        <p:txBody>
          <a:bodyPr/>
          <a:lstStyle/>
          <a:p>
            <a:fld id="{C3073F3B-B46D-4CF4-9576-EC4F5E7C525B}" type="slidenum">
              <a:rPr lang="en-US" smtClean="0"/>
              <a:t>‹#›</a:t>
            </a:fld>
            <a:endParaRPr lang="en-US"/>
          </a:p>
        </p:txBody>
      </p:sp>
    </p:spTree>
    <p:extLst>
      <p:ext uri="{BB962C8B-B14F-4D97-AF65-F5344CB8AC3E}">
        <p14:creationId xmlns:p14="http://schemas.microsoft.com/office/powerpoint/2010/main" val="4787497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1792288" y="4800600"/>
            <a:ext cx="5486400" cy="566738"/>
          </a:xfrm>
        </p:spPr>
        <p:txBody>
          <a:bodyPr anchor="b"/>
          <a:lstStyle>
            <a:lvl1pPr algn="l">
              <a:defRPr sz="2000" b="1"/>
            </a:lvl1pPr>
          </a:lstStyle>
          <a:p>
            <a:r>
              <a:rPr lang="ar-SA" smtClean="0"/>
              <a:t>انقر لتحرير نمط العنوان الرئيسي</a:t>
            </a:r>
            <a:endParaRPr lang="en-US"/>
          </a:p>
        </p:txBody>
      </p:sp>
      <p:sp>
        <p:nvSpPr>
          <p:cNvPr id="3" name="عنصر نائب للصورة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عنصر نائب للنص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عنصر نائب للتاريخ 4"/>
          <p:cNvSpPr>
            <a:spLocks noGrp="1"/>
          </p:cNvSpPr>
          <p:nvPr>
            <p:ph type="dt" sz="half" idx="10"/>
          </p:nvPr>
        </p:nvSpPr>
        <p:spPr/>
        <p:txBody>
          <a:bodyPr/>
          <a:lstStyle/>
          <a:p>
            <a:fld id="{EDAC4F3F-56CA-49BA-A3A7-D062ADB16BE9}" type="datetimeFigureOut">
              <a:rPr lang="en-US" smtClean="0"/>
              <a:t>1/2/2021</a:t>
            </a:fld>
            <a:endParaRPr lang="en-US"/>
          </a:p>
        </p:txBody>
      </p:sp>
      <p:sp>
        <p:nvSpPr>
          <p:cNvPr id="6" name="عنصر نائب للتذييل 5"/>
          <p:cNvSpPr>
            <a:spLocks noGrp="1"/>
          </p:cNvSpPr>
          <p:nvPr>
            <p:ph type="ftr" sz="quarter" idx="11"/>
          </p:nvPr>
        </p:nvSpPr>
        <p:spPr/>
        <p:txBody>
          <a:bodyPr/>
          <a:lstStyle/>
          <a:p>
            <a:endParaRPr lang="en-US"/>
          </a:p>
        </p:txBody>
      </p:sp>
      <p:sp>
        <p:nvSpPr>
          <p:cNvPr id="7" name="عنصر نائب لرقم الشريحة 6"/>
          <p:cNvSpPr>
            <a:spLocks noGrp="1"/>
          </p:cNvSpPr>
          <p:nvPr>
            <p:ph type="sldNum" sz="quarter" idx="12"/>
          </p:nvPr>
        </p:nvSpPr>
        <p:spPr/>
        <p:txBody>
          <a:bodyPr/>
          <a:lstStyle/>
          <a:p>
            <a:fld id="{C3073F3B-B46D-4CF4-9576-EC4F5E7C525B}" type="slidenum">
              <a:rPr lang="en-US" smtClean="0"/>
              <a:t>‹#›</a:t>
            </a:fld>
            <a:endParaRPr lang="en-US"/>
          </a:p>
        </p:txBody>
      </p:sp>
    </p:spTree>
    <p:extLst>
      <p:ext uri="{BB962C8B-B14F-4D97-AF65-F5344CB8AC3E}">
        <p14:creationId xmlns:p14="http://schemas.microsoft.com/office/powerpoint/2010/main" val="42636336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en-US"/>
          </a:p>
        </p:txBody>
      </p:sp>
      <p:sp>
        <p:nvSpPr>
          <p:cNvPr id="3" name="عنصر نائب للعنوان العمودي 2"/>
          <p:cNvSpPr>
            <a:spLocks noGrp="1"/>
          </p:cNvSpPr>
          <p:nvPr>
            <p:ph type="body" orient="vert" idx="1"/>
          </p:nvPr>
        </p:nvSpPr>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عنصر نائب للتاريخ 3"/>
          <p:cNvSpPr>
            <a:spLocks noGrp="1"/>
          </p:cNvSpPr>
          <p:nvPr>
            <p:ph type="dt" sz="half" idx="10"/>
          </p:nvPr>
        </p:nvSpPr>
        <p:spPr/>
        <p:txBody>
          <a:bodyPr/>
          <a:lstStyle/>
          <a:p>
            <a:fld id="{EDAC4F3F-56CA-49BA-A3A7-D062ADB16BE9}" type="datetimeFigureOut">
              <a:rPr lang="en-US" smtClean="0"/>
              <a:t>1/2/2021</a:t>
            </a:fld>
            <a:endParaRPr lang="en-US"/>
          </a:p>
        </p:txBody>
      </p:sp>
      <p:sp>
        <p:nvSpPr>
          <p:cNvPr id="5" name="عنصر نائب للتذييل 4"/>
          <p:cNvSpPr>
            <a:spLocks noGrp="1"/>
          </p:cNvSpPr>
          <p:nvPr>
            <p:ph type="ftr" sz="quarter" idx="11"/>
          </p:nvPr>
        </p:nvSpPr>
        <p:spPr/>
        <p:txBody>
          <a:bodyPr/>
          <a:lstStyle/>
          <a:p>
            <a:endParaRPr lang="en-US"/>
          </a:p>
        </p:txBody>
      </p:sp>
      <p:sp>
        <p:nvSpPr>
          <p:cNvPr id="6" name="عنصر نائب لرقم الشريحة 5"/>
          <p:cNvSpPr>
            <a:spLocks noGrp="1"/>
          </p:cNvSpPr>
          <p:nvPr>
            <p:ph type="sldNum" sz="quarter" idx="12"/>
          </p:nvPr>
        </p:nvSpPr>
        <p:spPr/>
        <p:txBody>
          <a:bodyPr/>
          <a:lstStyle/>
          <a:p>
            <a:fld id="{C3073F3B-B46D-4CF4-9576-EC4F5E7C525B}" type="slidenum">
              <a:rPr lang="en-US" smtClean="0"/>
              <a:t>‹#›</a:t>
            </a:fld>
            <a:endParaRPr lang="en-US"/>
          </a:p>
        </p:txBody>
      </p:sp>
    </p:spTree>
    <p:extLst>
      <p:ext uri="{BB962C8B-B14F-4D97-AF65-F5344CB8AC3E}">
        <p14:creationId xmlns:p14="http://schemas.microsoft.com/office/powerpoint/2010/main" val="38108056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6629400" y="274638"/>
            <a:ext cx="2057400" cy="5851525"/>
          </a:xfrm>
        </p:spPr>
        <p:txBody>
          <a:bodyPr vert="eaVert"/>
          <a:lstStyle/>
          <a:p>
            <a:r>
              <a:rPr lang="ar-SA" smtClean="0"/>
              <a:t>انقر لتحرير نمط العنوان الرئيسي</a:t>
            </a:r>
            <a:endParaRPr lang="en-US"/>
          </a:p>
        </p:txBody>
      </p:sp>
      <p:sp>
        <p:nvSpPr>
          <p:cNvPr id="3" name="عنصر نائب للعنوان العمودي 2"/>
          <p:cNvSpPr>
            <a:spLocks noGrp="1"/>
          </p:cNvSpPr>
          <p:nvPr>
            <p:ph type="body" orient="vert" idx="1"/>
          </p:nvPr>
        </p:nvSpPr>
        <p:spPr>
          <a:xfrm>
            <a:off x="457200" y="274638"/>
            <a:ext cx="6019800" cy="5851525"/>
          </a:xfrm>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عنصر نائب للتاريخ 3"/>
          <p:cNvSpPr>
            <a:spLocks noGrp="1"/>
          </p:cNvSpPr>
          <p:nvPr>
            <p:ph type="dt" sz="half" idx="10"/>
          </p:nvPr>
        </p:nvSpPr>
        <p:spPr/>
        <p:txBody>
          <a:bodyPr/>
          <a:lstStyle/>
          <a:p>
            <a:fld id="{EDAC4F3F-56CA-49BA-A3A7-D062ADB16BE9}" type="datetimeFigureOut">
              <a:rPr lang="en-US" smtClean="0"/>
              <a:t>1/2/2021</a:t>
            </a:fld>
            <a:endParaRPr lang="en-US"/>
          </a:p>
        </p:txBody>
      </p:sp>
      <p:sp>
        <p:nvSpPr>
          <p:cNvPr id="5" name="عنصر نائب للتذييل 4"/>
          <p:cNvSpPr>
            <a:spLocks noGrp="1"/>
          </p:cNvSpPr>
          <p:nvPr>
            <p:ph type="ftr" sz="quarter" idx="11"/>
          </p:nvPr>
        </p:nvSpPr>
        <p:spPr/>
        <p:txBody>
          <a:bodyPr/>
          <a:lstStyle/>
          <a:p>
            <a:endParaRPr lang="en-US"/>
          </a:p>
        </p:txBody>
      </p:sp>
      <p:sp>
        <p:nvSpPr>
          <p:cNvPr id="6" name="عنصر نائب لرقم الشريحة 5"/>
          <p:cNvSpPr>
            <a:spLocks noGrp="1"/>
          </p:cNvSpPr>
          <p:nvPr>
            <p:ph type="sldNum" sz="quarter" idx="12"/>
          </p:nvPr>
        </p:nvSpPr>
        <p:spPr/>
        <p:txBody>
          <a:bodyPr/>
          <a:lstStyle/>
          <a:p>
            <a:fld id="{C3073F3B-B46D-4CF4-9576-EC4F5E7C525B}" type="slidenum">
              <a:rPr lang="en-US" smtClean="0"/>
              <a:t>‹#›</a:t>
            </a:fld>
            <a:endParaRPr lang="en-US"/>
          </a:p>
        </p:txBody>
      </p:sp>
    </p:spTree>
    <p:extLst>
      <p:ext uri="{BB962C8B-B14F-4D97-AF65-F5344CB8AC3E}">
        <p14:creationId xmlns:p14="http://schemas.microsoft.com/office/powerpoint/2010/main" val="38746604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ar-SA" smtClean="0"/>
              <a:t>انقر لتحرير نمط العنوان الرئيسي</a:t>
            </a:r>
            <a:endParaRPr lang="en-US"/>
          </a:p>
        </p:txBody>
      </p:sp>
      <p:sp>
        <p:nvSpPr>
          <p:cNvPr id="3" name="عنصر نائب للنص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عنصر نائب للتاريخ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DAC4F3F-56CA-49BA-A3A7-D062ADB16BE9}" type="datetimeFigureOut">
              <a:rPr lang="en-US" smtClean="0"/>
              <a:t>1/2/2021</a:t>
            </a:fld>
            <a:endParaRPr lang="en-US"/>
          </a:p>
        </p:txBody>
      </p:sp>
      <p:sp>
        <p:nvSpPr>
          <p:cNvPr id="5" name="عنصر نائب للتذييل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عنصر نائب لرقم الشريحة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073F3B-B46D-4CF4-9576-EC4F5E7C525B}" type="slidenum">
              <a:rPr lang="en-US" smtClean="0"/>
              <a:t>‹#›</a:t>
            </a:fld>
            <a:endParaRPr lang="en-US"/>
          </a:p>
        </p:txBody>
      </p:sp>
    </p:spTree>
    <p:extLst>
      <p:ext uri="{BB962C8B-B14F-4D97-AF65-F5344CB8AC3E}">
        <p14:creationId xmlns:p14="http://schemas.microsoft.com/office/powerpoint/2010/main" val="17714051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p:txBody>
          <a:bodyPr/>
          <a:lstStyle/>
          <a:p>
            <a:r>
              <a:rPr lang="en-US" dirty="0" smtClean="0"/>
              <a:t>Chapter 12: Imperatives</a:t>
            </a:r>
            <a:endParaRPr lang="en-US" dirty="0"/>
          </a:p>
        </p:txBody>
      </p:sp>
      <p:sp>
        <p:nvSpPr>
          <p:cNvPr id="3" name="عنوان فرعي 2"/>
          <p:cNvSpPr>
            <a:spLocks noGrp="1"/>
          </p:cNvSpPr>
          <p:nvPr>
            <p:ph type="subTitle" idx="1"/>
          </p:nvPr>
        </p:nvSpPr>
        <p:spPr/>
        <p:txBody>
          <a:bodyPr>
            <a:normAutofit fontScale="85000" lnSpcReduction="20000"/>
          </a:bodyPr>
          <a:lstStyle/>
          <a:p>
            <a:r>
              <a:rPr lang="en-US" dirty="0" smtClean="0"/>
              <a:t>Prepared by </a:t>
            </a:r>
          </a:p>
          <a:p>
            <a:r>
              <a:rPr lang="en-US" dirty="0" err="1" smtClean="0"/>
              <a:t>Raad</a:t>
            </a:r>
            <a:r>
              <a:rPr lang="en-US" dirty="0" smtClean="0"/>
              <a:t> M. Ali </a:t>
            </a:r>
          </a:p>
          <a:p>
            <a:r>
              <a:rPr lang="en-US" dirty="0" smtClean="0"/>
              <a:t>Supervised by </a:t>
            </a:r>
          </a:p>
          <a:p>
            <a:r>
              <a:rPr lang="en-US" dirty="0" smtClean="0"/>
              <a:t>Dr. </a:t>
            </a:r>
            <a:r>
              <a:rPr lang="en-US" dirty="0" err="1" smtClean="0"/>
              <a:t>Saeed</a:t>
            </a:r>
            <a:r>
              <a:rPr lang="en-US" dirty="0" smtClean="0"/>
              <a:t> A. </a:t>
            </a:r>
            <a:r>
              <a:rPr lang="en-US" dirty="0" err="1" smtClean="0"/>
              <a:t>Saeed</a:t>
            </a:r>
            <a:endParaRPr lang="en-US" dirty="0"/>
          </a:p>
        </p:txBody>
      </p:sp>
    </p:spTree>
    <p:extLst>
      <p:ext uri="{BB962C8B-B14F-4D97-AF65-F5344CB8AC3E}">
        <p14:creationId xmlns:p14="http://schemas.microsoft.com/office/powerpoint/2010/main" val="13752366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67544" y="476672"/>
            <a:ext cx="6707088" cy="6048672"/>
          </a:xfrm>
        </p:spPr>
        <p:txBody>
          <a:bodyPr>
            <a:normAutofit fontScale="90000"/>
          </a:bodyPr>
          <a:lstStyle/>
          <a:p>
            <a:pPr algn="l"/>
            <a:r>
              <a:rPr lang="en-US" sz="2800" b="1" dirty="0" smtClean="0">
                <a:latin typeface="Times New Roman" pitchFamily="18" charset="0"/>
                <a:cs typeface="Times New Roman" pitchFamily="18" charset="0"/>
              </a:rPr>
              <a:t>Outline</a:t>
            </a:r>
            <a:br>
              <a:rPr lang="en-US" sz="2800" b="1" dirty="0" smtClean="0">
                <a:latin typeface="Times New Roman" pitchFamily="18" charset="0"/>
                <a:cs typeface="Times New Roman" pitchFamily="18" charset="0"/>
              </a:rPr>
            </a:br>
            <a:r>
              <a:rPr lang="en-US" sz="2800" b="1" dirty="0" smtClean="0">
                <a:latin typeface="Times New Roman" pitchFamily="18" charset="0"/>
                <a:cs typeface="Times New Roman" pitchFamily="18" charset="0"/>
              </a:rPr>
              <a:t/>
            </a:r>
            <a:br>
              <a:rPr lang="en-US" sz="2800" b="1" dirty="0" smtClean="0">
                <a:latin typeface="Times New Roman" pitchFamily="18" charset="0"/>
                <a:cs typeface="Times New Roman" pitchFamily="18" charset="0"/>
              </a:rPr>
            </a:br>
            <a:r>
              <a:rPr lang="en-US" sz="2800" b="1" dirty="0" smtClean="0">
                <a:latin typeface="Times New Roman" pitchFamily="18" charset="0"/>
                <a:cs typeface="Times New Roman" pitchFamily="18" charset="0"/>
              </a:rPr>
              <a:t>- Introduction </a:t>
            </a:r>
            <a:br>
              <a:rPr lang="en-US" sz="2800" b="1" dirty="0" smtClean="0">
                <a:latin typeface="Times New Roman" pitchFamily="18" charset="0"/>
                <a:cs typeface="Times New Roman" pitchFamily="18" charset="0"/>
              </a:rPr>
            </a:br>
            <a:r>
              <a:rPr lang="en-US" sz="2800" b="1" dirty="0" smtClean="0">
                <a:latin typeface="Times New Roman" pitchFamily="18" charset="0"/>
                <a:cs typeface="Times New Roman" pitchFamily="18" charset="0"/>
              </a:rPr>
              <a:t>- The Forms of Imperatives</a:t>
            </a:r>
            <a:br>
              <a:rPr lang="en-US" sz="2800" b="1" dirty="0" smtClean="0">
                <a:latin typeface="Times New Roman" pitchFamily="18" charset="0"/>
                <a:cs typeface="Times New Roman" pitchFamily="18" charset="0"/>
              </a:rPr>
            </a:br>
            <a:r>
              <a:rPr lang="en-US" sz="2800" b="1" dirty="0">
                <a:latin typeface="Times New Roman" pitchFamily="18" charset="0"/>
                <a:cs typeface="Times New Roman" pitchFamily="18" charset="0"/>
              </a:rPr>
              <a:t> </a:t>
            </a:r>
            <a:r>
              <a:rPr lang="en-US" sz="2800" b="1" dirty="0" smtClean="0">
                <a:latin typeface="Times New Roman" pitchFamily="18" charset="0"/>
                <a:cs typeface="Times New Roman" pitchFamily="18" charset="0"/>
              </a:rPr>
              <a:t>   - </a:t>
            </a:r>
            <a:r>
              <a:rPr lang="en-US" sz="2800" dirty="0" smtClean="0">
                <a:latin typeface="Times New Roman" pitchFamily="18" charset="0"/>
                <a:cs typeface="Times New Roman" pitchFamily="18" charset="0"/>
              </a:rPr>
              <a:t>Negative Imperatives</a:t>
            </a:r>
            <a:br>
              <a:rPr lang="en-US" sz="2800" dirty="0" smtClean="0">
                <a:latin typeface="Times New Roman" pitchFamily="18" charset="0"/>
                <a:cs typeface="Times New Roman" pitchFamily="18" charset="0"/>
              </a:rPr>
            </a:br>
            <a:r>
              <a:rPr lang="en-US" sz="2800" dirty="0">
                <a:latin typeface="Times New Roman" pitchFamily="18" charset="0"/>
                <a:cs typeface="Times New Roman" pitchFamily="18" charset="0"/>
              </a:rPr>
              <a:t> </a:t>
            </a:r>
            <a:r>
              <a:rPr lang="en-US" sz="2800" dirty="0" smtClean="0">
                <a:latin typeface="Times New Roman" pitchFamily="18" charset="0"/>
                <a:cs typeface="Times New Roman" pitchFamily="18" charset="0"/>
              </a:rPr>
              <a:t>   - The Subject of Imperatives</a:t>
            </a:r>
            <a:br>
              <a:rPr lang="en-US" sz="2800" dirty="0" smtClean="0">
                <a:latin typeface="Times New Roman" pitchFamily="18" charset="0"/>
                <a:cs typeface="Times New Roman" pitchFamily="18" charset="0"/>
              </a:rPr>
            </a:br>
            <a:r>
              <a:rPr lang="en-US" sz="2800" dirty="0">
                <a:latin typeface="Times New Roman" pitchFamily="18" charset="0"/>
                <a:cs typeface="Times New Roman" pitchFamily="18" charset="0"/>
              </a:rPr>
              <a:t> </a:t>
            </a:r>
            <a:r>
              <a:rPr lang="en-US" sz="2800" dirty="0" smtClean="0">
                <a:latin typeface="Times New Roman" pitchFamily="18" charset="0"/>
                <a:cs typeface="Times New Roman" pitchFamily="18" charset="0"/>
              </a:rPr>
              <a:t>   - Elliptical Imperatives</a:t>
            </a:r>
            <a:r>
              <a:rPr lang="en-US" sz="2800" b="1" dirty="0" smtClean="0">
                <a:latin typeface="Times New Roman" pitchFamily="18" charset="0"/>
                <a:cs typeface="Times New Roman" pitchFamily="18" charset="0"/>
              </a:rPr>
              <a:t/>
            </a:r>
            <a:br>
              <a:rPr lang="en-US" sz="2800" b="1" dirty="0" smtClean="0">
                <a:latin typeface="Times New Roman" pitchFamily="18" charset="0"/>
                <a:cs typeface="Times New Roman" pitchFamily="18" charset="0"/>
              </a:rPr>
            </a:br>
            <a:r>
              <a:rPr lang="en-US" sz="2800" b="1" dirty="0" smtClean="0">
                <a:latin typeface="Times New Roman" pitchFamily="18" charset="0"/>
                <a:cs typeface="Times New Roman" pitchFamily="18" charset="0"/>
              </a:rPr>
              <a:t>- The Meaning of Imperatives </a:t>
            </a:r>
            <a:br>
              <a:rPr lang="en-US" sz="2800" b="1" dirty="0" smtClean="0">
                <a:latin typeface="Times New Roman" pitchFamily="18" charset="0"/>
                <a:cs typeface="Times New Roman" pitchFamily="18" charset="0"/>
              </a:rPr>
            </a:br>
            <a:r>
              <a:rPr lang="en-US" sz="2800" b="1" dirty="0">
                <a:latin typeface="Times New Roman" pitchFamily="18" charset="0"/>
                <a:cs typeface="Times New Roman" pitchFamily="18" charset="0"/>
              </a:rPr>
              <a:t> </a:t>
            </a:r>
            <a:r>
              <a:rPr lang="en-US" sz="2800" b="1" dirty="0" smtClean="0">
                <a:latin typeface="Times New Roman" pitchFamily="18" charset="0"/>
                <a:cs typeface="Times New Roman" pitchFamily="18" charset="0"/>
              </a:rPr>
              <a:t>    - </a:t>
            </a:r>
            <a:r>
              <a:rPr lang="en-US" sz="2800" dirty="0" smtClean="0">
                <a:latin typeface="Times New Roman" pitchFamily="18" charset="0"/>
                <a:cs typeface="Times New Roman" pitchFamily="18" charset="0"/>
              </a:rPr>
              <a:t>Verbs of Imperative </a:t>
            </a:r>
            <a:r>
              <a:rPr lang="en-US" sz="2800" dirty="0" smtClean="0">
                <a:latin typeface="Times New Roman" pitchFamily="18" charset="0"/>
                <a:cs typeface="Times New Roman" pitchFamily="18" charset="0"/>
              </a:rPr>
              <a:t>Sentences</a:t>
            </a:r>
            <a:br>
              <a:rPr lang="en-US" sz="2800" dirty="0" smtClean="0">
                <a:latin typeface="Times New Roman" pitchFamily="18" charset="0"/>
                <a:cs typeface="Times New Roman" pitchFamily="18" charset="0"/>
              </a:rPr>
            </a:br>
            <a:r>
              <a:rPr lang="en-US" sz="2800" dirty="0">
                <a:latin typeface="Times New Roman" pitchFamily="18" charset="0"/>
                <a:cs typeface="Times New Roman" pitchFamily="18" charset="0"/>
              </a:rPr>
              <a:t> </a:t>
            </a:r>
            <a:r>
              <a:rPr lang="en-US" sz="2800" dirty="0" smtClean="0">
                <a:latin typeface="Times New Roman" pitchFamily="18" charset="0"/>
                <a:cs typeface="Times New Roman" pitchFamily="18" charset="0"/>
              </a:rPr>
              <a:t>    - Imperative + Declarative Construction</a:t>
            </a:r>
            <a:r>
              <a:rPr lang="en-US" sz="2800" b="1" dirty="0" smtClean="0">
                <a:latin typeface="Times New Roman" pitchFamily="18" charset="0"/>
                <a:cs typeface="Times New Roman" pitchFamily="18" charset="0"/>
              </a:rPr>
              <a:t/>
            </a:r>
            <a:br>
              <a:rPr lang="en-US" sz="2800" b="1" dirty="0" smtClean="0">
                <a:latin typeface="Times New Roman" pitchFamily="18" charset="0"/>
                <a:cs typeface="Times New Roman" pitchFamily="18" charset="0"/>
              </a:rPr>
            </a:br>
            <a:r>
              <a:rPr lang="en-US" sz="2800" b="1" dirty="0" smtClean="0">
                <a:latin typeface="Times New Roman" pitchFamily="18" charset="0"/>
                <a:cs typeface="Times New Roman" pitchFamily="18" charset="0"/>
              </a:rPr>
              <a:t>- The Use of </a:t>
            </a:r>
            <a:r>
              <a:rPr lang="en-US" sz="2800" b="1" dirty="0" smtClean="0">
                <a:latin typeface="Times New Roman" pitchFamily="18" charset="0"/>
                <a:cs typeface="Times New Roman" pitchFamily="18" charset="0"/>
              </a:rPr>
              <a:t>Imperatives</a:t>
            </a:r>
            <a:br>
              <a:rPr lang="en-US" sz="2800" b="1" dirty="0" smtClean="0">
                <a:latin typeface="Times New Roman" pitchFamily="18" charset="0"/>
                <a:cs typeface="Times New Roman" pitchFamily="18" charset="0"/>
              </a:rPr>
            </a:br>
            <a:r>
              <a:rPr lang="en-US" sz="2800" b="1" dirty="0">
                <a:latin typeface="Times New Roman" pitchFamily="18" charset="0"/>
                <a:cs typeface="Times New Roman" pitchFamily="18" charset="0"/>
              </a:rPr>
              <a:t> </a:t>
            </a:r>
            <a:r>
              <a:rPr lang="en-US" sz="2800" b="1" dirty="0" smtClean="0">
                <a:latin typeface="Times New Roman" pitchFamily="18" charset="0"/>
                <a:cs typeface="Times New Roman" pitchFamily="18" charset="0"/>
              </a:rPr>
              <a:t>    - </a:t>
            </a:r>
            <a:r>
              <a:rPr lang="en-US" sz="2800" dirty="0" smtClean="0">
                <a:latin typeface="Times New Roman" pitchFamily="18" charset="0"/>
                <a:cs typeface="Times New Roman" pitchFamily="18" charset="0"/>
              </a:rPr>
              <a:t>Form and Function </a:t>
            </a:r>
            <a:r>
              <a:rPr lang="en-US" sz="2800" b="1" dirty="0" smtClean="0">
                <a:latin typeface="Times New Roman" pitchFamily="18" charset="0"/>
                <a:cs typeface="Times New Roman" pitchFamily="18" charset="0"/>
              </a:rPr>
              <a:t/>
            </a:r>
            <a:br>
              <a:rPr lang="en-US" sz="2800" b="1" dirty="0" smtClean="0">
                <a:latin typeface="Times New Roman" pitchFamily="18" charset="0"/>
                <a:cs typeface="Times New Roman" pitchFamily="18" charset="0"/>
              </a:rPr>
            </a:br>
            <a:r>
              <a:rPr lang="en-US" sz="2800" b="1" dirty="0">
                <a:latin typeface="Times New Roman" pitchFamily="18" charset="0"/>
                <a:cs typeface="Times New Roman" pitchFamily="18" charset="0"/>
              </a:rPr>
              <a:t> </a:t>
            </a:r>
            <a:r>
              <a:rPr lang="en-US" sz="2800" b="1" dirty="0" smtClean="0">
                <a:latin typeface="Times New Roman" pitchFamily="18" charset="0"/>
                <a:cs typeface="Times New Roman" pitchFamily="18" charset="0"/>
              </a:rPr>
              <a:t>    - </a:t>
            </a:r>
            <a:r>
              <a:rPr lang="en-US" sz="2800" dirty="0">
                <a:latin typeface="Times New Roman" pitchFamily="18" charset="0"/>
                <a:cs typeface="Times New Roman" pitchFamily="18" charset="0"/>
              </a:rPr>
              <a:t>Politeness</a:t>
            </a:r>
            <a:r>
              <a:rPr lang="en-US" sz="2800" b="1" dirty="0" smtClean="0">
                <a:latin typeface="Times New Roman" pitchFamily="18" charset="0"/>
                <a:cs typeface="Times New Roman" pitchFamily="18" charset="0"/>
              </a:rPr>
              <a:t/>
            </a:r>
            <a:br>
              <a:rPr lang="en-US" sz="2800" b="1" dirty="0" smtClean="0">
                <a:latin typeface="Times New Roman" pitchFamily="18" charset="0"/>
                <a:cs typeface="Times New Roman" pitchFamily="18" charset="0"/>
              </a:rPr>
            </a:br>
            <a:r>
              <a:rPr lang="en-US" sz="2800" b="1" dirty="0" smtClean="0">
                <a:latin typeface="Times New Roman" pitchFamily="18" charset="0"/>
                <a:cs typeface="Times New Roman" pitchFamily="18" charset="0"/>
              </a:rPr>
              <a:t>- Conclusion</a:t>
            </a:r>
            <a:endParaRPr lang="en-US" sz="2800" b="1" dirty="0">
              <a:latin typeface="Times New Roman" pitchFamily="18" charset="0"/>
              <a:cs typeface="Times New Roman" pitchFamily="18" charset="0"/>
            </a:endParaRPr>
          </a:p>
        </p:txBody>
      </p:sp>
    </p:spTree>
    <p:extLst>
      <p:ext uri="{BB962C8B-B14F-4D97-AF65-F5344CB8AC3E}">
        <p14:creationId xmlns:p14="http://schemas.microsoft.com/office/powerpoint/2010/main" val="31830749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4638"/>
            <a:ext cx="7859216" cy="6106690"/>
          </a:xfrm>
        </p:spPr>
        <p:txBody>
          <a:bodyPr>
            <a:noAutofit/>
          </a:bodyPr>
          <a:lstStyle/>
          <a:p>
            <a:r>
              <a:rPr lang="en-US" sz="3200" b="1" dirty="0">
                <a:latin typeface="Times New Roman" pitchFamily="18" charset="0"/>
                <a:cs typeface="Times New Roman" pitchFamily="18" charset="0"/>
              </a:rPr>
              <a:t>Introduction</a:t>
            </a:r>
            <a:r>
              <a:rPr lang="en-US" sz="3200" dirty="0">
                <a:latin typeface="Times New Roman" pitchFamily="18" charset="0"/>
                <a:cs typeface="Times New Roman" pitchFamily="18" charset="0"/>
              </a:rPr>
              <a:t/>
            </a:r>
            <a:br>
              <a:rPr lang="en-US" sz="3200" dirty="0">
                <a:latin typeface="Times New Roman" pitchFamily="18" charset="0"/>
                <a:cs typeface="Times New Roman" pitchFamily="18" charset="0"/>
              </a:rPr>
            </a:br>
            <a:r>
              <a:rPr lang="en-US" sz="3200" dirty="0">
                <a:latin typeface="Times New Roman" pitchFamily="18" charset="0"/>
                <a:cs typeface="Times New Roman" pitchFamily="18" charset="0"/>
              </a:rPr>
              <a:t>In chapters 2,5, and 11 three main moods were introduced: declarative (indicative), interrogative, and imperative. </a:t>
            </a:r>
            <a:br>
              <a:rPr lang="en-US" sz="3200" dirty="0">
                <a:latin typeface="Times New Roman" pitchFamily="18" charset="0"/>
                <a:cs typeface="Times New Roman" pitchFamily="18" charset="0"/>
              </a:rPr>
            </a:br>
            <a:r>
              <a:rPr lang="en-US" sz="3200" dirty="0">
                <a:latin typeface="Times New Roman" pitchFamily="18" charset="0"/>
                <a:cs typeface="Times New Roman" pitchFamily="18" charset="0"/>
              </a:rPr>
              <a:t>There are a number of syntactic ways that the communicative function of “ getting someone to do something” can be accomplished, nevertheless, the sentence type that is normally associated with the imperative mood is the command:</a:t>
            </a:r>
            <a:br>
              <a:rPr lang="en-US" sz="3200" dirty="0">
                <a:latin typeface="Times New Roman" pitchFamily="18" charset="0"/>
                <a:cs typeface="Times New Roman" pitchFamily="18" charset="0"/>
              </a:rPr>
            </a:br>
            <a:r>
              <a:rPr lang="en-US" sz="3200" b="1" dirty="0">
                <a:latin typeface="Times New Roman" pitchFamily="18" charset="0"/>
                <a:cs typeface="Times New Roman" pitchFamily="18" charset="0"/>
              </a:rPr>
              <a:t>Sign here.                        Take a seat.</a:t>
            </a:r>
            <a:endParaRPr lang="en-US" sz="3200" dirty="0">
              <a:latin typeface="Times New Roman" pitchFamily="18" charset="0"/>
              <a:cs typeface="Times New Roman" pitchFamily="18" charset="0"/>
            </a:endParaRPr>
          </a:p>
        </p:txBody>
      </p:sp>
    </p:spTree>
    <p:extLst>
      <p:ext uri="{BB962C8B-B14F-4D97-AF65-F5344CB8AC3E}">
        <p14:creationId xmlns:p14="http://schemas.microsoft.com/office/powerpoint/2010/main" val="42334718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4638"/>
            <a:ext cx="8363272" cy="6394722"/>
          </a:xfrm>
        </p:spPr>
        <p:txBody>
          <a:bodyPr>
            <a:normAutofit/>
          </a:bodyPr>
          <a:lstStyle/>
          <a:p>
            <a:r>
              <a:rPr lang="en-US" sz="3600" dirty="0">
                <a:latin typeface="Times New Roman" pitchFamily="18" charset="0"/>
                <a:cs typeface="Times New Roman" pitchFamily="18" charset="0"/>
              </a:rPr>
              <a:t>Although not all languages have separate imperative types for commands, those languages in the world that do, tend to display a number of common properties. For example, all languages allow null or zero subjects in imperatives. </a:t>
            </a:r>
            <a:br>
              <a:rPr lang="en-US" sz="3600" dirty="0">
                <a:latin typeface="Times New Roman" pitchFamily="18" charset="0"/>
                <a:cs typeface="Times New Roman" pitchFamily="18" charset="0"/>
              </a:rPr>
            </a:br>
            <a:r>
              <a:rPr lang="en-US" sz="3600" dirty="0">
                <a:latin typeface="Times New Roman" pitchFamily="18" charset="0"/>
                <a:cs typeface="Times New Roman" pitchFamily="18" charset="0"/>
              </a:rPr>
              <a:t>In English, there is no obvious (overt) subject noun phrase.  </a:t>
            </a:r>
            <a:br>
              <a:rPr lang="en-US" sz="3600" dirty="0">
                <a:latin typeface="Times New Roman" pitchFamily="18" charset="0"/>
                <a:cs typeface="Times New Roman" pitchFamily="18" charset="0"/>
              </a:rPr>
            </a:br>
            <a:r>
              <a:rPr lang="en-US" sz="3600" dirty="0">
                <a:latin typeface="Times New Roman" pitchFamily="18" charset="0"/>
                <a:cs typeface="Times New Roman" pitchFamily="18" charset="0"/>
              </a:rPr>
              <a:t>Sentences without subjects would seem to be in violation of one of fundamental phrase structure rules, </a:t>
            </a:r>
          </a:p>
        </p:txBody>
      </p:sp>
    </p:spTree>
    <p:extLst>
      <p:ext uri="{BB962C8B-B14F-4D97-AF65-F5344CB8AC3E}">
        <p14:creationId xmlns:p14="http://schemas.microsoft.com/office/powerpoint/2010/main" val="10592623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179512" y="260648"/>
            <a:ext cx="8435280" cy="6322714"/>
          </a:xfrm>
        </p:spPr>
        <p:txBody>
          <a:bodyPr>
            <a:normAutofit/>
          </a:bodyPr>
          <a:lstStyle/>
          <a:p>
            <a:pPr marL="727075" algn="just">
              <a:tabLst>
                <a:tab pos="7793038" algn="l"/>
              </a:tabLst>
            </a:pPr>
            <a:r>
              <a:rPr lang="en-US" sz="4000" dirty="0">
                <a:latin typeface="Times New Roman" pitchFamily="18" charset="0"/>
                <a:cs typeface="Times New Roman" pitchFamily="18" charset="0"/>
              </a:rPr>
              <a:t>which indicates that every English sentence must have both a </a:t>
            </a:r>
            <a:r>
              <a:rPr lang="en-US" sz="4000" dirty="0" smtClean="0">
                <a:latin typeface="Times New Roman" pitchFamily="18" charset="0"/>
                <a:cs typeface="Times New Roman" pitchFamily="18" charset="0"/>
              </a:rPr>
              <a:t>subject</a:t>
            </a:r>
            <a:br>
              <a:rPr lang="en-US" sz="4000" dirty="0" smtClean="0">
                <a:latin typeface="Times New Roman" pitchFamily="18" charset="0"/>
                <a:cs typeface="Times New Roman" pitchFamily="18" charset="0"/>
              </a:rPr>
            </a:br>
            <a:r>
              <a:rPr lang="en-US" sz="4000" dirty="0" smtClean="0">
                <a:latin typeface="Times New Roman" pitchFamily="18" charset="0"/>
                <a:cs typeface="Times New Roman" pitchFamily="18" charset="0"/>
              </a:rPr>
              <a:t>(i.e</a:t>
            </a:r>
            <a:r>
              <a:rPr lang="en-US" sz="4000" dirty="0">
                <a:latin typeface="Times New Roman" pitchFamily="18" charset="0"/>
                <a:cs typeface="Times New Roman" pitchFamily="18" charset="0"/>
              </a:rPr>
              <a:t>., an NP) and a predicate. </a:t>
            </a:r>
            <a:br>
              <a:rPr lang="en-US" sz="4000" dirty="0">
                <a:latin typeface="Times New Roman" pitchFamily="18" charset="0"/>
                <a:cs typeface="Times New Roman" pitchFamily="18" charset="0"/>
              </a:rPr>
            </a:br>
            <a:r>
              <a:rPr lang="en-US" sz="4000" dirty="0">
                <a:latin typeface="Times New Roman" pitchFamily="18" charset="0"/>
                <a:cs typeface="Times New Roman" pitchFamily="18" charset="0"/>
              </a:rPr>
              <a:t>Another idiosyncrasy of imperatives is that they are </a:t>
            </a:r>
            <a:r>
              <a:rPr lang="en-US" sz="4000" dirty="0" err="1">
                <a:latin typeface="Times New Roman" pitchFamily="18" charset="0"/>
                <a:cs typeface="Times New Roman" pitchFamily="18" charset="0"/>
              </a:rPr>
              <a:t>tenseless</a:t>
            </a:r>
            <a:r>
              <a:rPr lang="en-US" sz="4000" dirty="0">
                <a:latin typeface="Times New Roman" pitchFamily="18" charset="0"/>
                <a:cs typeface="Times New Roman" pitchFamily="18" charset="0"/>
              </a:rPr>
              <a:t> and take no modals. To capture this fact, the phrase structure rule for the auxiliary </a:t>
            </a:r>
            <a:r>
              <a:rPr lang="en-US" sz="4000" b="1" dirty="0">
                <a:latin typeface="Times New Roman" pitchFamily="18" charset="0"/>
                <a:cs typeface="Times New Roman" pitchFamily="18" charset="0"/>
              </a:rPr>
              <a:t>offers a choice between tense/modal and –</a:t>
            </a:r>
            <a:r>
              <a:rPr lang="en-US" sz="4000" b="1" dirty="0" err="1">
                <a:latin typeface="Times New Roman" pitchFamily="18" charset="0"/>
                <a:cs typeface="Times New Roman" pitchFamily="18" charset="0"/>
              </a:rPr>
              <a:t>imper</a:t>
            </a:r>
            <a:r>
              <a:rPr lang="en-US" sz="4000" dirty="0">
                <a:latin typeface="Times New Roman" pitchFamily="18" charset="0"/>
                <a:cs typeface="Times New Roman" pitchFamily="18" charset="0"/>
              </a:rPr>
              <a:t>: </a:t>
            </a:r>
          </a:p>
        </p:txBody>
      </p:sp>
    </p:spTree>
    <p:extLst>
      <p:ext uri="{BB962C8B-B14F-4D97-AF65-F5344CB8AC3E}">
        <p14:creationId xmlns:p14="http://schemas.microsoft.com/office/powerpoint/2010/main" val="35784427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395536" y="332656"/>
            <a:ext cx="8219256" cy="5256584"/>
          </a:xfrm>
        </p:spPr>
        <p:txBody>
          <a:bodyPr>
            <a:normAutofit/>
          </a:bodyPr>
          <a:lstStyle/>
          <a:p>
            <a:pPr algn="l"/>
            <a:r>
              <a:rPr lang="en-US" sz="3200" dirty="0">
                <a:latin typeface="Times New Roman" pitchFamily="18" charset="0"/>
                <a:cs typeface="Times New Roman" pitchFamily="18" charset="0"/>
              </a:rPr>
              <a:t> </a:t>
            </a:r>
            <a:r>
              <a:rPr lang="en-US" sz="3200" dirty="0" smtClean="0">
                <a:latin typeface="Times New Roman" pitchFamily="18" charset="0"/>
                <a:cs typeface="Times New Roman" pitchFamily="18" charset="0"/>
              </a:rPr>
              <a:t>                              T </a:t>
            </a:r>
            <a:r>
              <a:rPr lang="en-US" sz="3200" dirty="0">
                <a:latin typeface="Times New Roman" pitchFamily="18" charset="0"/>
                <a:cs typeface="Times New Roman" pitchFamily="18" charset="0"/>
              </a:rPr>
              <a:t/>
            </a:r>
            <a:br>
              <a:rPr lang="en-US" sz="3200" dirty="0">
                <a:latin typeface="Times New Roman" pitchFamily="18" charset="0"/>
                <a:cs typeface="Times New Roman" pitchFamily="18" charset="0"/>
              </a:rPr>
            </a:br>
            <a:r>
              <a:rPr lang="en-US" sz="3200" dirty="0">
                <a:latin typeface="Times New Roman" pitchFamily="18" charset="0"/>
                <a:cs typeface="Times New Roman" pitchFamily="18" charset="0"/>
              </a:rPr>
              <a:t> </a:t>
            </a:r>
            <a:r>
              <a:rPr lang="en-US" sz="3200" dirty="0" smtClean="0">
                <a:latin typeface="Times New Roman" pitchFamily="18" charset="0"/>
                <a:cs typeface="Times New Roman" pitchFamily="18" charset="0"/>
              </a:rPr>
              <a:t>                              M         (pm) (-</a:t>
            </a:r>
            <a:r>
              <a:rPr lang="en-US" sz="3200" dirty="0" err="1" smtClean="0">
                <a:latin typeface="Times New Roman" pitchFamily="18" charset="0"/>
                <a:cs typeface="Times New Roman" pitchFamily="18" charset="0"/>
              </a:rPr>
              <a:t>perf</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prog</a:t>
            </a:r>
            <a:r>
              <a:rPr lang="en-US" sz="3200" dirty="0" smtClean="0">
                <a:latin typeface="Times New Roman" pitchFamily="18" charset="0"/>
                <a:cs typeface="Times New Roman" pitchFamily="18" charset="0"/>
              </a:rPr>
              <a:t>)</a:t>
            </a:r>
            <a:r>
              <a:rPr lang="en-US" sz="3200" dirty="0">
                <a:latin typeface="Times New Roman" pitchFamily="18" charset="0"/>
                <a:cs typeface="Times New Roman" pitchFamily="18" charset="0"/>
              </a:rPr>
              <a:t/>
            </a:r>
            <a:br>
              <a:rPr lang="en-US" sz="3200" dirty="0">
                <a:latin typeface="Times New Roman" pitchFamily="18" charset="0"/>
                <a:cs typeface="Times New Roman" pitchFamily="18" charset="0"/>
              </a:rPr>
            </a:br>
            <a:r>
              <a:rPr lang="en-US" sz="3200" dirty="0" smtClean="0">
                <a:effectLst/>
                <a:latin typeface="Times New Roman" pitchFamily="18" charset="0"/>
                <a:cs typeface="Times New Roman" pitchFamily="18" charset="0"/>
              </a:rPr>
              <a:t> </a:t>
            </a:r>
            <a:r>
              <a:rPr lang="en-US" sz="3200" dirty="0" smtClean="0">
                <a:latin typeface="Times New Roman" pitchFamily="18" charset="0"/>
                <a:cs typeface="Times New Roman" pitchFamily="18" charset="0"/>
              </a:rPr>
              <a:t> </a:t>
            </a:r>
            <a:r>
              <a:rPr lang="en-US" sz="3200" b="1" dirty="0" smtClean="0">
                <a:latin typeface="Times New Roman" pitchFamily="18" charset="0"/>
                <a:cs typeface="Times New Roman" pitchFamily="18" charset="0"/>
              </a:rPr>
              <a:t>AUX </a:t>
            </a:r>
            <a:r>
              <a:rPr lang="en-US" sz="3200" dirty="0">
                <a:latin typeface="Times New Roman" pitchFamily="18" charset="0"/>
                <a:cs typeface="Times New Roman" pitchFamily="18" charset="0"/>
              </a:rPr>
              <a:t>	</a:t>
            </a:r>
            <a:r>
              <a:rPr lang="en-US" sz="3200" b="1" dirty="0" smtClean="0">
                <a:latin typeface="Times New Roman" pitchFamily="18" charset="0"/>
                <a:cs typeface="Times New Roman" pitchFamily="18" charset="0"/>
              </a:rPr>
              <a:t>           </a:t>
            </a:r>
            <a:r>
              <a:rPr lang="en-US" sz="3200" b="1" dirty="0">
                <a:latin typeface="Times New Roman" pitchFamily="18" charset="0"/>
                <a:cs typeface="Times New Roman" pitchFamily="18" charset="0"/>
              </a:rPr>
              <a:t>	</a:t>
            </a:r>
            <a:r>
              <a:rPr lang="en-US" sz="3200" dirty="0">
                <a:latin typeface="Times New Roman" pitchFamily="18" charset="0"/>
                <a:cs typeface="Times New Roman" pitchFamily="18" charset="0"/>
              </a:rPr>
              <a:t/>
            </a:r>
            <a:br>
              <a:rPr lang="en-US" sz="3200" dirty="0">
                <a:latin typeface="Times New Roman" pitchFamily="18" charset="0"/>
                <a:cs typeface="Times New Roman" pitchFamily="18" charset="0"/>
              </a:rPr>
            </a:b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imper</a:t>
            </a:r>
            <a:endParaRPr lang="en-US" sz="3200" dirty="0">
              <a:latin typeface="Times New Roman" pitchFamily="18" charset="0"/>
              <a:cs typeface="Times New Roman" pitchFamily="18" charset="0"/>
            </a:endParaRPr>
          </a:p>
        </p:txBody>
      </p:sp>
      <p:cxnSp>
        <p:nvCxnSpPr>
          <p:cNvPr id="7" name="رابط كسهم مستقيم 6"/>
          <p:cNvCxnSpPr/>
          <p:nvPr/>
        </p:nvCxnSpPr>
        <p:spPr>
          <a:xfrm>
            <a:off x="1691680" y="3212976"/>
            <a:ext cx="79208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8" name="قوس كبير أيسر 7"/>
          <p:cNvSpPr/>
          <p:nvPr/>
        </p:nvSpPr>
        <p:spPr>
          <a:xfrm>
            <a:off x="3275856" y="1916832"/>
            <a:ext cx="144016" cy="1008112"/>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9" name="قوس كبير أيمن 8"/>
          <p:cNvSpPr/>
          <p:nvPr/>
        </p:nvSpPr>
        <p:spPr>
          <a:xfrm>
            <a:off x="4067944" y="1916832"/>
            <a:ext cx="144016" cy="1008112"/>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0" name="قوس كبير أيسر 9"/>
          <p:cNvSpPr/>
          <p:nvPr/>
        </p:nvSpPr>
        <p:spPr>
          <a:xfrm>
            <a:off x="2483768" y="1628800"/>
            <a:ext cx="504056" cy="2592288"/>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1" name="قوس كبير أيمن 10"/>
          <p:cNvSpPr/>
          <p:nvPr/>
        </p:nvSpPr>
        <p:spPr>
          <a:xfrm>
            <a:off x="8028384" y="1628800"/>
            <a:ext cx="504056" cy="2592288"/>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36704152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4638"/>
            <a:ext cx="8075240" cy="6394722"/>
          </a:xfrm>
        </p:spPr>
        <p:txBody>
          <a:bodyPr>
            <a:normAutofit fontScale="90000"/>
          </a:bodyPr>
          <a:lstStyle/>
          <a:p>
            <a:pPr marL="539750" indent="-82550" algn="l"/>
            <a:r>
              <a:rPr lang="en-US" dirty="0">
                <a:latin typeface="Times New Roman" pitchFamily="18" charset="0"/>
                <a:cs typeface="Times New Roman" pitchFamily="18" charset="0"/>
              </a:rPr>
              <a:t>We must also address the question, “When is it appropriate to use imperatives in English?” The traditional answer to this question is that imperatives are used when there is a status difference between the speaker and listener such that the speaker has the power to order or to command the listener to do something. </a:t>
            </a:r>
            <a:br>
              <a:rPr lang="en-US" dirty="0">
                <a:latin typeface="Times New Roman" pitchFamily="18" charset="0"/>
                <a:cs typeface="Times New Roman" pitchFamily="18" charset="0"/>
              </a:rPr>
            </a:b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2042564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4638"/>
            <a:ext cx="7931224" cy="6250706"/>
          </a:xfrm>
        </p:spPr>
        <p:txBody>
          <a:bodyPr>
            <a:noAutofit/>
          </a:bodyPr>
          <a:lstStyle/>
          <a:p>
            <a:pPr marL="539750" algn="l"/>
            <a:r>
              <a:rPr lang="en-US" sz="2800" b="1" dirty="0">
                <a:latin typeface="Times New Roman" pitchFamily="18" charset="0"/>
                <a:cs typeface="Times New Roman" pitchFamily="18" charset="0"/>
              </a:rPr>
              <a:t>The Form of Imperatives </a:t>
            </a:r>
            <a:r>
              <a:rPr lang="en-US" sz="2800" dirty="0">
                <a:latin typeface="Times New Roman" pitchFamily="18" charset="0"/>
                <a:cs typeface="Times New Roman" pitchFamily="18" charset="0"/>
              </a:rPr>
              <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The phrase structure rule for a sentence can be modified by putting parentheses around the SUBJ, thus signifying its optionality. </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Traditional grammarians have referred to the subject of imperative sentences as the “ understood </a:t>
            </a:r>
            <a:r>
              <a:rPr lang="en-US" sz="2800" b="1" i="1" dirty="0">
                <a:latin typeface="Times New Roman" pitchFamily="18" charset="0"/>
                <a:cs typeface="Times New Roman" pitchFamily="18" charset="0"/>
              </a:rPr>
              <a:t>you</a:t>
            </a:r>
            <a:r>
              <a:rPr lang="en-US" sz="2800" dirty="0">
                <a:latin typeface="Times New Roman" pitchFamily="18" charset="0"/>
                <a:cs typeface="Times New Roman" pitchFamily="18" charset="0"/>
              </a:rPr>
              <a:t>” :</a:t>
            </a:r>
            <a:br>
              <a:rPr lang="en-US" sz="2800" dirty="0">
                <a:latin typeface="Times New Roman" pitchFamily="18" charset="0"/>
                <a:cs typeface="Times New Roman" pitchFamily="18" charset="0"/>
              </a:rPr>
            </a:br>
            <a:r>
              <a:rPr lang="en-US" sz="2800" b="1" dirty="0">
                <a:latin typeface="Times New Roman" pitchFamily="18" charset="0"/>
                <a:cs typeface="Times New Roman" pitchFamily="18" charset="0"/>
              </a:rPr>
              <a:t>(You) listen up! </a:t>
            </a:r>
            <a:r>
              <a:rPr lang="en-US" sz="2800" dirty="0">
                <a:latin typeface="Times New Roman" pitchFamily="18" charset="0"/>
                <a:cs typeface="Times New Roman" pitchFamily="18" charset="0"/>
              </a:rPr>
              <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The object of a reflexive verb must be identical in reference to the subject of the same sentence; in the following sentence, </a:t>
            </a:r>
            <a:r>
              <a:rPr lang="en-US" sz="2800" b="1" i="1" dirty="0">
                <a:latin typeface="Times New Roman" pitchFamily="18" charset="0"/>
                <a:cs typeface="Times New Roman" pitchFamily="18" charset="0"/>
              </a:rPr>
              <a:t>Ann</a:t>
            </a:r>
            <a:r>
              <a:rPr lang="en-US" sz="2800" dirty="0">
                <a:latin typeface="Times New Roman" pitchFamily="18" charset="0"/>
                <a:cs typeface="Times New Roman" pitchFamily="18" charset="0"/>
              </a:rPr>
              <a:t> and the reflexive pronoun </a:t>
            </a:r>
            <a:r>
              <a:rPr lang="en-US" sz="2800" b="1" i="1" dirty="0">
                <a:latin typeface="Times New Roman" pitchFamily="18" charset="0"/>
                <a:cs typeface="Times New Roman" pitchFamily="18" charset="0"/>
              </a:rPr>
              <a:t>herself</a:t>
            </a:r>
            <a:r>
              <a:rPr lang="en-US" sz="2800" dirty="0">
                <a:latin typeface="Times New Roman" pitchFamily="18" charset="0"/>
                <a:cs typeface="Times New Roman" pitchFamily="18" charset="0"/>
              </a:rPr>
              <a:t> are co-referential- they refer to the same person:</a:t>
            </a:r>
            <a:br>
              <a:rPr lang="en-US" sz="2800" dirty="0">
                <a:latin typeface="Times New Roman" pitchFamily="18" charset="0"/>
                <a:cs typeface="Times New Roman" pitchFamily="18" charset="0"/>
              </a:rPr>
            </a:br>
            <a:r>
              <a:rPr lang="en-US" sz="2800" b="1" i="1" dirty="0">
                <a:latin typeface="Times New Roman" pitchFamily="18" charset="0"/>
                <a:cs typeface="Times New Roman" pitchFamily="18" charset="0"/>
              </a:rPr>
              <a:t>Ann</a:t>
            </a:r>
            <a:r>
              <a:rPr lang="en-US" sz="2800" b="1" dirty="0">
                <a:latin typeface="Times New Roman" pitchFamily="18" charset="0"/>
                <a:cs typeface="Times New Roman" pitchFamily="18" charset="0"/>
              </a:rPr>
              <a:t> prided </a:t>
            </a:r>
            <a:r>
              <a:rPr lang="en-US" sz="2800" b="1" i="1" dirty="0">
                <a:latin typeface="Times New Roman" pitchFamily="18" charset="0"/>
                <a:cs typeface="Times New Roman" pitchFamily="18" charset="0"/>
              </a:rPr>
              <a:t>herself</a:t>
            </a:r>
            <a:r>
              <a:rPr lang="en-US" sz="2800" b="1" dirty="0">
                <a:latin typeface="Times New Roman" pitchFamily="18" charset="0"/>
                <a:cs typeface="Times New Roman" pitchFamily="18" charset="0"/>
              </a:rPr>
              <a:t> on her accomplishments.</a:t>
            </a:r>
            <a:r>
              <a:rPr lang="en-US" sz="2800" dirty="0">
                <a:latin typeface="Times New Roman" pitchFamily="18" charset="0"/>
                <a:cs typeface="Times New Roman" pitchFamily="18" charset="0"/>
              </a:rPr>
              <a:t/>
            </a:r>
            <a:br>
              <a:rPr lang="en-US" sz="2800" dirty="0">
                <a:latin typeface="Times New Roman" pitchFamily="18" charset="0"/>
                <a:cs typeface="Times New Roman" pitchFamily="18" charset="0"/>
              </a:rPr>
            </a:b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6356527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67544" y="404664"/>
            <a:ext cx="8291264" cy="6178698"/>
          </a:xfrm>
        </p:spPr>
        <p:txBody>
          <a:bodyPr>
            <a:noAutofit/>
          </a:bodyPr>
          <a:lstStyle/>
          <a:p>
            <a:pPr algn="l"/>
            <a:r>
              <a:rPr lang="en-US" sz="2800" dirty="0">
                <a:latin typeface="Times New Roman" pitchFamily="18" charset="0"/>
                <a:cs typeface="Times New Roman" pitchFamily="18" charset="0"/>
              </a:rPr>
              <a:t>Now notice the form of the reflexive pronoun when it occurs in object position in an imperative: </a:t>
            </a:r>
            <a:r>
              <a:rPr lang="en-US" sz="2800" dirty="0" smtClean="0">
                <a:latin typeface="Times New Roman" pitchFamily="18" charset="0"/>
                <a:cs typeface="Times New Roman" pitchFamily="18" charset="0"/>
              </a:rPr>
              <a:t/>
            </a:r>
            <a:br>
              <a:rPr lang="en-US" sz="2800" dirty="0" smtClean="0">
                <a:latin typeface="Times New Roman" pitchFamily="18" charset="0"/>
                <a:cs typeface="Times New Roman" pitchFamily="18" charset="0"/>
              </a:rPr>
            </a:br>
            <a:r>
              <a:rPr lang="en-US" sz="2800" dirty="0">
                <a:latin typeface="Times New Roman" pitchFamily="18" charset="0"/>
                <a:cs typeface="Times New Roman" pitchFamily="18" charset="0"/>
              </a:rPr>
              <a:t/>
            </a:r>
            <a:br>
              <a:rPr lang="en-US" sz="2800" dirty="0">
                <a:latin typeface="Times New Roman" pitchFamily="18" charset="0"/>
                <a:cs typeface="Times New Roman" pitchFamily="18" charset="0"/>
              </a:rPr>
            </a:br>
            <a:r>
              <a:rPr lang="en-US" sz="2800" b="1" dirty="0">
                <a:latin typeface="Times New Roman" pitchFamily="18" charset="0"/>
                <a:cs typeface="Times New Roman" pitchFamily="18" charset="0"/>
              </a:rPr>
              <a:t>Watch yourself!</a:t>
            </a:r>
            <a:r>
              <a:rPr lang="en-US" sz="2800" dirty="0">
                <a:latin typeface="Times New Roman" pitchFamily="18" charset="0"/>
                <a:cs typeface="Times New Roman" pitchFamily="18" charset="0"/>
              </a:rPr>
              <a:t>              </a:t>
            </a:r>
            <a:r>
              <a:rPr lang="en-US" sz="2800" b="1" dirty="0">
                <a:latin typeface="Times New Roman" pitchFamily="18" charset="0"/>
                <a:cs typeface="Times New Roman" pitchFamily="18" charset="0"/>
              </a:rPr>
              <a:t>Watch </a:t>
            </a:r>
            <a:r>
              <a:rPr lang="en-US" sz="2800" b="1" dirty="0" smtClean="0">
                <a:latin typeface="Times New Roman" pitchFamily="18" charset="0"/>
                <a:cs typeface="Times New Roman" pitchFamily="18" charset="0"/>
              </a:rPr>
              <a:t>yourselves!</a:t>
            </a:r>
            <a:br>
              <a:rPr lang="en-US" sz="2800" b="1" dirty="0" smtClean="0">
                <a:latin typeface="Times New Roman" pitchFamily="18" charset="0"/>
                <a:cs typeface="Times New Roman" pitchFamily="18" charset="0"/>
              </a:rPr>
            </a:br>
            <a:r>
              <a:rPr lang="en-US" sz="2800" dirty="0">
                <a:latin typeface="Times New Roman" pitchFamily="18" charset="0"/>
                <a:cs typeface="Times New Roman" pitchFamily="18" charset="0"/>
              </a:rPr>
              <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Thus, this syntactic evidence supports our intuition that the subject of imperative sentence is </a:t>
            </a:r>
            <a:r>
              <a:rPr lang="en-US" sz="2800" i="1" dirty="0">
                <a:latin typeface="Times New Roman" pitchFamily="18" charset="0"/>
                <a:cs typeface="Times New Roman" pitchFamily="18" charset="0"/>
              </a:rPr>
              <a:t>you</a:t>
            </a:r>
            <a:r>
              <a:rPr lang="en-US" sz="2800" dirty="0">
                <a:latin typeface="Times New Roman" pitchFamily="18" charset="0"/>
                <a:cs typeface="Times New Roman" pitchFamily="18" charset="0"/>
              </a:rPr>
              <a:t>. </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 </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The phrase structure rule draws a sharp distinction between imperative and non-imperative sentences based on the contention that imperative sentences are “</a:t>
            </a:r>
            <a:r>
              <a:rPr lang="en-US" sz="2800" dirty="0" err="1">
                <a:latin typeface="Times New Roman" pitchFamily="18" charset="0"/>
                <a:cs typeface="Times New Roman" pitchFamily="18" charset="0"/>
              </a:rPr>
              <a:t>tenseless</a:t>
            </a:r>
            <a:r>
              <a:rPr lang="en-US" sz="2800" dirty="0">
                <a:latin typeface="Times New Roman" pitchFamily="18" charset="0"/>
                <a:cs typeface="Times New Roman" pitchFamily="18" charset="0"/>
              </a:rPr>
              <a:t>.” The strongest evidence in </a:t>
            </a:r>
            <a:r>
              <a:rPr lang="en-US" sz="2800" dirty="0" err="1">
                <a:latin typeface="Times New Roman" pitchFamily="18" charset="0"/>
                <a:cs typeface="Times New Roman" pitchFamily="18" charset="0"/>
              </a:rPr>
              <a:t>favour</a:t>
            </a:r>
            <a:r>
              <a:rPr lang="en-US" sz="2800" dirty="0">
                <a:latin typeface="Times New Roman" pitchFamily="18" charset="0"/>
                <a:cs typeface="Times New Roman" pitchFamily="18" charset="0"/>
              </a:rPr>
              <a:t> of this analysis are those imperatives formed with the copula </a:t>
            </a:r>
            <a:r>
              <a:rPr lang="en-US" sz="2800" i="1" dirty="0">
                <a:latin typeface="Times New Roman" pitchFamily="18" charset="0"/>
                <a:cs typeface="Times New Roman" pitchFamily="18" charset="0"/>
              </a:rPr>
              <a:t>be</a:t>
            </a:r>
            <a:r>
              <a:rPr lang="en-US" sz="2800" dirty="0">
                <a:latin typeface="Times New Roman" pitchFamily="18" charset="0"/>
                <a:cs typeface="Times New Roman" pitchFamily="18" charset="0"/>
              </a:rPr>
              <a:t>:</a:t>
            </a:r>
            <a:br>
              <a:rPr lang="en-US" sz="2800" dirty="0">
                <a:latin typeface="Times New Roman" pitchFamily="18" charset="0"/>
                <a:cs typeface="Times New Roman" pitchFamily="18" charset="0"/>
              </a:rPr>
            </a:br>
            <a:r>
              <a:rPr lang="en-US" sz="2800" b="1" dirty="0">
                <a:latin typeface="Times New Roman" pitchFamily="18" charset="0"/>
                <a:cs typeface="Times New Roman" pitchFamily="18" charset="0"/>
              </a:rPr>
              <a:t>You be quiet!</a:t>
            </a:r>
            <a:r>
              <a:rPr lang="en-US" sz="2800" dirty="0">
                <a:latin typeface="Times New Roman" pitchFamily="18" charset="0"/>
                <a:cs typeface="Times New Roman" pitchFamily="18" charset="0"/>
              </a:rPr>
              <a:t>             </a:t>
            </a:r>
            <a:r>
              <a:rPr lang="en-US" sz="2800" b="1" dirty="0">
                <a:latin typeface="Times New Roman" pitchFamily="18" charset="0"/>
                <a:cs typeface="Times New Roman" pitchFamily="18" charset="0"/>
              </a:rPr>
              <a:t>Be on time!</a:t>
            </a:r>
            <a:r>
              <a:rPr lang="en-US" sz="2800" dirty="0">
                <a:latin typeface="Times New Roman" pitchFamily="18" charset="0"/>
                <a:cs typeface="Times New Roman" pitchFamily="18" charset="0"/>
              </a:rPr>
              <a:t/>
            </a:r>
            <a:br>
              <a:rPr lang="en-US" sz="2800" dirty="0">
                <a:latin typeface="Times New Roman" pitchFamily="18" charset="0"/>
                <a:cs typeface="Times New Roman" pitchFamily="18" charset="0"/>
              </a:rPr>
            </a:b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27902172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179512" y="274638"/>
            <a:ext cx="8424936" cy="6178698"/>
          </a:xfrm>
        </p:spPr>
        <p:txBody>
          <a:bodyPr>
            <a:noAutofit/>
          </a:bodyPr>
          <a:lstStyle/>
          <a:p>
            <a:pPr marL="623888" algn="l"/>
            <a:r>
              <a:rPr lang="en-US" sz="3200" dirty="0">
                <a:latin typeface="Times New Roman" pitchFamily="18" charset="0"/>
                <a:cs typeface="Times New Roman" pitchFamily="18" charset="0"/>
              </a:rPr>
              <a:t>If these sentences had a “ present tense” instead of an –</a:t>
            </a:r>
            <a:r>
              <a:rPr lang="en-US" sz="3200" dirty="0" err="1">
                <a:latin typeface="Times New Roman" pitchFamily="18" charset="0"/>
                <a:cs typeface="Times New Roman" pitchFamily="18" charset="0"/>
              </a:rPr>
              <a:t>imper</a:t>
            </a:r>
            <a:r>
              <a:rPr lang="en-US" sz="3200" dirty="0">
                <a:latin typeface="Times New Roman" pitchFamily="18" charset="0"/>
                <a:cs typeface="Times New Roman" pitchFamily="18" charset="0"/>
              </a:rPr>
              <a:t> auxiliary in their basic structure, we would expect to find the second person form of the copula </a:t>
            </a:r>
            <a:r>
              <a:rPr lang="en-US" sz="3200" i="1" dirty="0">
                <a:latin typeface="Times New Roman" pitchFamily="18" charset="0"/>
                <a:cs typeface="Times New Roman" pitchFamily="18" charset="0"/>
              </a:rPr>
              <a:t>be</a:t>
            </a:r>
            <a:r>
              <a:rPr lang="en-US" sz="3200" dirty="0">
                <a:latin typeface="Times New Roman" pitchFamily="18" charset="0"/>
                <a:cs typeface="Times New Roman" pitchFamily="18" charset="0"/>
              </a:rPr>
              <a:t>: </a:t>
            </a:r>
            <a:br>
              <a:rPr lang="en-US" sz="3200" dirty="0">
                <a:latin typeface="Times New Roman" pitchFamily="18" charset="0"/>
                <a:cs typeface="Times New Roman" pitchFamily="18" charset="0"/>
              </a:rPr>
            </a:br>
            <a:r>
              <a:rPr lang="en-US" sz="3200" dirty="0">
                <a:latin typeface="Times New Roman" pitchFamily="18" charset="0"/>
                <a:cs typeface="Times New Roman" pitchFamily="18" charset="0"/>
              </a:rPr>
              <a:t>*</a:t>
            </a:r>
            <a:r>
              <a:rPr lang="en-US" sz="3200" b="1" dirty="0">
                <a:latin typeface="Times New Roman" pitchFamily="18" charset="0"/>
                <a:cs typeface="Times New Roman" pitchFamily="18" charset="0"/>
              </a:rPr>
              <a:t>Are quiet.</a:t>
            </a:r>
            <a:r>
              <a:rPr lang="en-US" sz="3200" dirty="0">
                <a:latin typeface="Times New Roman" pitchFamily="18" charset="0"/>
                <a:cs typeface="Times New Roman" pitchFamily="18" charset="0"/>
              </a:rPr>
              <a:t> </a:t>
            </a:r>
            <a:br>
              <a:rPr lang="en-US" sz="3200" dirty="0">
                <a:latin typeface="Times New Roman" pitchFamily="18" charset="0"/>
                <a:cs typeface="Times New Roman" pitchFamily="18" charset="0"/>
              </a:rPr>
            </a:br>
            <a:r>
              <a:rPr lang="en-US" sz="3200" dirty="0">
                <a:latin typeface="Times New Roman" pitchFamily="18" charset="0"/>
                <a:cs typeface="Times New Roman" pitchFamily="18" charset="0"/>
              </a:rPr>
              <a:t>Since such things do not occur as imperatives, we can assume that imperatives do not contain a tensed auxiliary. Most do not have an overt subject either, but since some do, we will posit “you” as the subject of imperative sentences, which in most cases gets deleted.</a:t>
            </a:r>
            <a:br>
              <a:rPr lang="en-US" sz="3200" dirty="0">
                <a:latin typeface="Times New Roman" pitchFamily="18" charset="0"/>
                <a:cs typeface="Times New Roman" pitchFamily="18" charset="0"/>
              </a:rPr>
            </a:br>
            <a:endParaRPr lang="en-US" sz="3200" dirty="0">
              <a:latin typeface="Times New Roman" pitchFamily="18" charset="0"/>
              <a:cs typeface="Times New Roman" pitchFamily="18" charset="0"/>
            </a:endParaRPr>
          </a:p>
        </p:txBody>
      </p:sp>
    </p:spTree>
    <p:extLst>
      <p:ext uri="{BB962C8B-B14F-4D97-AF65-F5344CB8AC3E}">
        <p14:creationId xmlns:p14="http://schemas.microsoft.com/office/powerpoint/2010/main" val="22463831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4638"/>
            <a:ext cx="8219256" cy="5962674"/>
          </a:xfrm>
        </p:spPr>
        <p:txBody>
          <a:bodyPr>
            <a:noAutofit/>
          </a:bodyPr>
          <a:lstStyle/>
          <a:p>
            <a:pPr algn="l"/>
            <a:r>
              <a:rPr lang="en-US" sz="2400" b="1" dirty="0" smtClean="0"/>
              <a:t>                         Be </a:t>
            </a:r>
            <a:r>
              <a:rPr lang="en-US" sz="2400" b="1" dirty="0" smtClean="0"/>
              <a:t>quiet. </a:t>
            </a:r>
            <a:br>
              <a:rPr lang="en-US" sz="2400" b="1" dirty="0" smtClean="0"/>
            </a:br>
            <a:r>
              <a:rPr lang="en-US" sz="2400" dirty="0" smtClean="0"/>
              <a:t>   </a:t>
            </a:r>
            <a:r>
              <a:rPr lang="en-US" sz="2400" dirty="0" smtClean="0"/>
              <a:t>                           S</a:t>
            </a:r>
            <a:r>
              <a:rPr lang="en-US" sz="2400" dirty="0"/>
              <a:t/>
            </a:r>
            <a:br>
              <a:rPr lang="en-US" sz="2400" dirty="0"/>
            </a:br>
            <a:r>
              <a:rPr lang="en-US" sz="2400" dirty="0"/>
              <a:t> </a:t>
            </a:r>
            <a:br>
              <a:rPr lang="en-US" sz="2400" dirty="0"/>
            </a:br>
            <a:r>
              <a:rPr lang="en-US" sz="2400" dirty="0"/>
              <a:t>         SUBJ	             </a:t>
            </a:r>
            <a:r>
              <a:rPr lang="en-US" sz="2400" dirty="0" smtClean="0"/>
              <a:t>               PRED</a:t>
            </a:r>
            <a:r>
              <a:rPr lang="en-US" sz="2400" dirty="0"/>
              <a:t/>
            </a:r>
            <a:br>
              <a:rPr lang="en-US" sz="2400" dirty="0"/>
            </a:br>
            <a:r>
              <a:rPr lang="en-US" sz="2400" dirty="0"/>
              <a:t>	</a:t>
            </a:r>
            <a:br>
              <a:rPr lang="en-US" sz="2400" dirty="0"/>
            </a:br>
            <a:r>
              <a:rPr lang="en-US" sz="2400" dirty="0"/>
              <a:t>        </a:t>
            </a:r>
            <a:r>
              <a:rPr lang="en-US" sz="2400" dirty="0" smtClean="0"/>
              <a:t>NP                         </a:t>
            </a:r>
            <a:r>
              <a:rPr lang="en-US" sz="2400" dirty="0"/>
              <a:t>	AUX 	                       VP</a:t>
            </a:r>
            <a:br>
              <a:rPr lang="en-US" sz="2400" dirty="0"/>
            </a:br>
            <a:r>
              <a:rPr lang="en-US" sz="2400" dirty="0"/>
              <a:t> </a:t>
            </a:r>
            <a:br>
              <a:rPr lang="en-US" sz="2400" dirty="0"/>
            </a:br>
            <a:r>
              <a:rPr lang="en-US" sz="2400" dirty="0"/>
              <a:t>        </a:t>
            </a:r>
            <a:r>
              <a:rPr lang="en-US" sz="2400" dirty="0" smtClean="0"/>
              <a:t>  </a:t>
            </a:r>
            <a:r>
              <a:rPr lang="en-US" sz="2400" dirty="0" smtClean="0"/>
              <a:t>Pro                        </a:t>
            </a:r>
            <a:r>
              <a:rPr lang="en-US" sz="2400" dirty="0"/>
              <a:t>-</a:t>
            </a:r>
            <a:r>
              <a:rPr lang="en-US" sz="2400" dirty="0" err="1"/>
              <a:t>imper</a:t>
            </a:r>
            <a:r>
              <a:rPr lang="en-US" sz="2400" dirty="0"/>
              <a:t>           </a:t>
            </a:r>
            <a:r>
              <a:rPr lang="en-US" sz="2400" dirty="0" smtClean="0"/>
              <a:t>          </a:t>
            </a:r>
            <a:r>
              <a:rPr lang="en-US" sz="2400" dirty="0"/>
              <a:t>cop	 </a:t>
            </a:r>
            <a:r>
              <a:rPr lang="en-US" sz="2400" dirty="0"/>
              <a:t> </a:t>
            </a:r>
            <a:r>
              <a:rPr lang="en-US" sz="2400" dirty="0" smtClean="0"/>
              <a:t>      </a:t>
            </a:r>
            <a:r>
              <a:rPr lang="en-US" sz="2400" dirty="0" smtClean="0"/>
              <a:t>         AP</a:t>
            </a:r>
            <a:r>
              <a:rPr lang="en-US" sz="2400" dirty="0"/>
              <a:t/>
            </a:r>
            <a:br>
              <a:rPr lang="en-US" sz="2400" dirty="0"/>
            </a:br>
            <a:r>
              <a:rPr lang="en-US" sz="2400" dirty="0"/>
              <a:t>		</a:t>
            </a:r>
            <a:br>
              <a:rPr lang="en-US" sz="2400" dirty="0"/>
            </a:br>
            <a:r>
              <a:rPr lang="en-US" sz="2400" dirty="0"/>
              <a:t>          </a:t>
            </a:r>
            <a:r>
              <a:rPr lang="en-US" sz="2400" dirty="0" smtClean="0"/>
              <a:t>Ø</a:t>
            </a:r>
            <a:r>
              <a:rPr lang="en-US" sz="2400" dirty="0"/>
              <a:t>	                  </a:t>
            </a:r>
            <a:r>
              <a:rPr lang="en-US" sz="2400" dirty="0" smtClean="0"/>
              <a:t>                                            be                  ADJ</a:t>
            </a:r>
            <a:r>
              <a:rPr lang="en-US" sz="2400" dirty="0"/>
              <a:t/>
            </a:r>
            <a:br>
              <a:rPr lang="en-US" sz="2400" dirty="0"/>
            </a:br>
            <a:r>
              <a:rPr lang="en-US" sz="2400" dirty="0"/>
              <a:t>	</a:t>
            </a:r>
            <a:r>
              <a:rPr lang="en-US" sz="1200" dirty="0"/>
              <a:t>Subject deletion</a:t>
            </a:r>
            <a:r>
              <a:rPr lang="en-US" sz="2400" dirty="0"/>
              <a:t>	</a:t>
            </a:r>
            <a:br>
              <a:rPr lang="en-US" sz="2400" dirty="0"/>
            </a:br>
            <a:r>
              <a:rPr lang="en-US" sz="2400" dirty="0"/>
              <a:t>         </a:t>
            </a:r>
            <a:r>
              <a:rPr lang="en-US" sz="2400" dirty="0" smtClean="0"/>
              <a:t>                                                                                        quiet                                                                                                                       </a:t>
            </a:r>
            <a:br>
              <a:rPr lang="en-US" sz="2400" dirty="0" smtClean="0"/>
            </a:br>
            <a:r>
              <a:rPr lang="en-US" sz="2400" dirty="0"/>
              <a:t> </a:t>
            </a:r>
            <a:r>
              <a:rPr lang="en-US" sz="2400" dirty="0" smtClean="0"/>
              <a:t>                                                                                                     </a:t>
            </a:r>
            <a:r>
              <a:rPr lang="en-US" sz="2400" dirty="0"/>
              <a:t/>
            </a:r>
            <a:br>
              <a:rPr lang="en-US" sz="2400" dirty="0"/>
            </a:br>
            <a:endParaRPr lang="en-US" sz="2400" dirty="0"/>
          </a:p>
        </p:txBody>
      </p:sp>
      <p:cxnSp>
        <p:nvCxnSpPr>
          <p:cNvPr id="4" name="رابط مستقيم 3"/>
          <p:cNvCxnSpPr/>
          <p:nvPr/>
        </p:nvCxnSpPr>
        <p:spPr>
          <a:xfrm flipH="1">
            <a:off x="1835696" y="1469497"/>
            <a:ext cx="576064" cy="216024"/>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رابط مستقيم 5"/>
          <p:cNvCxnSpPr/>
          <p:nvPr/>
        </p:nvCxnSpPr>
        <p:spPr>
          <a:xfrm>
            <a:off x="2424959" y="1484784"/>
            <a:ext cx="2219049" cy="288032"/>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رابط مستقيم 7"/>
          <p:cNvCxnSpPr/>
          <p:nvPr/>
        </p:nvCxnSpPr>
        <p:spPr>
          <a:xfrm>
            <a:off x="1403648" y="2132856"/>
            <a:ext cx="0" cy="36004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رابط مستقيم 11"/>
          <p:cNvCxnSpPr/>
          <p:nvPr/>
        </p:nvCxnSpPr>
        <p:spPr>
          <a:xfrm>
            <a:off x="1403648" y="2882842"/>
            <a:ext cx="0" cy="288032"/>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رابط مستقيم 13"/>
          <p:cNvCxnSpPr/>
          <p:nvPr/>
        </p:nvCxnSpPr>
        <p:spPr>
          <a:xfrm>
            <a:off x="1403648" y="3645024"/>
            <a:ext cx="0" cy="288032"/>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رابط مستقيم 16"/>
          <p:cNvCxnSpPr/>
          <p:nvPr/>
        </p:nvCxnSpPr>
        <p:spPr>
          <a:xfrm flipH="1">
            <a:off x="3851920" y="2132856"/>
            <a:ext cx="648072" cy="36004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رابط مستقيم 18"/>
          <p:cNvCxnSpPr/>
          <p:nvPr/>
        </p:nvCxnSpPr>
        <p:spPr>
          <a:xfrm>
            <a:off x="3635896" y="3026858"/>
            <a:ext cx="0" cy="258126"/>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رابط مستقيم 20"/>
          <p:cNvCxnSpPr/>
          <p:nvPr/>
        </p:nvCxnSpPr>
        <p:spPr>
          <a:xfrm>
            <a:off x="4499992" y="2132856"/>
            <a:ext cx="1368152" cy="3600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رابط مستقيم 22"/>
          <p:cNvCxnSpPr/>
          <p:nvPr/>
        </p:nvCxnSpPr>
        <p:spPr>
          <a:xfrm flipH="1">
            <a:off x="5868144" y="2882842"/>
            <a:ext cx="144016" cy="402142"/>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رابط مستقيم 24"/>
          <p:cNvCxnSpPr/>
          <p:nvPr/>
        </p:nvCxnSpPr>
        <p:spPr>
          <a:xfrm>
            <a:off x="6012160" y="2882842"/>
            <a:ext cx="1368152" cy="402142"/>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رابط مستقيم 26"/>
          <p:cNvCxnSpPr/>
          <p:nvPr/>
        </p:nvCxnSpPr>
        <p:spPr>
          <a:xfrm>
            <a:off x="5868144" y="3645024"/>
            <a:ext cx="0" cy="288032"/>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رابط مستقيم 28"/>
          <p:cNvCxnSpPr/>
          <p:nvPr/>
        </p:nvCxnSpPr>
        <p:spPr>
          <a:xfrm>
            <a:off x="7380312" y="3645024"/>
            <a:ext cx="0" cy="288032"/>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رابط مستقيم 30"/>
          <p:cNvCxnSpPr/>
          <p:nvPr/>
        </p:nvCxnSpPr>
        <p:spPr>
          <a:xfrm>
            <a:off x="7380312" y="4365104"/>
            <a:ext cx="0" cy="288032"/>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020211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4638"/>
            <a:ext cx="7931224" cy="6394722"/>
          </a:xfrm>
        </p:spPr>
        <p:txBody>
          <a:bodyPr>
            <a:noAutofit/>
          </a:bodyPr>
          <a:lstStyle/>
          <a:p>
            <a:pPr marL="361950" algn="l"/>
            <a:r>
              <a:rPr lang="en-US" sz="3200" dirty="0">
                <a:latin typeface="Times New Roman" pitchFamily="18" charset="0"/>
                <a:cs typeface="Times New Roman" pitchFamily="18" charset="0"/>
              </a:rPr>
              <a:t>The copula be used in affirmative imperatives is not really </a:t>
            </a:r>
            <a:r>
              <a:rPr lang="en-US" sz="3200" dirty="0" err="1">
                <a:latin typeface="Times New Roman" pitchFamily="18" charset="0"/>
                <a:cs typeface="Times New Roman" pitchFamily="18" charset="0"/>
              </a:rPr>
              <a:t>stative</a:t>
            </a:r>
            <a:r>
              <a:rPr lang="en-US" sz="3200" dirty="0">
                <a:latin typeface="Times New Roman" pitchFamily="18" charset="0"/>
                <a:cs typeface="Times New Roman" pitchFamily="18" charset="0"/>
              </a:rPr>
              <a:t> because here, it means something like “ become “ (e.g., Be strong.) or “ act like” (e.g., Be a dear and get me something to drink.). We cannot use copula be with its </a:t>
            </a:r>
            <a:r>
              <a:rPr lang="en-US" sz="3200" dirty="0" err="1">
                <a:latin typeface="Times New Roman" pitchFamily="18" charset="0"/>
                <a:cs typeface="Times New Roman" pitchFamily="18" charset="0"/>
              </a:rPr>
              <a:t>stative</a:t>
            </a:r>
            <a:r>
              <a:rPr lang="en-US" sz="3200" dirty="0">
                <a:latin typeface="Times New Roman" pitchFamily="18" charset="0"/>
                <a:cs typeface="Times New Roman" pitchFamily="18" charset="0"/>
              </a:rPr>
              <a:t> meaning in imperatives (e.g., *Be thin.). Other </a:t>
            </a:r>
            <a:r>
              <a:rPr lang="en-US" sz="3200" dirty="0" err="1">
                <a:latin typeface="Times New Roman" pitchFamily="18" charset="0"/>
                <a:cs typeface="Times New Roman" pitchFamily="18" charset="0"/>
              </a:rPr>
              <a:t>stative</a:t>
            </a:r>
            <a:r>
              <a:rPr lang="en-US" sz="3200" dirty="0">
                <a:latin typeface="Times New Roman" pitchFamily="18" charset="0"/>
                <a:cs typeface="Times New Roman" pitchFamily="18" charset="0"/>
              </a:rPr>
              <a:t> verbs can be used in imperative mood when they have a more dynamic meaning and when the subject can be seen as an agent of the action. </a:t>
            </a:r>
            <a:br>
              <a:rPr lang="en-US" sz="3200" dirty="0">
                <a:latin typeface="Times New Roman" pitchFamily="18" charset="0"/>
                <a:cs typeface="Times New Roman" pitchFamily="18" charset="0"/>
              </a:rPr>
            </a:br>
            <a:r>
              <a:rPr lang="en-US" sz="3200" b="1" dirty="0">
                <a:latin typeface="Times New Roman" pitchFamily="18" charset="0"/>
                <a:cs typeface="Times New Roman" pitchFamily="18" charset="0"/>
              </a:rPr>
              <a:t>Love it or leave it</a:t>
            </a:r>
            <a:r>
              <a:rPr lang="en-US" sz="3200" dirty="0">
                <a:latin typeface="Times New Roman" pitchFamily="18" charset="0"/>
                <a:cs typeface="Times New Roman" pitchFamily="18" charset="0"/>
              </a:rPr>
              <a:t>.                   </a:t>
            </a:r>
            <a:r>
              <a:rPr lang="en-US" sz="3200" dirty="0" smtClean="0">
                <a:latin typeface="Times New Roman" pitchFamily="18" charset="0"/>
                <a:cs typeface="Times New Roman" pitchFamily="18" charset="0"/>
              </a:rPr>
              <a:t/>
            </a:r>
            <a:br>
              <a:rPr lang="en-US" sz="3200" dirty="0" smtClean="0">
                <a:latin typeface="Times New Roman" pitchFamily="18" charset="0"/>
                <a:cs typeface="Times New Roman" pitchFamily="18" charset="0"/>
              </a:rPr>
            </a:br>
            <a:r>
              <a:rPr lang="en-US" sz="3200" b="1" dirty="0" smtClean="0">
                <a:latin typeface="Times New Roman" pitchFamily="18" charset="0"/>
                <a:cs typeface="Times New Roman" pitchFamily="18" charset="0"/>
              </a:rPr>
              <a:t>Don’t </a:t>
            </a:r>
            <a:r>
              <a:rPr lang="en-US" sz="3200" b="1" dirty="0">
                <a:latin typeface="Times New Roman" pitchFamily="18" charset="0"/>
                <a:cs typeface="Times New Roman" pitchFamily="18" charset="0"/>
              </a:rPr>
              <a:t>believe that pack of lies</a:t>
            </a:r>
            <a:r>
              <a:rPr lang="en-US" sz="3200" dirty="0">
                <a:latin typeface="Times New Roman" pitchFamily="18" charset="0"/>
                <a:cs typeface="Times New Roman" pitchFamily="18" charset="0"/>
              </a:rPr>
              <a:t>.</a:t>
            </a:r>
            <a:br>
              <a:rPr lang="en-US" sz="3200" dirty="0">
                <a:latin typeface="Times New Roman" pitchFamily="18" charset="0"/>
                <a:cs typeface="Times New Roman" pitchFamily="18" charset="0"/>
              </a:rPr>
            </a:br>
            <a:endParaRPr lang="en-US" sz="3200" dirty="0">
              <a:latin typeface="Times New Roman" pitchFamily="18" charset="0"/>
              <a:cs typeface="Times New Roman" pitchFamily="18" charset="0"/>
            </a:endParaRPr>
          </a:p>
        </p:txBody>
      </p:sp>
    </p:spTree>
    <p:extLst>
      <p:ext uri="{BB962C8B-B14F-4D97-AF65-F5344CB8AC3E}">
        <p14:creationId xmlns:p14="http://schemas.microsoft.com/office/powerpoint/2010/main" val="41862007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4638"/>
            <a:ext cx="8363272" cy="6322714"/>
          </a:xfrm>
        </p:spPr>
        <p:txBody>
          <a:bodyPr>
            <a:noAutofit/>
          </a:bodyPr>
          <a:lstStyle/>
          <a:p>
            <a:pPr algn="l"/>
            <a:r>
              <a:rPr lang="en-US" sz="3200" b="1" dirty="0" smtClean="0">
                <a:latin typeface="Times New Roman" pitchFamily="18" charset="0"/>
                <a:cs typeface="Times New Roman" pitchFamily="18" charset="0"/>
              </a:rPr>
              <a:t>                        Negative </a:t>
            </a:r>
            <a:r>
              <a:rPr lang="en-US" sz="3200" b="1" dirty="0">
                <a:latin typeface="Times New Roman" pitchFamily="18" charset="0"/>
                <a:cs typeface="Times New Roman" pitchFamily="18" charset="0"/>
              </a:rPr>
              <a:t>Imperatives</a:t>
            </a:r>
            <a:r>
              <a:rPr lang="en-US" sz="3200" dirty="0">
                <a:latin typeface="Times New Roman" pitchFamily="18" charset="0"/>
                <a:cs typeface="Times New Roman" pitchFamily="18" charset="0"/>
              </a:rPr>
              <a:t/>
            </a:r>
            <a:br>
              <a:rPr lang="en-US" sz="3200" dirty="0">
                <a:latin typeface="Times New Roman" pitchFamily="18" charset="0"/>
                <a:cs typeface="Times New Roman" pitchFamily="18" charset="0"/>
              </a:rPr>
            </a:br>
            <a:r>
              <a:rPr lang="en-US" sz="3200" b="1" i="1" dirty="0">
                <a:latin typeface="Times New Roman" pitchFamily="18" charset="0"/>
                <a:cs typeface="Times New Roman" pitchFamily="18" charset="0"/>
              </a:rPr>
              <a:t>With </a:t>
            </a:r>
            <a:r>
              <a:rPr lang="en-US" sz="3200" b="1" i="1" dirty="0" smtClean="0">
                <a:latin typeface="Times New Roman" pitchFamily="18" charset="0"/>
                <a:cs typeface="Times New Roman" pitchFamily="18" charset="0"/>
              </a:rPr>
              <a:t>Do</a:t>
            </a:r>
            <a:r>
              <a:rPr lang="en-US" sz="3200" dirty="0">
                <a:latin typeface="Times New Roman" pitchFamily="18" charset="0"/>
                <a:cs typeface="Times New Roman" pitchFamily="18" charset="0"/>
              </a:rPr>
              <a:t/>
            </a:r>
            <a:br>
              <a:rPr lang="en-US" sz="3200" dirty="0">
                <a:latin typeface="Times New Roman" pitchFamily="18" charset="0"/>
                <a:cs typeface="Times New Roman" pitchFamily="18" charset="0"/>
              </a:rPr>
            </a:br>
            <a:r>
              <a:rPr lang="en-US" sz="3200" dirty="0" smtClean="0">
                <a:latin typeface="Times New Roman" pitchFamily="18" charset="0"/>
                <a:cs typeface="Times New Roman" pitchFamily="18" charset="0"/>
              </a:rPr>
              <a:t>Three </a:t>
            </a:r>
            <a:r>
              <a:rPr lang="en-US" sz="3200" dirty="0">
                <a:latin typeface="Times New Roman" pitchFamily="18" charset="0"/>
                <a:cs typeface="Times New Roman" pitchFamily="18" charset="0"/>
              </a:rPr>
              <a:t>types of negative imperatives occur:</a:t>
            </a:r>
            <a:br>
              <a:rPr lang="en-US" sz="3200" dirty="0">
                <a:latin typeface="Times New Roman" pitchFamily="18" charset="0"/>
                <a:cs typeface="Times New Roman" pitchFamily="18" charset="0"/>
              </a:rPr>
            </a:br>
            <a:r>
              <a:rPr lang="en-US" sz="3200" b="1" dirty="0" smtClean="0">
                <a:latin typeface="Times New Roman" pitchFamily="18" charset="0"/>
                <a:cs typeface="Times New Roman" pitchFamily="18" charset="0"/>
              </a:rPr>
              <a:t>1</a:t>
            </a:r>
            <a:r>
              <a:rPr lang="en-US" sz="3200" dirty="0" smtClean="0">
                <a:latin typeface="Times New Roman" pitchFamily="18" charset="0"/>
                <a:cs typeface="Times New Roman" pitchFamily="18" charset="0"/>
              </a:rPr>
              <a:t>. </a:t>
            </a:r>
            <a:r>
              <a:rPr lang="en-US" sz="3200" b="1" dirty="0" smtClean="0">
                <a:latin typeface="Times New Roman" pitchFamily="18" charset="0"/>
                <a:cs typeface="Times New Roman" pitchFamily="18" charset="0"/>
              </a:rPr>
              <a:t>Don’t </a:t>
            </a:r>
            <a:r>
              <a:rPr lang="en-US" sz="3200" b="1" dirty="0">
                <a:latin typeface="Times New Roman" pitchFamily="18" charset="0"/>
                <a:cs typeface="Times New Roman" pitchFamily="18" charset="0"/>
              </a:rPr>
              <a:t>you run!</a:t>
            </a:r>
            <a:r>
              <a:rPr lang="en-US" sz="3200" dirty="0">
                <a:latin typeface="Times New Roman" pitchFamily="18" charset="0"/>
                <a:cs typeface="Times New Roman" pitchFamily="18" charset="0"/>
              </a:rPr>
              <a:t> (contracted negative; </a:t>
            </a:r>
            <a:r>
              <a:rPr lang="en-US" sz="3200" dirty="0" smtClean="0">
                <a:latin typeface="Times New Roman" pitchFamily="18" charset="0"/>
                <a:cs typeface="Times New Roman" pitchFamily="18" charset="0"/>
              </a:rPr>
              <a:t>subject</a:t>
            </a:r>
            <a:br>
              <a:rPr lang="en-US" sz="3200" dirty="0" smtClean="0">
                <a:latin typeface="Times New Roman" pitchFamily="18" charset="0"/>
                <a:cs typeface="Times New Roman" pitchFamily="18" charset="0"/>
              </a:rPr>
            </a:br>
            <a:r>
              <a:rPr lang="en-US" sz="3200" dirty="0">
                <a:latin typeface="Times New Roman" pitchFamily="18" charset="0"/>
                <a:cs typeface="Times New Roman" pitchFamily="18" charset="0"/>
              </a:rPr>
              <a:t> </a:t>
            </a:r>
            <a:r>
              <a:rPr lang="en-US" sz="3200" dirty="0" smtClean="0">
                <a:latin typeface="Times New Roman" pitchFamily="18" charset="0"/>
                <a:cs typeface="Times New Roman" pitchFamily="18" charset="0"/>
              </a:rPr>
              <a:t>                                  present</a:t>
            </a:r>
            <a:r>
              <a:rPr lang="en-US" sz="3200" dirty="0">
                <a:latin typeface="Times New Roman" pitchFamily="18" charset="0"/>
                <a:cs typeface="Times New Roman" pitchFamily="18" charset="0"/>
              </a:rPr>
              <a:t>)</a:t>
            </a:r>
            <a:br>
              <a:rPr lang="en-US" sz="3200" dirty="0">
                <a:latin typeface="Times New Roman" pitchFamily="18" charset="0"/>
                <a:cs typeface="Times New Roman" pitchFamily="18" charset="0"/>
              </a:rPr>
            </a:br>
            <a:r>
              <a:rPr lang="en-US" sz="3200" b="1" dirty="0" smtClean="0">
                <a:latin typeface="Times New Roman" pitchFamily="18" charset="0"/>
                <a:cs typeface="Times New Roman" pitchFamily="18" charset="0"/>
              </a:rPr>
              <a:t>2</a:t>
            </a:r>
            <a:r>
              <a:rPr lang="en-US" sz="3200" dirty="0" smtClean="0">
                <a:latin typeface="Times New Roman" pitchFamily="18" charset="0"/>
                <a:cs typeface="Times New Roman" pitchFamily="18" charset="0"/>
              </a:rPr>
              <a:t>. </a:t>
            </a:r>
            <a:r>
              <a:rPr lang="en-US" sz="3200" b="1" dirty="0" smtClean="0">
                <a:latin typeface="Times New Roman" pitchFamily="18" charset="0"/>
                <a:cs typeface="Times New Roman" pitchFamily="18" charset="0"/>
              </a:rPr>
              <a:t>Don’t </a:t>
            </a:r>
            <a:r>
              <a:rPr lang="en-US" sz="3200" b="1" dirty="0">
                <a:latin typeface="Times New Roman" pitchFamily="18" charset="0"/>
                <a:cs typeface="Times New Roman" pitchFamily="18" charset="0"/>
              </a:rPr>
              <a:t>run!</a:t>
            </a:r>
            <a:r>
              <a:rPr lang="en-US" sz="3200" dirty="0">
                <a:latin typeface="Times New Roman" pitchFamily="18" charset="0"/>
                <a:cs typeface="Times New Roman" pitchFamily="18" charset="0"/>
              </a:rPr>
              <a:t> (contracted negative; </a:t>
            </a:r>
            <a:r>
              <a:rPr lang="en-US" sz="3200" dirty="0" smtClean="0">
                <a:latin typeface="Times New Roman" pitchFamily="18" charset="0"/>
                <a:cs typeface="Times New Roman" pitchFamily="18" charset="0"/>
              </a:rPr>
              <a:t>subject</a:t>
            </a:r>
            <a:br>
              <a:rPr lang="en-US" sz="3200" dirty="0" smtClean="0">
                <a:latin typeface="Times New Roman" pitchFamily="18" charset="0"/>
                <a:cs typeface="Times New Roman" pitchFamily="18" charset="0"/>
              </a:rPr>
            </a:br>
            <a:r>
              <a:rPr lang="en-US" sz="3200" dirty="0">
                <a:latin typeface="Times New Roman" pitchFamily="18" charset="0"/>
                <a:cs typeface="Times New Roman" pitchFamily="18" charset="0"/>
              </a:rPr>
              <a:t> </a:t>
            </a:r>
            <a:r>
              <a:rPr lang="en-US" sz="3200" dirty="0" smtClean="0">
                <a:latin typeface="Times New Roman" pitchFamily="18" charset="0"/>
                <a:cs typeface="Times New Roman" pitchFamily="18" charset="0"/>
              </a:rPr>
              <a:t>                         absent</a:t>
            </a:r>
            <a:r>
              <a:rPr lang="en-US" sz="3200" dirty="0">
                <a:latin typeface="Times New Roman" pitchFamily="18" charset="0"/>
                <a:cs typeface="Times New Roman" pitchFamily="18" charset="0"/>
              </a:rPr>
              <a:t>)</a:t>
            </a:r>
            <a:br>
              <a:rPr lang="en-US" sz="3200" dirty="0">
                <a:latin typeface="Times New Roman" pitchFamily="18" charset="0"/>
                <a:cs typeface="Times New Roman" pitchFamily="18" charset="0"/>
              </a:rPr>
            </a:br>
            <a:r>
              <a:rPr lang="en-US" sz="3200" b="1" dirty="0" smtClean="0">
                <a:latin typeface="Times New Roman" pitchFamily="18" charset="0"/>
                <a:cs typeface="Times New Roman" pitchFamily="18" charset="0"/>
              </a:rPr>
              <a:t>3</a:t>
            </a:r>
            <a:r>
              <a:rPr lang="en-US" sz="3200" dirty="0" smtClean="0">
                <a:latin typeface="Times New Roman" pitchFamily="18" charset="0"/>
                <a:cs typeface="Times New Roman" pitchFamily="18" charset="0"/>
              </a:rPr>
              <a:t>. </a:t>
            </a:r>
            <a:r>
              <a:rPr lang="en-US" sz="3200" b="1" dirty="0" smtClean="0">
                <a:latin typeface="Times New Roman" pitchFamily="18" charset="0"/>
                <a:cs typeface="Times New Roman" pitchFamily="18" charset="0"/>
              </a:rPr>
              <a:t>Do </a:t>
            </a:r>
            <a:r>
              <a:rPr lang="en-US" sz="3200" b="1" dirty="0">
                <a:latin typeface="Times New Roman" pitchFamily="18" charset="0"/>
                <a:cs typeface="Times New Roman" pitchFamily="18" charset="0"/>
              </a:rPr>
              <a:t>not run!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uncontracted</a:t>
            </a:r>
            <a:r>
              <a:rPr lang="en-US" sz="3200" dirty="0">
                <a:latin typeface="Times New Roman" pitchFamily="18" charset="0"/>
                <a:cs typeface="Times New Roman" pitchFamily="18" charset="0"/>
              </a:rPr>
              <a:t> negative; </a:t>
            </a:r>
            <a:r>
              <a:rPr lang="en-US" sz="3200" dirty="0" smtClean="0">
                <a:latin typeface="Times New Roman" pitchFamily="18" charset="0"/>
                <a:cs typeface="Times New Roman" pitchFamily="18" charset="0"/>
              </a:rPr>
              <a:t>subject</a:t>
            </a:r>
            <a:br>
              <a:rPr lang="en-US" sz="3200" dirty="0" smtClean="0">
                <a:latin typeface="Times New Roman" pitchFamily="18" charset="0"/>
                <a:cs typeface="Times New Roman" pitchFamily="18" charset="0"/>
              </a:rPr>
            </a:br>
            <a:r>
              <a:rPr lang="en-US" sz="3200" dirty="0">
                <a:latin typeface="Times New Roman" pitchFamily="18" charset="0"/>
                <a:cs typeface="Times New Roman" pitchFamily="18" charset="0"/>
              </a:rPr>
              <a:t> </a:t>
            </a:r>
            <a:r>
              <a:rPr lang="en-US" sz="3200" dirty="0" smtClean="0">
                <a:latin typeface="Times New Roman" pitchFamily="18" charset="0"/>
                <a:cs typeface="Times New Roman" pitchFamily="18" charset="0"/>
              </a:rPr>
              <a:t>                            absent</a:t>
            </a:r>
            <a:r>
              <a:rPr lang="en-US" sz="3200" dirty="0">
                <a:latin typeface="Times New Roman" pitchFamily="18" charset="0"/>
                <a:cs typeface="Times New Roman" pitchFamily="18" charset="0"/>
              </a:rPr>
              <a:t>)</a:t>
            </a:r>
            <a:br>
              <a:rPr lang="en-US" sz="3200" dirty="0">
                <a:latin typeface="Times New Roman" pitchFamily="18" charset="0"/>
                <a:cs typeface="Times New Roman" pitchFamily="18" charset="0"/>
              </a:rPr>
            </a:br>
            <a:r>
              <a:rPr lang="en-US" sz="3200" dirty="0">
                <a:latin typeface="Times New Roman" pitchFamily="18" charset="0"/>
                <a:cs typeface="Times New Roman" pitchFamily="18" charset="0"/>
              </a:rPr>
              <a:t>                    </a:t>
            </a:r>
            <a:r>
              <a:rPr lang="en-US" sz="3200" b="1" dirty="0">
                <a:latin typeface="Times New Roman" pitchFamily="18" charset="0"/>
                <a:cs typeface="Times New Roman" pitchFamily="18" charset="0"/>
              </a:rPr>
              <a:t>not </a:t>
            </a:r>
            <a:r>
              <a:rPr lang="en-US" sz="3200" b="1" dirty="0" smtClean="0">
                <a:latin typeface="Times New Roman" pitchFamily="18" charset="0"/>
                <a:cs typeface="Times New Roman" pitchFamily="18" charset="0"/>
              </a:rPr>
              <a:t>you</a:t>
            </a:r>
            <a:br>
              <a:rPr lang="en-US" sz="3200" b="1" dirty="0" smtClean="0">
                <a:latin typeface="Times New Roman" pitchFamily="18" charset="0"/>
                <a:cs typeface="Times New Roman" pitchFamily="18" charset="0"/>
              </a:rPr>
            </a:br>
            <a:r>
              <a:rPr lang="en-US" sz="3200" b="1" dirty="0" smtClean="0">
                <a:latin typeface="Times New Roman" pitchFamily="18" charset="0"/>
                <a:cs typeface="Times New Roman" pitchFamily="18" charset="0"/>
              </a:rPr>
              <a:t>4</a:t>
            </a:r>
            <a:r>
              <a:rPr lang="en-US" sz="3200" dirty="0" smtClean="0">
                <a:latin typeface="Times New Roman" pitchFamily="18" charset="0"/>
                <a:cs typeface="Times New Roman" pitchFamily="18" charset="0"/>
              </a:rPr>
              <a:t>. </a:t>
            </a:r>
            <a:r>
              <a:rPr lang="en-US" sz="3200" b="1" dirty="0" smtClean="0">
                <a:latin typeface="Times New Roman" pitchFamily="18" charset="0"/>
                <a:cs typeface="Times New Roman" pitchFamily="18" charset="0"/>
              </a:rPr>
              <a:t>*DO                          </a:t>
            </a:r>
            <a:r>
              <a:rPr lang="en-US" sz="3200" b="1" dirty="0">
                <a:latin typeface="Times New Roman" pitchFamily="18" charset="0"/>
                <a:cs typeface="Times New Roman" pitchFamily="18" charset="0"/>
              </a:rPr>
              <a:t>run!   </a:t>
            </a:r>
            <a:r>
              <a:rPr lang="en-US" sz="3200" dirty="0">
                <a:latin typeface="Times New Roman" pitchFamily="18" charset="0"/>
                <a:cs typeface="Times New Roman" pitchFamily="18" charset="0"/>
              </a:rPr>
              <a:t>( does not occur)</a:t>
            </a:r>
            <a:br>
              <a:rPr lang="en-US" sz="3200" dirty="0">
                <a:latin typeface="Times New Roman" pitchFamily="18" charset="0"/>
                <a:cs typeface="Times New Roman" pitchFamily="18" charset="0"/>
              </a:rPr>
            </a:br>
            <a:r>
              <a:rPr lang="en-US" sz="3200" dirty="0">
                <a:latin typeface="Times New Roman" pitchFamily="18" charset="0"/>
                <a:cs typeface="Times New Roman" pitchFamily="18" charset="0"/>
              </a:rPr>
              <a:t>                    </a:t>
            </a:r>
            <a:r>
              <a:rPr lang="en-US" sz="3200" b="1" dirty="0">
                <a:latin typeface="Times New Roman" pitchFamily="18" charset="0"/>
                <a:cs typeface="Times New Roman" pitchFamily="18" charset="0"/>
              </a:rPr>
              <a:t>you not</a:t>
            </a:r>
            <a:r>
              <a:rPr lang="en-US" sz="3200" dirty="0">
                <a:latin typeface="Times New Roman" pitchFamily="18" charset="0"/>
                <a:cs typeface="Times New Roman" pitchFamily="18" charset="0"/>
              </a:rPr>
              <a:t/>
            </a:r>
            <a:br>
              <a:rPr lang="en-US" sz="3200" dirty="0">
                <a:latin typeface="Times New Roman" pitchFamily="18" charset="0"/>
                <a:cs typeface="Times New Roman" pitchFamily="18" charset="0"/>
              </a:rPr>
            </a:br>
            <a:endParaRPr lang="en-US" sz="3200" dirty="0">
              <a:latin typeface="Times New Roman" pitchFamily="18" charset="0"/>
              <a:cs typeface="Times New Roman" pitchFamily="18" charset="0"/>
            </a:endParaRPr>
          </a:p>
        </p:txBody>
      </p:sp>
      <p:sp>
        <p:nvSpPr>
          <p:cNvPr id="3" name="قوس كبير أيسر 2"/>
          <p:cNvSpPr/>
          <p:nvPr/>
        </p:nvSpPr>
        <p:spPr>
          <a:xfrm>
            <a:off x="2222025" y="4725144"/>
            <a:ext cx="45719" cy="1589348"/>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 name="قوس كبير أيمن 3"/>
          <p:cNvSpPr/>
          <p:nvPr/>
        </p:nvSpPr>
        <p:spPr>
          <a:xfrm>
            <a:off x="4094233" y="4797152"/>
            <a:ext cx="45719" cy="1517340"/>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36730428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4638"/>
            <a:ext cx="8219256" cy="6394722"/>
          </a:xfrm>
        </p:spPr>
        <p:txBody>
          <a:bodyPr>
            <a:normAutofit fontScale="90000"/>
          </a:bodyPr>
          <a:lstStyle/>
          <a:p>
            <a:pPr algn="l"/>
            <a:r>
              <a:rPr lang="en-US" b="1" i="1" dirty="0">
                <a:latin typeface="Times New Roman" pitchFamily="18" charset="0"/>
                <a:cs typeface="Times New Roman" pitchFamily="18" charset="0"/>
              </a:rPr>
              <a:t>With Be</a:t>
            </a:r>
            <a:r>
              <a:rPr lang="en-US" dirty="0">
                <a:latin typeface="Times New Roman" pitchFamily="18" charset="0"/>
                <a:cs typeface="Times New Roman" pitchFamily="18" charset="0"/>
              </a:rPr>
              <a:t/>
            </a:r>
            <a:br>
              <a:rPr lang="en-US" dirty="0">
                <a:latin typeface="Times New Roman" pitchFamily="18" charset="0"/>
                <a:cs typeface="Times New Roman" pitchFamily="18" charset="0"/>
              </a:rPr>
            </a:br>
            <a:r>
              <a:rPr lang="en-US" dirty="0">
                <a:latin typeface="Times New Roman" pitchFamily="18" charset="0"/>
                <a:cs typeface="Times New Roman" pitchFamily="18" charset="0"/>
              </a:rPr>
              <a:t>Negative imperatives require the addition of the operator </a:t>
            </a:r>
            <a:r>
              <a:rPr lang="en-US" i="1" dirty="0">
                <a:latin typeface="Times New Roman" pitchFamily="18" charset="0"/>
                <a:cs typeface="Times New Roman" pitchFamily="18" charset="0"/>
              </a:rPr>
              <a:t>do</a:t>
            </a:r>
            <a:r>
              <a:rPr lang="en-US" dirty="0">
                <a:latin typeface="Times New Roman" pitchFamily="18" charset="0"/>
                <a:cs typeface="Times New Roman" pitchFamily="18" charset="0"/>
              </a:rPr>
              <a:t>:</a:t>
            </a:r>
            <a:br>
              <a:rPr lang="en-US" dirty="0">
                <a:latin typeface="Times New Roman" pitchFamily="18" charset="0"/>
                <a:cs typeface="Times New Roman" pitchFamily="18" charset="0"/>
              </a:rPr>
            </a:br>
            <a:r>
              <a:rPr lang="en-US" dirty="0" smtClean="0">
                <a:latin typeface="Times New Roman" pitchFamily="18" charset="0"/>
                <a:cs typeface="Times New Roman" pitchFamily="18" charset="0"/>
              </a:rPr>
              <a:t>1. </a:t>
            </a:r>
            <a:r>
              <a:rPr lang="en-US" b="1" dirty="0" smtClean="0">
                <a:latin typeface="Times New Roman" pitchFamily="18" charset="0"/>
                <a:cs typeface="Times New Roman" pitchFamily="18" charset="0"/>
              </a:rPr>
              <a:t>Don’t </a:t>
            </a:r>
            <a:r>
              <a:rPr lang="en-US" b="1" dirty="0">
                <a:latin typeface="Times New Roman" pitchFamily="18" charset="0"/>
                <a:cs typeface="Times New Roman" pitchFamily="18" charset="0"/>
              </a:rPr>
              <a:t>you be late!</a:t>
            </a:r>
            <a:r>
              <a:rPr lang="en-US" dirty="0">
                <a:latin typeface="Times New Roman" pitchFamily="18" charset="0"/>
                <a:cs typeface="Times New Roman" pitchFamily="18" charset="0"/>
              </a:rPr>
              <a:t/>
            </a:r>
            <a:br>
              <a:rPr lang="en-US" dirty="0">
                <a:latin typeface="Times New Roman" pitchFamily="18" charset="0"/>
                <a:cs typeface="Times New Roman" pitchFamily="18" charset="0"/>
              </a:rPr>
            </a:br>
            <a:r>
              <a:rPr lang="en-US" dirty="0" smtClean="0">
                <a:latin typeface="Times New Roman" pitchFamily="18" charset="0"/>
                <a:cs typeface="Times New Roman" pitchFamily="18" charset="0"/>
              </a:rPr>
              <a:t>2. </a:t>
            </a:r>
            <a:r>
              <a:rPr lang="en-US" b="1" dirty="0" smtClean="0">
                <a:latin typeface="Times New Roman" pitchFamily="18" charset="0"/>
                <a:cs typeface="Times New Roman" pitchFamily="18" charset="0"/>
              </a:rPr>
              <a:t>Don’t </a:t>
            </a:r>
            <a:r>
              <a:rPr lang="en-US" b="1" dirty="0">
                <a:latin typeface="Times New Roman" pitchFamily="18" charset="0"/>
                <a:cs typeface="Times New Roman" pitchFamily="18" charset="0"/>
              </a:rPr>
              <a:t>be late!</a:t>
            </a:r>
            <a:r>
              <a:rPr lang="en-US" dirty="0">
                <a:latin typeface="Times New Roman" pitchFamily="18" charset="0"/>
                <a:cs typeface="Times New Roman" pitchFamily="18" charset="0"/>
              </a:rPr>
              <a:t/>
            </a:r>
            <a:br>
              <a:rPr lang="en-US" dirty="0">
                <a:latin typeface="Times New Roman" pitchFamily="18" charset="0"/>
                <a:cs typeface="Times New Roman" pitchFamily="18" charset="0"/>
              </a:rPr>
            </a:br>
            <a:r>
              <a:rPr lang="en-US" dirty="0" smtClean="0">
                <a:latin typeface="Times New Roman" pitchFamily="18" charset="0"/>
                <a:cs typeface="Times New Roman" pitchFamily="18" charset="0"/>
              </a:rPr>
              <a:t>3. </a:t>
            </a:r>
            <a:r>
              <a:rPr lang="en-US" b="1" dirty="0" smtClean="0">
                <a:latin typeface="Times New Roman" pitchFamily="18" charset="0"/>
                <a:cs typeface="Times New Roman" pitchFamily="18" charset="0"/>
              </a:rPr>
              <a:t>Do </a:t>
            </a:r>
            <a:r>
              <a:rPr lang="en-US" b="1" dirty="0">
                <a:latin typeface="Times New Roman" pitchFamily="18" charset="0"/>
                <a:cs typeface="Times New Roman" pitchFamily="18" charset="0"/>
              </a:rPr>
              <a:t>not be late!</a:t>
            </a:r>
            <a:r>
              <a:rPr lang="en-US" dirty="0">
                <a:latin typeface="Times New Roman" pitchFamily="18" charset="0"/>
                <a:cs typeface="Times New Roman" pitchFamily="18" charset="0"/>
              </a:rPr>
              <a:t/>
            </a:r>
            <a:br>
              <a:rPr lang="en-US" dirty="0">
                <a:latin typeface="Times New Roman" pitchFamily="18" charset="0"/>
                <a:cs typeface="Times New Roman" pitchFamily="18" charset="0"/>
              </a:rPr>
            </a:br>
            <a:r>
              <a:rPr lang="en-US" dirty="0">
                <a:latin typeface="Times New Roman" pitchFamily="18" charset="0"/>
                <a:cs typeface="Times New Roman" pitchFamily="18" charset="0"/>
              </a:rPr>
              <a:t>               </a:t>
            </a:r>
            <a:r>
              <a:rPr lang="en-US" b="1" dirty="0" smtClean="0">
                <a:latin typeface="Times New Roman" pitchFamily="18" charset="0"/>
                <a:cs typeface="Times New Roman" pitchFamily="18" charset="0"/>
              </a:rPr>
              <a:t>not </a:t>
            </a:r>
            <a:r>
              <a:rPr lang="en-US" b="1" dirty="0">
                <a:latin typeface="Times New Roman" pitchFamily="18" charset="0"/>
                <a:cs typeface="Times New Roman" pitchFamily="18" charset="0"/>
              </a:rPr>
              <a:t>you</a:t>
            </a:r>
            <a:r>
              <a:rPr lang="en-US" dirty="0">
                <a:latin typeface="Times New Roman" pitchFamily="18" charset="0"/>
                <a:cs typeface="Times New Roman" pitchFamily="18" charset="0"/>
              </a:rPr>
              <a:t/>
            </a:r>
            <a:br>
              <a:rPr lang="en-US" dirty="0">
                <a:latin typeface="Times New Roman" pitchFamily="18" charset="0"/>
                <a:cs typeface="Times New Roman" pitchFamily="18" charset="0"/>
              </a:rPr>
            </a:br>
            <a:r>
              <a:rPr lang="en-US" dirty="0" smtClean="0">
                <a:latin typeface="Times New Roman" pitchFamily="18" charset="0"/>
                <a:cs typeface="Times New Roman" pitchFamily="18" charset="0"/>
              </a:rPr>
              <a:t>4. </a:t>
            </a:r>
            <a:r>
              <a:rPr lang="en-US" b="1" dirty="0" smtClean="0">
                <a:latin typeface="Times New Roman" pitchFamily="18" charset="0"/>
                <a:cs typeface="Times New Roman" pitchFamily="18" charset="0"/>
              </a:rPr>
              <a:t>*Do                     </a:t>
            </a:r>
            <a:r>
              <a:rPr lang="en-US" b="1" dirty="0">
                <a:latin typeface="Times New Roman" pitchFamily="18" charset="0"/>
                <a:cs typeface="Times New Roman" pitchFamily="18" charset="0"/>
              </a:rPr>
              <a:t>be late!</a:t>
            </a:r>
            <a:r>
              <a:rPr lang="en-US" dirty="0">
                <a:latin typeface="Times New Roman" pitchFamily="18" charset="0"/>
                <a:cs typeface="Times New Roman" pitchFamily="18" charset="0"/>
              </a:rPr>
              <a:t/>
            </a:r>
            <a:br>
              <a:rPr lang="en-US" dirty="0">
                <a:latin typeface="Times New Roman" pitchFamily="18" charset="0"/>
                <a:cs typeface="Times New Roman" pitchFamily="18" charset="0"/>
              </a:rPr>
            </a:br>
            <a:r>
              <a:rPr lang="en-US" dirty="0">
                <a:latin typeface="Times New Roman" pitchFamily="18" charset="0"/>
                <a:cs typeface="Times New Roman" pitchFamily="18" charset="0"/>
              </a:rPr>
              <a:t>               </a:t>
            </a:r>
            <a:r>
              <a:rPr lang="en-US" b="1" dirty="0" smtClean="0">
                <a:latin typeface="Times New Roman" pitchFamily="18" charset="0"/>
                <a:cs typeface="Times New Roman" pitchFamily="18" charset="0"/>
              </a:rPr>
              <a:t>you </a:t>
            </a:r>
            <a:r>
              <a:rPr lang="en-US" b="1" dirty="0">
                <a:latin typeface="Times New Roman" pitchFamily="18" charset="0"/>
                <a:cs typeface="Times New Roman" pitchFamily="18" charset="0"/>
              </a:rPr>
              <a:t>not</a:t>
            </a:r>
            <a:r>
              <a:rPr lang="en-US" dirty="0">
                <a:latin typeface="Times New Roman" pitchFamily="18" charset="0"/>
                <a:cs typeface="Times New Roman" pitchFamily="18" charset="0"/>
              </a:rPr>
              <a:t/>
            </a:r>
            <a:br>
              <a:rPr lang="en-US" dirty="0">
                <a:latin typeface="Times New Roman" pitchFamily="18" charset="0"/>
                <a:cs typeface="Times New Roman" pitchFamily="18" charset="0"/>
              </a:rPr>
            </a:br>
            <a:endParaRPr lang="en-US" dirty="0">
              <a:latin typeface="Times New Roman" pitchFamily="18" charset="0"/>
              <a:cs typeface="Times New Roman" pitchFamily="18" charset="0"/>
            </a:endParaRPr>
          </a:p>
        </p:txBody>
      </p:sp>
      <p:sp>
        <p:nvSpPr>
          <p:cNvPr id="3" name="قوس كبير أيسر 2"/>
          <p:cNvSpPr/>
          <p:nvPr/>
        </p:nvSpPr>
        <p:spPr>
          <a:xfrm>
            <a:off x="2051720" y="4293096"/>
            <a:ext cx="144016" cy="1656184"/>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 name="قوس كبير أيمن 3"/>
          <p:cNvSpPr/>
          <p:nvPr/>
        </p:nvSpPr>
        <p:spPr>
          <a:xfrm>
            <a:off x="4067944" y="4293096"/>
            <a:ext cx="144016" cy="1656184"/>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86941354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404664"/>
            <a:ext cx="8219256" cy="6048672"/>
          </a:xfrm>
        </p:spPr>
        <p:txBody>
          <a:bodyPr>
            <a:noAutofit/>
          </a:bodyPr>
          <a:lstStyle/>
          <a:p>
            <a:r>
              <a:rPr lang="en-US" sz="2800" dirty="0">
                <a:latin typeface="Times New Roman" pitchFamily="18" charset="0"/>
                <a:cs typeface="Times New Roman" pitchFamily="18" charset="0"/>
              </a:rPr>
              <a:t>It is possible to produce a negative imperative by using the preverbal adverb of frequency “never”:</a:t>
            </a:r>
            <a:br>
              <a:rPr lang="en-US" sz="2800" dirty="0">
                <a:latin typeface="Times New Roman" pitchFamily="18" charset="0"/>
                <a:cs typeface="Times New Roman" pitchFamily="18" charset="0"/>
              </a:rPr>
            </a:br>
            <a:r>
              <a:rPr lang="en-US" sz="2800" b="1" dirty="0">
                <a:latin typeface="Times New Roman" pitchFamily="18" charset="0"/>
                <a:cs typeface="Times New Roman" pitchFamily="18" charset="0"/>
              </a:rPr>
              <a:t>Never be late again!</a:t>
            </a:r>
            <a:r>
              <a:rPr lang="en-US" sz="2800" dirty="0">
                <a:latin typeface="Times New Roman" pitchFamily="18" charset="0"/>
                <a:cs typeface="Times New Roman" pitchFamily="18" charset="0"/>
              </a:rPr>
              <a:t> (Don’t you ever be late again</a:t>
            </a:r>
            <a:r>
              <a:rPr lang="en-US" sz="2800" dirty="0" smtClean="0">
                <a:latin typeface="Times New Roman" pitchFamily="18" charset="0"/>
                <a:cs typeface="Times New Roman" pitchFamily="18" charset="0"/>
              </a:rPr>
              <a:t>!)</a:t>
            </a:r>
            <a:br>
              <a:rPr lang="en-US" sz="2800" dirty="0" smtClean="0">
                <a:latin typeface="Times New Roman" pitchFamily="18" charset="0"/>
                <a:cs typeface="Times New Roman" pitchFamily="18" charset="0"/>
              </a:rPr>
            </a:br>
            <a:r>
              <a:rPr lang="en-US" sz="2800" dirty="0">
                <a:latin typeface="Times New Roman" pitchFamily="18" charset="0"/>
                <a:cs typeface="Times New Roman" pitchFamily="18" charset="0"/>
              </a:rPr>
              <a:t/>
            </a:r>
            <a:br>
              <a:rPr lang="en-US" sz="2800" dirty="0">
                <a:latin typeface="Times New Roman" pitchFamily="18" charset="0"/>
                <a:cs typeface="Times New Roman" pitchFamily="18" charset="0"/>
              </a:rPr>
            </a:br>
            <a:r>
              <a:rPr lang="en-US" sz="2800" b="1" dirty="0">
                <a:latin typeface="Times New Roman" pitchFamily="18" charset="0"/>
                <a:cs typeface="Times New Roman" pitchFamily="18" charset="0"/>
              </a:rPr>
              <a:t>The Subject of Imperatives: Its Retention and Its Deletion</a:t>
            </a:r>
            <a:r>
              <a:rPr lang="en-US" sz="2800" dirty="0">
                <a:latin typeface="Times New Roman" pitchFamily="18" charset="0"/>
                <a:cs typeface="Times New Roman" pitchFamily="18" charset="0"/>
              </a:rPr>
              <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To reduce ambiguity, a vocative (the addressee’s name in this example) can also be used before the imperative, such as: </a:t>
            </a:r>
            <a:br>
              <a:rPr lang="en-US" sz="2800" dirty="0">
                <a:latin typeface="Times New Roman" pitchFamily="18" charset="0"/>
                <a:cs typeface="Times New Roman" pitchFamily="18" charset="0"/>
              </a:rPr>
            </a:br>
            <a:r>
              <a:rPr lang="en-US" sz="2800" b="1" dirty="0">
                <a:latin typeface="Times New Roman" pitchFamily="18" charset="0"/>
                <a:cs typeface="Times New Roman" pitchFamily="18" charset="0"/>
              </a:rPr>
              <a:t>Mr. Holmes, you sit over there.</a:t>
            </a:r>
            <a:r>
              <a:rPr lang="en-US" sz="2800" dirty="0">
                <a:latin typeface="Times New Roman" pitchFamily="18" charset="0"/>
                <a:cs typeface="Times New Roman" pitchFamily="18" charset="0"/>
              </a:rPr>
              <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Notice that you is still the subject of this imperative, with Mr. Holmes having the distinctive rising-falling intonation of  English vocatives. It is also possible to move the vocative to the end of the sentence:</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 </a:t>
            </a:r>
            <a:r>
              <a:rPr lang="en-US" sz="2800" b="1" dirty="0">
                <a:latin typeface="Times New Roman" pitchFamily="18" charset="0"/>
                <a:cs typeface="Times New Roman" pitchFamily="18" charset="0"/>
              </a:rPr>
              <a:t>You sit over there, Mr. Holmes.</a:t>
            </a:r>
            <a:r>
              <a:rPr lang="en-US" sz="2800" dirty="0">
                <a:latin typeface="Times New Roman" pitchFamily="18" charset="0"/>
                <a:cs typeface="Times New Roman" pitchFamily="18" charset="0"/>
              </a:rPr>
              <a:t/>
            </a:r>
            <a:br>
              <a:rPr lang="en-US" sz="2800" dirty="0">
                <a:latin typeface="Times New Roman" pitchFamily="18" charset="0"/>
                <a:cs typeface="Times New Roman" pitchFamily="18" charset="0"/>
              </a:rPr>
            </a:b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96674979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4638"/>
            <a:ext cx="8291264" cy="6178698"/>
          </a:xfrm>
        </p:spPr>
        <p:txBody>
          <a:bodyPr>
            <a:noAutofit/>
          </a:bodyPr>
          <a:lstStyle/>
          <a:p>
            <a:r>
              <a:rPr lang="en-US" sz="2800" dirty="0">
                <a:latin typeface="Times New Roman" pitchFamily="18" charset="0"/>
                <a:cs typeface="Times New Roman" pitchFamily="18" charset="0"/>
              </a:rPr>
              <a:t>Unlike these other examples, if the </a:t>
            </a:r>
            <a:r>
              <a:rPr lang="en-US" sz="2800" i="1" dirty="0">
                <a:latin typeface="Times New Roman" pitchFamily="18" charset="0"/>
                <a:cs typeface="Times New Roman" pitchFamily="18" charset="0"/>
              </a:rPr>
              <a:t>you</a:t>
            </a:r>
            <a:r>
              <a:rPr lang="en-US" sz="2800" dirty="0">
                <a:latin typeface="Times New Roman" pitchFamily="18" charset="0"/>
                <a:cs typeface="Times New Roman" pitchFamily="18" charset="0"/>
              </a:rPr>
              <a:t> subject is being stressed, annoyance is conveyed; for example:</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 </a:t>
            </a:r>
            <a:r>
              <a:rPr lang="en-US" sz="2800" b="1" dirty="0">
                <a:latin typeface="Times New Roman" pitchFamily="18" charset="0"/>
                <a:cs typeface="Times New Roman" pitchFamily="18" charset="0"/>
              </a:rPr>
              <a:t>You cut that out!</a:t>
            </a:r>
            <a:r>
              <a:rPr lang="en-US" sz="2800" dirty="0">
                <a:latin typeface="Times New Roman" pitchFamily="18" charset="0"/>
                <a:cs typeface="Times New Roman" pitchFamily="18" charset="0"/>
              </a:rPr>
              <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Diffuse imperatives are directed at anyone and everyone who is present: </a:t>
            </a:r>
            <a:br>
              <a:rPr lang="en-US" sz="2800" dirty="0">
                <a:latin typeface="Times New Roman" pitchFamily="18" charset="0"/>
                <a:cs typeface="Times New Roman" pitchFamily="18" charset="0"/>
              </a:rPr>
            </a:br>
            <a:r>
              <a:rPr lang="en-US" sz="2400" b="1" dirty="0">
                <a:latin typeface="Times New Roman" pitchFamily="18" charset="0"/>
                <a:cs typeface="Times New Roman" pitchFamily="18" charset="0"/>
              </a:rPr>
              <a:t>Somebody open the door.</a:t>
            </a:r>
            <a:r>
              <a:rPr lang="en-US" sz="2400" dirty="0">
                <a:latin typeface="Times New Roman" pitchFamily="18" charset="0"/>
                <a:cs typeface="Times New Roman" pitchFamily="18" charset="0"/>
              </a:rPr>
              <a:t> (somebody = one of you </a:t>
            </a:r>
            <a:r>
              <a:rPr lang="en-US" sz="2400" dirty="0" smtClean="0">
                <a:latin typeface="Times New Roman" pitchFamily="18" charset="0"/>
                <a:cs typeface="Times New Roman" pitchFamily="18" charset="0"/>
              </a:rPr>
              <a:t>      here</a:t>
            </a:r>
            <a:r>
              <a:rPr lang="en-US" sz="2400" dirty="0">
                <a:latin typeface="Times New Roman" pitchFamily="18" charset="0"/>
                <a:cs typeface="Times New Roman" pitchFamily="18" charset="0"/>
              </a:rPr>
              <a:t>)</a:t>
            </a:r>
            <a:br>
              <a:rPr lang="en-US" sz="2400" dirty="0">
                <a:latin typeface="Times New Roman" pitchFamily="18" charset="0"/>
                <a:cs typeface="Times New Roman" pitchFamily="18" charset="0"/>
              </a:rPr>
            </a:br>
            <a:r>
              <a:rPr lang="en-US" sz="2400" b="1" dirty="0">
                <a:latin typeface="Times New Roman" pitchFamily="18" charset="0"/>
                <a:cs typeface="Times New Roman" pitchFamily="18" charset="0"/>
              </a:rPr>
              <a:t>Don’t anybody leave!</a:t>
            </a:r>
            <a:r>
              <a:rPr lang="en-US" sz="2400" dirty="0">
                <a:latin typeface="Times New Roman" pitchFamily="18" charset="0"/>
                <a:cs typeface="Times New Roman" pitchFamily="18" charset="0"/>
              </a:rPr>
              <a:t> ( not anybody = none of you here</a:t>
            </a:r>
            <a:r>
              <a:rPr lang="en-US" sz="2400" dirty="0" smtClean="0">
                <a:latin typeface="Times New Roman" pitchFamily="18" charset="0"/>
                <a:cs typeface="Times New Roman" pitchFamily="18" charset="0"/>
              </a:rPr>
              <a:t>)</a:t>
            </a:r>
            <a:br>
              <a:rPr lang="en-US" sz="2400" dirty="0" smtClean="0">
                <a:latin typeface="Times New Roman" pitchFamily="18" charset="0"/>
                <a:cs typeface="Times New Roman" pitchFamily="18" charset="0"/>
              </a:rPr>
            </a:br>
            <a:r>
              <a:rPr lang="en-US" sz="2800" dirty="0">
                <a:latin typeface="Times New Roman" pitchFamily="18" charset="0"/>
                <a:cs typeface="Times New Roman" pitchFamily="18" charset="0"/>
              </a:rPr>
              <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Note that diffuse imperatives would be inappropriate if two people were conversing. A lone speaker who is addressing an imaginary or wished-for audience can use a diffuse </a:t>
            </a:r>
            <a:r>
              <a:rPr lang="en-US" sz="2800" dirty="0" smtClean="0">
                <a:latin typeface="Times New Roman" pitchFamily="18" charset="0"/>
                <a:cs typeface="Times New Roman" pitchFamily="18" charset="0"/>
              </a:rPr>
              <a:t>imperative:</a:t>
            </a:r>
            <a:br>
              <a:rPr lang="en-US" sz="2800" dirty="0" smtClean="0">
                <a:latin typeface="Times New Roman" pitchFamily="18" charset="0"/>
                <a:cs typeface="Times New Roman" pitchFamily="18" charset="0"/>
              </a:rPr>
            </a:br>
            <a:r>
              <a:rPr lang="en-US" sz="2800" b="1" dirty="0" smtClean="0">
                <a:latin typeface="Times New Roman" pitchFamily="18" charset="0"/>
                <a:cs typeface="Times New Roman" pitchFamily="18" charset="0"/>
              </a:rPr>
              <a:t>Somebody </a:t>
            </a:r>
            <a:r>
              <a:rPr lang="en-US" sz="2800" b="1" dirty="0">
                <a:latin typeface="Times New Roman" pitchFamily="18" charset="0"/>
                <a:cs typeface="Times New Roman" pitchFamily="18" charset="0"/>
              </a:rPr>
              <a:t>help me!</a:t>
            </a:r>
            <a:r>
              <a:rPr lang="en-US" sz="2800" dirty="0">
                <a:latin typeface="Times New Roman" pitchFamily="18" charset="0"/>
                <a:cs typeface="Times New Roman" pitchFamily="18" charset="0"/>
              </a:rPr>
              <a:t/>
            </a:r>
            <a:br>
              <a:rPr lang="en-US" sz="2800" dirty="0">
                <a:latin typeface="Times New Roman" pitchFamily="18" charset="0"/>
                <a:cs typeface="Times New Roman" pitchFamily="18" charset="0"/>
              </a:rPr>
            </a:b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5458630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4638"/>
            <a:ext cx="8363272" cy="6322714"/>
          </a:xfrm>
        </p:spPr>
        <p:txBody>
          <a:bodyPr/>
          <a:lstStyle/>
          <a:p>
            <a:pPr algn="l"/>
            <a:r>
              <a:rPr lang="en-US" dirty="0">
                <a:latin typeface="Times New Roman" pitchFamily="18" charset="0"/>
                <a:cs typeface="Times New Roman" pitchFamily="18" charset="0"/>
              </a:rPr>
              <a:t>Diffuse imperatives are different from more specific imperatives that begin with a vocative, which gives the name of the person being addressed:</a:t>
            </a:r>
            <a:br>
              <a:rPr lang="en-US" dirty="0">
                <a:latin typeface="Times New Roman" pitchFamily="18" charset="0"/>
                <a:cs typeface="Times New Roman" pitchFamily="18" charset="0"/>
              </a:rPr>
            </a:br>
            <a:r>
              <a:rPr lang="en-US" dirty="0" smtClean="0">
                <a:latin typeface="Times New Roman" pitchFamily="18" charset="0"/>
                <a:cs typeface="Times New Roman" pitchFamily="18" charset="0"/>
              </a:rPr>
              <a:t>- </a:t>
            </a:r>
            <a:r>
              <a:rPr lang="en-US" b="1" dirty="0" smtClean="0">
                <a:latin typeface="Times New Roman" pitchFamily="18" charset="0"/>
                <a:cs typeface="Times New Roman" pitchFamily="18" charset="0"/>
              </a:rPr>
              <a:t>Mac</a:t>
            </a:r>
            <a:r>
              <a:rPr lang="en-US" b="1" dirty="0">
                <a:latin typeface="Times New Roman" pitchFamily="18" charset="0"/>
                <a:cs typeface="Times New Roman" pitchFamily="18" charset="0"/>
              </a:rPr>
              <a:t>, open the door. </a:t>
            </a:r>
            <a:r>
              <a:rPr lang="en-US" dirty="0">
                <a:latin typeface="Times New Roman" pitchFamily="18" charset="0"/>
                <a:cs typeface="Times New Roman" pitchFamily="18" charset="0"/>
              </a:rPr>
              <a:t>                 </a:t>
            </a:r>
            <a:r>
              <a:rPr lang="en-US" dirty="0" smtClean="0">
                <a:latin typeface="Times New Roman" pitchFamily="18" charset="0"/>
                <a:cs typeface="Times New Roman" pitchFamily="18" charset="0"/>
              </a:rPr>
              <a:t/>
            </a:r>
            <a:br>
              <a:rPr lang="en-US" dirty="0" smtClean="0">
                <a:latin typeface="Times New Roman" pitchFamily="18" charset="0"/>
                <a:cs typeface="Times New Roman" pitchFamily="18" charset="0"/>
              </a:rPr>
            </a:br>
            <a:r>
              <a:rPr lang="en-US" dirty="0" smtClean="0">
                <a:latin typeface="Times New Roman" pitchFamily="18" charset="0"/>
                <a:cs typeface="Times New Roman" pitchFamily="18" charset="0"/>
              </a:rPr>
              <a:t>- </a:t>
            </a:r>
            <a:r>
              <a:rPr lang="en-US" b="1" dirty="0" smtClean="0">
                <a:latin typeface="Times New Roman" pitchFamily="18" charset="0"/>
                <a:cs typeface="Times New Roman" pitchFamily="18" charset="0"/>
              </a:rPr>
              <a:t>Mac</a:t>
            </a:r>
            <a:r>
              <a:rPr lang="en-US" b="1" dirty="0">
                <a:latin typeface="Times New Roman" pitchFamily="18" charset="0"/>
                <a:cs typeface="Times New Roman" pitchFamily="18" charset="0"/>
              </a:rPr>
              <a:t>, you open the door.</a:t>
            </a:r>
            <a:r>
              <a:rPr lang="en-US" dirty="0">
                <a:latin typeface="Times New Roman" pitchFamily="18" charset="0"/>
                <a:cs typeface="Times New Roman" pitchFamily="18" charset="0"/>
              </a:rPr>
              <a:t/>
            </a:r>
            <a:br>
              <a:rPr lang="en-US" dirty="0">
                <a:latin typeface="Times New Roman" pitchFamily="18" charset="0"/>
                <a:cs typeface="Times New Roman" pitchFamily="18" charset="0"/>
              </a:rPr>
            </a:br>
            <a:r>
              <a:rPr lang="en-US" b="1" dirty="0">
                <a:latin typeface="Times New Roman" pitchFamily="18" charset="0"/>
                <a:cs typeface="Times New Roman" pitchFamily="18" charset="0"/>
              </a:rPr>
              <a:t>*Somebody, you open the door. </a:t>
            </a:r>
            <a:r>
              <a:rPr lang="en-US" dirty="0">
                <a:latin typeface="Times New Roman" pitchFamily="18" charset="0"/>
                <a:cs typeface="Times New Roman" pitchFamily="18" charset="0"/>
              </a:rPr>
              <a:t/>
            </a:r>
            <a:br>
              <a:rPr lang="en-US" dirty="0">
                <a:latin typeface="Times New Roman" pitchFamily="18" charset="0"/>
                <a:cs typeface="Times New Roman" pitchFamily="18" charset="0"/>
              </a:rPr>
            </a:b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9248117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4638"/>
            <a:ext cx="8075240" cy="6106690"/>
          </a:xfrm>
        </p:spPr>
        <p:txBody>
          <a:bodyPr>
            <a:noAutofit/>
          </a:bodyPr>
          <a:lstStyle/>
          <a:p>
            <a:r>
              <a:rPr lang="en-US" sz="3200" b="1" dirty="0">
                <a:latin typeface="Times New Roman" pitchFamily="18" charset="0"/>
                <a:cs typeface="Times New Roman" pitchFamily="18" charset="0"/>
              </a:rPr>
              <a:t>Elliptical Imperatives </a:t>
            </a:r>
            <a:r>
              <a:rPr lang="en-US" sz="3200" dirty="0">
                <a:latin typeface="Times New Roman" pitchFamily="18" charset="0"/>
                <a:cs typeface="Times New Roman" pitchFamily="18" charset="0"/>
              </a:rPr>
              <a:t/>
            </a:r>
            <a:br>
              <a:rPr lang="en-US" sz="3200" dirty="0">
                <a:latin typeface="Times New Roman" pitchFamily="18" charset="0"/>
                <a:cs typeface="Times New Roman" pitchFamily="18" charset="0"/>
              </a:rPr>
            </a:br>
            <a:r>
              <a:rPr lang="en-US" sz="3200" dirty="0" err="1">
                <a:latin typeface="Times New Roman" pitchFamily="18" charset="0"/>
                <a:cs typeface="Times New Roman" pitchFamily="18" charset="0"/>
              </a:rPr>
              <a:t>Imperatives</a:t>
            </a:r>
            <a:r>
              <a:rPr lang="en-US" sz="3200" dirty="0">
                <a:latin typeface="Times New Roman" pitchFamily="18" charset="0"/>
                <a:cs typeface="Times New Roman" pitchFamily="18" charset="0"/>
              </a:rPr>
              <a:t> can be used in truncated fashion in normal conversational interaction. Kuehn (1993) reported the following for three hours of transcribed conversation among employees and between the supervisor and employees in a dishwashing room of a small-town college: of the 15 imperatives that occurred, fewer than half (11) were in their full form. For the14 others, verbs or objects were deleted deletion was especially prevalent where an object was being held or something was being demonstrated: </a:t>
            </a:r>
          </a:p>
        </p:txBody>
      </p:sp>
    </p:spTree>
    <p:extLst>
      <p:ext uri="{BB962C8B-B14F-4D97-AF65-F5344CB8AC3E}">
        <p14:creationId xmlns:p14="http://schemas.microsoft.com/office/powerpoint/2010/main" val="35242137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4638"/>
            <a:ext cx="8363272" cy="6322714"/>
          </a:xfrm>
        </p:spPr>
        <p:txBody>
          <a:bodyPr>
            <a:normAutofit/>
          </a:bodyPr>
          <a:lstStyle/>
          <a:p>
            <a:r>
              <a:rPr lang="en-US" sz="3600" b="1" dirty="0">
                <a:latin typeface="Times New Roman" pitchFamily="18" charset="0"/>
                <a:cs typeface="Times New Roman" pitchFamily="18" charset="0"/>
              </a:rPr>
              <a:t>Trays!</a:t>
            </a:r>
            <a:r>
              <a:rPr lang="en-US" sz="3600" dirty="0">
                <a:latin typeface="Times New Roman" pitchFamily="18" charset="0"/>
                <a:cs typeface="Times New Roman" pitchFamily="18" charset="0"/>
              </a:rPr>
              <a:t> (Put your trays on the conveyor belt.) </a:t>
            </a:r>
            <a:br>
              <a:rPr lang="en-US" sz="3600" dirty="0">
                <a:latin typeface="Times New Roman" pitchFamily="18" charset="0"/>
                <a:cs typeface="Times New Roman" pitchFamily="18" charset="0"/>
              </a:rPr>
            </a:br>
            <a:r>
              <a:rPr lang="en-US" sz="3600" b="1" dirty="0">
                <a:latin typeface="Times New Roman" pitchFamily="18" charset="0"/>
                <a:cs typeface="Times New Roman" pitchFamily="18" charset="0"/>
              </a:rPr>
              <a:t>These two.</a:t>
            </a:r>
            <a:r>
              <a:rPr lang="en-US" sz="3600" dirty="0">
                <a:latin typeface="Times New Roman" pitchFamily="18" charset="0"/>
                <a:cs typeface="Times New Roman" pitchFamily="18" charset="0"/>
              </a:rPr>
              <a:t> (put these two trays together.)</a:t>
            </a:r>
            <a:br>
              <a:rPr lang="en-US" sz="3600" dirty="0">
                <a:latin typeface="Times New Roman" pitchFamily="18" charset="0"/>
                <a:cs typeface="Times New Roman" pitchFamily="18" charset="0"/>
              </a:rPr>
            </a:br>
            <a:r>
              <a:rPr lang="en-US" sz="3600" b="1" dirty="0">
                <a:latin typeface="Times New Roman" pitchFamily="18" charset="0"/>
                <a:cs typeface="Times New Roman" pitchFamily="18" charset="0"/>
              </a:rPr>
              <a:t>Switch!</a:t>
            </a:r>
            <a:r>
              <a:rPr lang="en-US" sz="3600" dirty="0">
                <a:latin typeface="Times New Roman" pitchFamily="18" charset="0"/>
                <a:cs typeface="Times New Roman" pitchFamily="18" charset="0"/>
              </a:rPr>
              <a:t> (Switch garbage disposal covers.)</a:t>
            </a:r>
            <a:br>
              <a:rPr lang="en-US" sz="3600" dirty="0">
                <a:latin typeface="Times New Roman" pitchFamily="18" charset="0"/>
                <a:cs typeface="Times New Roman" pitchFamily="18" charset="0"/>
              </a:rPr>
            </a:br>
            <a:r>
              <a:rPr lang="en-US" sz="3600" dirty="0">
                <a:latin typeface="Times New Roman" pitchFamily="18" charset="0"/>
                <a:cs typeface="Times New Roman" pitchFamily="18" charset="0"/>
              </a:rPr>
              <a:t> </a:t>
            </a:r>
            <a:br>
              <a:rPr lang="en-US" sz="3600" dirty="0">
                <a:latin typeface="Times New Roman" pitchFamily="18" charset="0"/>
                <a:cs typeface="Times New Roman" pitchFamily="18" charset="0"/>
              </a:rPr>
            </a:br>
            <a:r>
              <a:rPr lang="en-US" sz="3600" dirty="0">
                <a:latin typeface="Times New Roman" pitchFamily="18" charset="0"/>
                <a:cs typeface="Times New Roman" pitchFamily="18" charset="0"/>
              </a:rPr>
              <a:t>As Kuehn points out, for workers in a noisy work environment with a fairly standard work routine, even elliptical imperatives with such deletions would be quite clear.</a:t>
            </a:r>
          </a:p>
        </p:txBody>
      </p:sp>
    </p:spTree>
    <p:extLst>
      <p:ext uri="{BB962C8B-B14F-4D97-AF65-F5344CB8AC3E}">
        <p14:creationId xmlns:p14="http://schemas.microsoft.com/office/powerpoint/2010/main" val="27874158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4638"/>
            <a:ext cx="8291264" cy="6322714"/>
          </a:xfrm>
        </p:spPr>
        <p:txBody>
          <a:bodyPr>
            <a:noAutofit/>
          </a:bodyPr>
          <a:lstStyle/>
          <a:p>
            <a:r>
              <a:rPr lang="en-US" sz="2800" b="1" dirty="0">
                <a:latin typeface="Times New Roman" pitchFamily="18" charset="0"/>
                <a:cs typeface="Times New Roman" pitchFamily="18" charset="0"/>
              </a:rPr>
              <a:t>The meaning of the </a:t>
            </a:r>
            <a:r>
              <a:rPr lang="en-US" sz="2800" b="1" dirty="0" smtClean="0">
                <a:latin typeface="Times New Roman" pitchFamily="18" charset="0"/>
                <a:cs typeface="Times New Roman" pitchFamily="18" charset="0"/>
              </a:rPr>
              <a:t>Imperatives</a:t>
            </a:r>
            <a:br>
              <a:rPr lang="en-US" sz="2800" b="1" dirty="0" smtClean="0">
                <a:latin typeface="Times New Roman" pitchFamily="18" charset="0"/>
                <a:cs typeface="Times New Roman" pitchFamily="18" charset="0"/>
              </a:rPr>
            </a:br>
            <a:r>
              <a:rPr lang="en-US" sz="2800" dirty="0">
                <a:latin typeface="Times New Roman" pitchFamily="18" charset="0"/>
                <a:cs typeface="Times New Roman" pitchFamily="18" charset="0"/>
              </a:rPr>
              <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Using a cognitive linguistics approach, Takahashi (2012) proposes a schema that accounts for the English imperative. In cognitive linguistics, a schema is an abstraction that is compatible with all instances of the category it defines. Takahashi suggests for the English imperative, the schema is very abstract: </a:t>
            </a:r>
            <a:r>
              <a:rPr lang="en-US" sz="2800" dirty="0" err="1">
                <a:latin typeface="Times New Roman" pitchFamily="18" charset="0"/>
                <a:cs typeface="Times New Roman" pitchFamily="18" charset="0"/>
              </a:rPr>
              <a:t>hypotheticality</a:t>
            </a:r>
            <a:r>
              <a:rPr lang="en-US" sz="2800" dirty="0">
                <a:latin typeface="Times New Roman" pitchFamily="18" charset="0"/>
                <a:cs typeface="Times New Roman" pitchFamily="18" charset="0"/>
              </a:rPr>
              <a:t>, second person subject, non-past, and a varying degree of force exertion:</a:t>
            </a:r>
            <a:br>
              <a:rPr lang="en-US" sz="2800" dirty="0">
                <a:latin typeface="Times New Roman" pitchFamily="18" charset="0"/>
                <a:cs typeface="Times New Roman" pitchFamily="18" charset="0"/>
              </a:rPr>
            </a:br>
            <a:r>
              <a:rPr lang="en-US" sz="2800" b="1" dirty="0">
                <a:latin typeface="Times New Roman" pitchFamily="18" charset="0"/>
                <a:cs typeface="Times New Roman" pitchFamily="18" charset="0"/>
              </a:rPr>
              <a:t>Put Randy Johnson on the mound, give him nine runs, and the Arizona Diamondbacks become about as unbeatable as a team can get</a:t>
            </a:r>
            <a:r>
              <a:rPr lang="en-US" sz="2800" dirty="0">
                <a:latin typeface="Times New Roman" pitchFamily="18" charset="0"/>
                <a:cs typeface="Times New Roman" pitchFamily="18" charset="0"/>
              </a:rPr>
              <a:t>. (</a:t>
            </a:r>
            <a:r>
              <a:rPr lang="en-US" sz="2800" i="1" dirty="0">
                <a:latin typeface="Times New Roman" pitchFamily="18" charset="0"/>
                <a:cs typeface="Times New Roman" pitchFamily="18" charset="0"/>
              </a:rPr>
              <a:t>International Herald Tribune, April 25, 2001</a:t>
            </a:r>
            <a:r>
              <a:rPr lang="en-US" sz="2800" dirty="0">
                <a:latin typeface="Times New Roman" pitchFamily="18" charset="0"/>
                <a:cs typeface="Times New Roman" pitchFamily="18" charset="0"/>
              </a:rPr>
              <a:t>)</a:t>
            </a:r>
            <a:br>
              <a:rPr lang="en-US" sz="2800" dirty="0">
                <a:latin typeface="Times New Roman" pitchFamily="18" charset="0"/>
                <a:cs typeface="Times New Roman" pitchFamily="18" charset="0"/>
              </a:rPr>
            </a:b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25738965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4638"/>
            <a:ext cx="8219256" cy="6178698"/>
          </a:xfrm>
        </p:spPr>
        <p:txBody>
          <a:bodyPr>
            <a:noAutofit/>
          </a:bodyPr>
          <a:lstStyle/>
          <a:p>
            <a:r>
              <a:rPr lang="en-US" sz="3200" dirty="0">
                <a:latin typeface="Times New Roman" pitchFamily="18" charset="0"/>
                <a:cs typeface="Times New Roman" pitchFamily="18" charset="0"/>
              </a:rPr>
              <a:t>In some cases, the directive force is mild to say the least, e.g., answering someone’s request for directions. In other cases, imperatives communicate just the opposite of a directive :</a:t>
            </a:r>
            <a:br>
              <a:rPr lang="en-US" sz="3200" dirty="0">
                <a:latin typeface="Times New Roman" pitchFamily="18" charset="0"/>
                <a:cs typeface="Times New Roman" pitchFamily="18" charset="0"/>
              </a:rPr>
            </a:br>
            <a:r>
              <a:rPr lang="en-US" sz="2800" b="1" dirty="0">
                <a:latin typeface="Times New Roman" pitchFamily="18" charset="0"/>
                <a:cs typeface="Times New Roman" pitchFamily="18" charset="0"/>
              </a:rPr>
              <a:t>Go ahead. Throw it. I dare you.</a:t>
            </a:r>
            <a:r>
              <a:rPr lang="en-US" sz="2800" dirty="0">
                <a:latin typeface="Times New Roman" pitchFamily="18" charset="0"/>
                <a:cs typeface="Times New Roman" pitchFamily="18" charset="0"/>
              </a:rPr>
              <a:t> </a:t>
            </a:r>
            <a:r>
              <a:rPr lang="en-US" sz="2800" dirty="0" smtClean="0">
                <a:latin typeface="Times New Roman" pitchFamily="18" charset="0"/>
                <a:cs typeface="Times New Roman" pitchFamily="18" charset="0"/>
              </a:rPr>
              <a:t/>
            </a:r>
            <a:br>
              <a:rPr lang="en-US" sz="2800" dirty="0" smtClean="0">
                <a:latin typeface="Times New Roman" pitchFamily="18" charset="0"/>
                <a:cs typeface="Times New Roman" pitchFamily="18" charset="0"/>
              </a:rPr>
            </a:br>
            <a:r>
              <a:rPr lang="en-US" sz="2800" dirty="0" smtClean="0">
                <a:latin typeface="Times New Roman" pitchFamily="18" charset="0"/>
                <a:cs typeface="Times New Roman" pitchFamily="18" charset="0"/>
              </a:rPr>
              <a:t>( </a:t>
            </a:r>
            <a:r>
              <a:rPr lang="en-US" sz="2800" dirty="0">
                <a:latin typeface="Times New Roman" pitchFamily="18" charset="0"/>
                <a:cs typeface="Times New Roman" pitchFamily="18" charset="0"/>
              </a:rPr>
              <a:t>said to someone holding a snowball)</a:t>
            </a:r>
            <a:r>
              <a:rPr lang="en-US" sz="3200" dirty="0">
                <a:latin typeface="Times New Roman" pitchFamily="18" charset="0"/>
                <a:cs typeface="Times New Roman" pitchFamily="18" charset="0"/>
              </a:rPr>
              <a:t/>
            </a:r>
            <a:br>
              <a:rPr lang="en-US" sz="3200" dirty="0">
                <a:latin typeface="Times New Roman" pitchFamily="18" charset="0"/>
                <a:cs typeface="Times New Roman" pitchFamily="18" charset="0"/>
              </a:rPr>
            </a:br>
            <a:r>
              <a:rPr lang="en-US" sz="3200" dirty="0">
                <a:latin typeface="Times New Roman" pitchFamily="18" charset="0"/>
                <a:cs typeface="Times New Roman" pitchFamily="18" charset="0"/>
              </a:rPr>
              <a:t>And, in still others, the conditional imperatives, e.g., </a:t>
            </a:r>
            <a:r>
              <a:rPr lang="en-US" sz="3200" b="1" dirty="0">
                <a:latin typeface="Times New Roman" pitchFamily="18" charset="0"/>
                <a:cs typeface="Times New Roman" pitchFamily="18" charset="0"/>
              </a:rPr>
              <a:t>Do that and you will be in trouble</a:t>
            </a:r>
            <a:r>
              <a:rPr lang="en-US" sz="3200" dirty="0">
                <a:latin typeface="Times New Roman" pitchFamily="18" charset="0"/>
                <a:cs typeface="Times New Roman" pitchFamily="18" charset="0"/>
              </a:rPr>
              <a:t>, it is clearly the case that the imperative can also evoke non – directive meaning. </a:t>
            </a:r>
          </a:p>
        </p:txBody>
      </p:sp>
    </p:spTree>
    <p:extLst>
      <p:ext uri="{BB962C8B-B14F-4D97-AF65-F5344CB8AC3E}">
        <p14:creationId xmlns:p14="http://schemas.microsoft.com/office/powerpoint/2010/main" val="33567204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4638"/>
            <a:ext cx="8291264" cy="6250706"/>
          </a:xfrm>
        </p:spPr>
        <p:txBody>
          <a:bodyPr>
            <a:noAutofit/>
          </a:bodyPr>
          <a:lstStyle/>
          <a:p>
            <a:r>
              <a:rPr lang="en-US" sz="2800" b="1" dirty="0">
                <a:latin typeface="Times New Roman" pitchFamily="18" charset="0"/>
                <a:cs typeface="Times New Roman" pitchFamily="18" charset="0"/>
              </a:rPr>
              <a:t>Verbs in Imperative Sentences </a:t>
            </a:r>
            <a:r>
              <a:rPr lang="en-US" sz="2800" dirty="0">
                <a:latin typeface="Times New Roman" pitchFamily="18" charset="0"/>
                <a:cs typeface="Times New Roman" pitchFamily="18" charset="0"/>
              </a:rPr>
              <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Many of the verbs frequently used in imperative sentences manifest a low degree of force exertion. In their study of verbs used in imperative sentences in the ICE-GB corpus, </a:t>
            </a:r>
            <a:r>
              <a:rPr lang="en-US" sz="2800" dirty="0" err="1">
                <a:latin typeface="Times New Roman" pitchFamily="18" charset="0"/>
                <a:cs typeface="Times New Roman" pitchFamily="18" charset="0"/>
              </a:rPr>
              <a:t>Stefanowitsch</a:t>
            </a:r>
            <a:r>
              <a:rPr lang="en-US" sz="2800" dirty="0">
                <a:latin typeface="Times New Roman" pitchFamily="18" charset="0"/>
                <a:cs typeface="Times New Roman" pitchFamily="18" charset="0"/>
              </a:rPr>
              <a:t> and </a:t>
            </a:r>
            <a:r>
              <a:rPr lang="en-US" sz="2800" dirty="0" err="1">
                <a:latin typeface="Times New Roman" pitchFamily="18" charset="0"/>
                <a:cs typeface="Times New Roman" pitchFamily="18" charset="0"/>
              </a:rPr>
              <a:t>Gries</a:t>
            </a:r>
            <a:r>
              <a:rPr lang="en-US" sz="2800" dirty="0">
                <a:latin typeface="Times New Roman" pitchFamily="18" charset="0"/>
                <a:cs typeface="Times New Roman" pitchFamily="18" charset="0"/>
              </a:rPr>
              <a:t> (2003) found that there were five verbs that were most often used in imperatives. These are: let, see, look, listen, and worry. With worry appearing exclusively in the negative, i.e., Don’t worry. A consideration of the semantics of these five verbs suggests that the imperative may be less often used to direct others to do something for the sake of the speaker and more often as advice given by the speaker to benefit the listener. </a:t>
            </a:r>
            <a:br>
              <a:rPr lang="en-US" sz="2800" dirty="0">
                <a:latin typeface="Times New Roman" pitchFamily="18" charset="0"/>
                <a:cs typeface="Times New Roman" pitchFamily="18" charset="0"/>
              </a:rPr>
            </a:b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11463288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4638"/>
            <a:ext cx="8291264" cy="6250706"/>
          </a:xfrm>
        </p:spPr>
        <p:txBody>
          <a:bodyPr/>
          <a:lstStyle/>
          <a:p>
            <a:r>
              <a:rPr lang="en-US" dirty="0">
                <a:latin typeface="Times New Roman" pitchFamily="18" charset="0"/>
                <a:cs typeface="Times New Roman" pitchFamily="18" charset="0"/>
              </a:rPr>
              <a:t>Takahashi extracted verbs from a corpus of American fiction and found that the following verbs were most frequent: let’s , tell , let ,  and look. In order of frequency, these were followed by: come , get, take, be, go, give, do, forget, listen, wait, and make.</a:t>
            </a:r>
            <a:br>
              <a:rPr lang="en-US" dirty="0">
                <a:latin typeface="Times New Roman" pitchFamily="18" charset="0"/>
                <a:cs typeface="Times New Roman" pitchFamily="18" charset="0"/>
              </a:rPr>
            </a:b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5773221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4638"/>
            <a:ext cx="8363272" cy="5962674"/>
          </a:xfrm>
        </p:spPr>
        <p:txBody>
          <a:bodyPr>
            <a:noAutofit/>
          </a:bodyPr>
          <a:lstStyle/>
          <a:p>
            <a:r>
              <a:rPr lang="en-US" sz="2800" b="1" dirty="0">
                <a:latin typeface="Times New Roman" pitchFamily="18" charset="0"/>
                <a:cs typeface="Times New Roman" pitchFamily="18" charset="0"/>
              </a:rPr>
              <a:t>Inclusive Imperatives with Let’s</a:t>
            </a:r>
            <a:r>
              <a:rPr lang="en-US" sz="2800" dirty="0">
                <a:latin typeface="Times New Roman" pitchFamily="18" charset="0"/>
                <a:cs typeface="Times New Roman" pitchFamily="18" charset="0"/>
              </a:rPr>
              <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An inclusive imperative includes the speaker with the addressee(s): </a:t>
            </a:r>
            <a:br>
              <a:rPr lang="en-US" sz="2800" dirty="0">
                <a:latin typeface="Times New Roman" pitchFamily="18" charset="0"/>
                <a:cs typeface="Times New Roman" pitchFamily="18" charset="0"/>
              </a:rPr>
            </a:br>
            <a:r>
              <a:rPr lang="en-US" sz="2800" b="1" dirty="0">
                <a:latin typeface="Times New Roman" pitchFamily="18" charset="0"/>
                <a:cs typeface="Times New Roman" pitchFamily="18" charset="0"/>
              </a:rPr>
              <a:t>Let’s be quite now</a:t>
            </a:r>
            <a:r>
              <a:rPr lang="en-US" sz="2800" dirty="0">
                <a:latin typeface="Times New Roman" pitchFamily="18" charset="0"/>
                <a:cs typeface="Times New Roman" pitchFamily="18" charset="0"/>
              </a:rPr>
              <a:t>. </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Inclusive </a:t>
            </a:r>
            <a:r>
              <a:rPr lang="en-US" sz="2800" i="1" dirty="0">
                <a:latin typeface="Times New Roman" pitchFamily="18" charset="0"/>
                <a:cs typeface="Times New Roman" pitchFamily="18" charset="0"/>
              </a:rPr>
              <a:t>let</a:t>
            </a:r>
            <a:r>
              <a:rPr lang="en-US" sz="2800" dirty="0">
                <a:latin typeface="Times New Roman" pitchFamily="18" charset="0"/>
                <a:cs typeface="Times New Roman" pitchFamily="18" charset="0"/>
              </a:rPr>
              <a:t>-imperatives seem to adopt a less authoritarian tone than an ordinary imperative, thereby reducing the latter’s face-threatening nature: </a:t>
            </a:r>
            <a:br>
              <a:rPr lang="en-US" sz="2800" dirty="0">
                <a:latin typeface="Times New Roman" pitchFamily="18" charset="0"/>
                <a:cs typeface="Times New Roman" pitchFamily="18" charset="0"/>
              </a:rPr>
            </a:br>
            <a:r>
              <a:rPr lang="en-US" sz="2800" b="1" dirty="0">
                <a:latin typeface="Times New Roman" pitchFamily="18" charset="0"/>
                <a:cs typeface="Times New Roman" pitchFamily="18" charset="0"/>
              </a:rPr>
              <a:t>Let’s be quiet</a:t>
            </a:r>
            <a:r>
              <a:rPr lang="en-US" sz="2800" dirty="0">
                <a:latin typeface="Times New Roman" pitchFamily="18" charset="0"/>
                <a:cs typeface="Times New Roman" pitchFamily="18" charset="0"/>
              </a:rPr>
              <a:t>. </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Examining almost 10 million spoken and written words of British, American, Indian, New Zealand, and Australian English, Collins reports that the inclusive </a:t>
            </a:r>
            <a:r>
              <a:rPr lang="en-US" sz="2800" i="1" dirty="0">
                <a:latin typeface="Times New Roman" pitchFamily="18" charset="0"/>
                <a:cs typeface="Times New Roman" pitchFamily="18" charset="0"/>
              </a:rPr>
              <a:t>let</a:t>
            </a:r>
            <a:r>
              <a:rPr lang="en-US" sz="2800" dirty="0">
                <a:latin typeface="Times New Roman" pitchFamily="18" charset="0"/>
                <a:cs typeface="Times New Roman" pitchFamily="18" charset="0"/>
              </a:rPr>
              <a:t>-imperatives exhibit a number of distinctive grammatical properties, compared with ordinary imperatives:</a:t>
            </a:r>
            <a:br>
              <a:rPr lang="en-US" sz="2800" dirty="0">
                <a:latin typeface="Times New Roman" pitchFamily="18" charset="0"/>
                <a:cs typeface="Times New Roman" pitchFamily="18" charset="0"/>
              </a:rPr>
            </a:b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39092116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4638"/>
            <a:ext cx="8363272" cy="6466730"/>
          </a:xfrm>
        </p:spPr>
        <p:txBody>
          <a:bodyPr>
            <a:noAutofit/>
          </a:bodyPr>
          <a:lstStyle/>
          <a:p>
            <a:pPr lvl="0"/>
            <a:r>
              <a:rPr lang="en-US" sz="3200" dirty="0">
                <a:latin typeface="Times New Roman" pitchFamily="18" charset="0"/>
                <a:cs typeface="Times New Roman" pitchFamily="18" charset="0"/>
              </a:rPr>
              <a:t>They can be negated in two ways:</a:t>
            </a:r>
            <a:br>
              <a:rPr lang="en-US" sz="3200" dirty="0">
                <a:latin typeface="Times New Roman" pitchFamily="18" charset="0"/>
                <a:cs typeface="Times New Roman" pitchFamily="18" charset="0"/>
              </a:rPr>
            </a:br>
            <a:r>
              <a:rPr lang="en-US" sz="3200" b="1" dirty="0">
                <a:latin typeface="Times New Roman" pitchFamily="18" charset="0"/>
                <a:cs typeface="Times New Roman" pitchFamily="18" charset="0"/>
              </a:rPr>
              <a:t>Let’s not go</a:t>
            </a:r>
            <a:r>
              <a:rPr lang="en-US" sz="3200" dirty="0">
                <a:latin typeface="Times New Roman" pitchFamily="18" charset="0"/>
                <a:cs typeface="Times New Roman" pitchFamily="18" charset="0"/>
              </a:rPr>
              <a:t>.               </a:t>
            </a:r>
            <a:r>
              <a:rPr lang="en-US" sz="3200" b="1" dirty="0">
                <a:latin typeface="Times New Roman" pitchFamily="18" charset="0"/>
                <a:cs typeface="Times New Roman" pitchFamily="18" charset="0"/>
              </a:rPr>
              <a:t>Let’s don’t go</a:t>
            </a:r>
            <a:r>
              <a:rPr lang="en-US" sz="3200" dirty="0" smtClean="0">
                <a:latin typeface="Times New Roman" pitchFamily="18" charset="0"/>
                <a:cs typeface="Times New Roman" pitchFamily="18" charset="0"/>
              </a:rPr>
              <a:t>.</a:t>
            </a:r>
            <a:br>
              <a:rPr lang="en-US" sz="3200" dirty="0" smtClean="0">
                <a:latin typeface="Times New Roman" pitchFamily="18" charset="0"/>
                <a:cs typeface="Times New Roman" pitchFamily="18" charset="0"/>
              </a:rPr>
            </a:br>
            <a:r>
              <a:rPr lang="en-US" sz="3200" dirty="0">
                <a:latin typeface="Times New Roman" pitchFamily="18" charset="0"/>
                <a:cs typeface="Times New Roman" pitchFamily="18" charset="0"/>
              </a:rPr>
              <a:t/>
            </a:r>
            <a:br>
              <a:rPr lang="en-US" sz="3200" dirty="0">
                <a:latin typeface="Times New Roman" pitchFamily="18" charset="0"/>
                <a:cs typeface="Times New Roman" pitchFamily="18" charset="0"/>
              </a:rPr>
            </a:br>
            <a:r>
              <a:rPr lang="en-US" sz="3200" b="1" dirty="0">
                <a:latin typeface="Times New Roman" pitchFamily="18" charset="0"/>
                <a:cs typeface="Times New Roman" pitchFamily="18" charset="0"/>
              </a:rPr>
              <a:t>Let’s think about the present, shall we</a:t>
            </a:r>
            <a:r>
              <a:rPr lang="en-US" sz="3200" b="1" dirty="0" smtClean="0">
                <a:latin typeface="Times New Roman" pitchFamily="18" charset="0"/>
                <a:cs typeface="Times New Roman" pitchFamily="18" charset="0"/>
              </a:rPr>
              <a:t>?</a:t>
            </a:r>
            <a:br>
              <a:rPr lang="en-US" sz="3200" b="1" dirty="0" smtClean="0">
                <a:latin typeface="Times New Roman" pitchFamily="18" charset="0"/>
                <a:cs typeface="Times New Roman" pitchFamily="18" charset="0"/>
              </a:rPr>
            </a:br>
            <a:r>
              <a:rPr lang="en-US" sz="3200" dirty="0">
                <a:latin typeface="Times New Roman" pitchFamily="18" charset="0"/>
                <a:cs typeface="Times New Roman" pitchFamily="18" charset="0"/>
              </a:rPr>
              <a:t/>
            </a:r>
            <a:br>
              <a:rPr lang="en-US" sz="3200" dirty="0">
                <a:latin typeface="Times New Roman" pitchFamily="18" charset="0"/>
                <a:cs typeface="Times New Roman" pitchFamily="18" charset="0"/>
              </a:rPr>
            </a:br>
            <a:r>
              <a:rPr lang="en-US" sz="3200" dirty="0">
                <a:latin typeface="Times New Roman" pitchFamily="18" charset="0"/>
                <a:cs typeface="Times New Roman" pitchFamily="18" charset="0"/>
              </a:rPr>
              <a:t>Let us is almost always contracted as let’s. </a:t>
            </a:r>
            <a:br>
              <a:rPr lang="en-US" sz="3200" dirty="0">
                <a:latin typeface="Times New Roman" pitchFamily="18" charset="0"/>
                <a:cs typeface="Times New Roman" pitchFamily="18" charset="0"/>
              </a:rPr>
            </a:br>
            <a:r>
              <a:rPr lang="en-US" sz="3200" dirty="0">
                <a:latin typeface="Times New Roman" pitchFamily="18" charset="0"/>
                <a:cs typeface="Times New Roman" pitchFamily="18" charset="0"/>
              </a:rPr>
              <a:t>Collins identifies another type of imperative with let, which he calls open let-imperatives person: </a:t>
            </a:r>
            <a:br>
              <a:rPr lang="en-US" sz="3200" dirty="0">
                <a:latin typeface="Times New Roman" pitchFamily="18" charset="0"/>
                <a:cs typeface="Times New Roman" pitchFamily="18" charset="0"/>
              </a:rPr>
            </a:br>
            <a:r>
              <a:rPr lang="en-US" sz="3200" b="1" dirty="0">
                <a:latin typeface="Times New Roman" pitchFamily="18" charset="0"/>
                <a:cs typeface="Times New Roman" pitchFamily="18" charset="0"/>
              </a:rPr>
              <a:t>But let it be clearly understood, the secret is inviolable</a:t>
            </a:r>
            <a:r>
              <a:rPr lang="en-US" sz="3200" dirty="0">
                <a:latin typeface="Times New Roman" pitchFamily="18" charset="0"/>
                <a:cs typeface="Times New Roman" pitchFamily="18" charset="0"/>
              </a:rPr>
              <a:t>.</a:t>
            </a:r>
            <a:br>
              <a:rPr lang="en-US" sz="3200" dirty="0">
                <a:latin typeface="Times New Roman" pitchFamily="18" charset="0"/>
                <a:cs typeface="Times New Roman" pitchFamily="18" charset="0"/>
              </a:rPr>
            </a:br>
            <a:r>
              <a:rPr lang="en-US" sz="3200" dirty="0">
                <a:latin typeface="Times New Roman" pitchFamily="18" charset="0"/>
                <a:cs typeface="Times New Roman" pitchFamily="18" charset="0"/>
              </a:rPr>
              <a:t>Collins (2004) identifies several functions of these two let-imperatives and ordinary imperatives with let:</a:t>
            </a:r>
            <a:br>
              <a:rPr lang="en-US" sz="3200" dirty="0">
                <a:latin typeface="Times New Roman" pitchFamily="18" charset="0"/>
                <a:cs typeface="Times New Roman" pitchFamily="18" charset="0"/>
              </a:rPr>
            </a:br>
            <a:endParaRPr lang="en-US" sz="3200" dirty="0">
              <a:latin typeface="Times New Roman" pitchFamily="18" charset="0"/>
              <a:cs typeface="Times New Roman" pitchFamily="18" charset="0"/>
            </a:endParaRPr>
          </a:p>
        </p:txBody>
      </p:sp>
    </p:spTree>
    <p:extLst>
      <p:ext uri="{BB962C8B-B14F-4D97-AF65-F5344CB8AC3E}">
        <p14:creationId xmlns:p14="http://schemas.microsoft.com/office/powerpoint/2010/main" val="303720604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67544" y="604590"/>
            <a:ext cx="8435280" cy="6250706"/>
          </a:xfrm>
        </p:spPr>
        <p:txBody>
          <a:bodyPr>
            <a:noAutofit/>
          </a:bodyPr>
          <a:lstStyle/>
          <a:p>
            <a:pPr lvl="0" algn="l"/>
            <a:r>
              <a:rPr lang="en-US" sz="2400" b="1" dirty="0" smtClean="0">
                <a:latin typeface="Times New Roman" pitchFamily="18" charset="0"/>
                <a:cs typeface="Times New Roman" pitchFamily="18" charset="0"/>
              </a:rPr>
              <a:t>1. Expository </a:t>
            </a:r>
            <a:r>
              <a:rPr lang="en-US" sz="2400" b="1" dirty="0">
                <a:latin typeface="Times New Roman" pitchFamily="18" charset="0"/>
                <a:cs typeface="Times New Roman" pitchFamily="18" charset="0"/>
              </a:rPr>
              <a:t>Directives</a:t>
            </a:r>
            <a:r>
              <a:rPr lang="en-US" sz="2400" dirty="0">
                <a:latin typeface="Times New Roman" pitchFamily="18" charset="0"/>
                <a:cs typeface="Times New Roman" pitchFamily="18" charset="0"/>
              </a:rPr>
              <a:t>: these are used to guide the reader through an argument: </a:t>
            </a:r>
            <a:br>
              <a:rPr lang="en-US" sz="2400" dirty="0">
                <a:latin typeface="Times New Roman" pitchFamily="18" charset="0"/>
                <a:cs typeface="Times New Roman" pitchFamily="18" charset="0"/>
              </a:rPr>
            </a:br>
            <a:r>
              <a:rPr lang="en-US" sz="2400" b="1" dirty="0">
                <a:latin typeface="Times New Roman" pitchFamily="18" charset="0"/>
                <a:cs typeface="Times New Roman" pitchFamily="18" charset="0"/>
              </a:rPr>
              <a:t>But let me remind you again how much more different things were in Russia</a:t>
            </a:r>
            <a:r>
              <a:rPr lang="en-US" sz="2400" dirty="0">
                <a:latin typeface="Times New Roman" pitchFamily="18" charset="0"/>
                <a:cs typeface="Times New Roman" pitchFamily="18" charset="0"/>
              </a:rPr>
              <a:t>. </a:t>
            </a:r>
            <a:br>
              <a:rPr lang="en-US" sz="2400" dirty="0">
                <a:latin typeface="Times New Roman" pitchFamily="18" charset="0"/>
                <a:cs typeface="Times New Roman" pitchFamily="18" charset="0"/>
              </a:rPr>
            </a:br>
            <a:r>
              <a:rPr lang="en-US" sz="2400" b="1" dirty="0">
                <a:latin typeface="Times New Roman" pitchFamily="18" charset="0"/>
                <a:cs typeface="Times New Roman" pitchFamily="18" charset="0"/>
              </a:rPr>
              <a:t>Remember again how much more different things were in Russia</a:t>
            </a:r>
            <a:r>
              <a:rPr lang="en-US" sz="2400" dirty="0">
                <a:latin typeface="Times New Roman" pitchFamily="18" charset="0"/>
                <a:cs typeface="Times New Roman" pitchFamily="18" charset="0"/>
              </a:rPr>
              <a:t>. </a:t>
            </a:r>
            <a:br>
              <a:rPr lang="en-US" sz="2400" dirty="0">
                <a:latin typeface="Times New Roman" pitchFamily="18" charset="0"/>
                <a:cs typeface="Times New Roman" pitchFamily="18" charset="0"/>
              </a:rPr>
            </a:br>
            <a:r>
              <a:rPr lang="en-US" sz="2400" dirty="0">
                <a:latin typeface="Times New Roman" pitchFamily="18" charset="0"/>
                <a:cs typeface="Times New Roman" pitchFamily="18" charset="0"/>
              </a:rPr>
              <a:t>The expository directive use was particularly common with inclusive let-imperatives with </a:t>
            </a:r>
            <a:r>
              <a:rPr lang="en-US" sz="2400" dirty="0" err="1">
                <a:latin typeface="Times New Roman" pitchFamily="18" charset="0"/>
                <a:cs typeface="Times New Roman" pitchFamily="18" charset="0"/>
              </a:rPr>
              <a:t>uncontracted</a:t>
            </a:r>
            <a:r>
              <a:rPr lang="en-US" sz="2400" dirty="0">
                <a:latin typeface="Times New Roman" pitchFamily="18" charset="0"/>
                <a:cs typeface="Times New Roman" pitchFamily="18" charset="0"/>
              </a:rPr>
              <a:t> us, accounting for 61.4 percent of all tokens in the written corpora:</a:t>
            </a:r>
            <a:br>
              <a:rPr lang="en-US" sz="2400" dirty="0">
                <a:latin typeface="Times New Roman" pitchFamily="18" charset="0"/>
                <a:cs typeface="Times New Roman" pitchFamily="18" charset="0"/>
              </a:rPr>
            </a:br>
            <a:r>
              <a:rPr lang="en-US" sz="2400" b="1" dirty="0">
                <a:latin typeface="Times New Roman" pitchFamily="18" charset="0"/>
                <a:cs typeface="Times New Roman" pitchFamily="18" charset="0"/>
              </a:rPr>
              <a:t>Now let us consider a few relatively common predators</a:t>
            </a:r>
            <a:r>
              <a:rPr lang="en-US" sz="2400" dirty="0" smtClean="0">
                <a:latin typeface="Times New Roman" pitchFamily="18" charset="0"/>
                <a:cs typeface="Times New Roman" pitchFamily="18" charset="0"/>
              </a:rPr>
              <a:t>.</a:t>
            </a:r>
            <a:br>
              <a:rPr lang="en-US" sz="2400" dirty="0" smtClean="0">
                <a:latin typeface="Times New Roman" pitchFamily="18" charset="0"/>
                <a:cs typeface="Times New Roman" pitchFamily="18" charset="0"/>
              </a:rPr>
            </a:br>
            <a:r>
              <a:rPr lang="en-US" sz="2400" dirty="0" smtClean="0">
                <a:latin typeface="Times New Roman" pitchFamily="18" charset="0"/>
                <a:cs typeface="Times New Roman" pitchFamily="18" charset="0"/>
              </a:rPr>
              <a:t> </a:t>
            </a:r>
            <a:r>
              <a:rPr lang="en-US" sz="2400" dirty="0">
                <a:latin typeface="Times New Roman" pitchFamily="18" charset="0"/>
                <a:cs typeface="Times New Roman" pitchFamily="18" charset="0"/>
              </a:rPr>
              <a:t/>
            </a:r>
            <a:br>
              <a:rPr lang="en-US" sz="2400" dirty="0">
                <a:latin typeface="Times New Roman" pitchFamily="18" charset="0"/>
                <a:cs typeface="Times New Roman" pitchFamily="18" charset="0"/>
              </a:rPr>
            </a:br>
            <a:r>
              <a:rPr lang="en-US" sz="2400" b="1" dirty="0" smtClean="0">
                <a:latin typeface="Times New Roman" pitchFamily="18" charset="0"/>
                <a:cs typeface="Times New Roman" pitchFamily="18" charset="0"/>
              </a:rPr>
              <a:t>2</a:t>
            </a:r>
            <a:r>
              <a:rPr lang="en-US" sz="2400" dirty="0" smtClean="0">
                <a:latin typeface="Times New Roman" pitchFamily="18" charset="0"/>
                <a:cs typeface="Times New Roman" pitchFamily="18" charset="0"/>
              </a:rPr>
              <a:t>. </a:t>
            </a:r>
            <a:r>
              <a:rPr lang="en-US" sz="2400" b="1" dirty="0" smtClean="0">
                <a:latin typeface="Times New Roman" pitchFamily="18" charset="0"/>
                <a:cs typeface="Times New Roman" pitchFamily="18" charset="0"/>
              </a:rPr>
              <a:t>Fiat</a:t>
            </a:r>
            <a:r>
              <a:rPr lang="en-US" sz="2400" dirty="0">
                <a:latin typeface="Times New Roman" pitchFamily="18" charset="0"/>
                <a:cs typeface="Times New Roman" pitchFamily="18" charset="0"/>
              </a:rPr>
              <a:t>: </a:t>
            </a:r>
            <a:r>
              <a:rPr lang="en-US" sz="2400" b="1" dirty="0">
                <a:latin typeface="Times New Roman" pitchFamily="18" charset="0"/>
                <a:cs typeface="Times New Roman" pitchFamily="18" charset="0"/>
              </a:rPr>
              <a:t> </a:t>
            </a:r>
            <a:r>
              <a:rPr lang="en-US" sz="2400" dirty="0">
                <a:latin typeface="Times New Roman" pitchFamily="18" charset="0"/>
                <a:cs typeface="Times New Roman" pitchFamily="18" charset="0"/>
              </a:rPr>
              <a:t>in this category, let acts as a full lexical verb with the meaning of “allow” :</a:t>
            </a:r>
            <a:br>
              <a:rPr lang="en-US" sz="2400" dirty="0">
                <a:latin typeface="Times New Roman" pitchFamily="18" charset="0"/>
                <a:cs typeface="Times New Roman" pitchFamily="18" charset="0"/>
              </a:rPr>
            </a:br>
            <a:r>
              <a:rPr lang="en-US" sz="2400" b="1" dirty="0">
                <a:latin typeface="Times New Roman" pitchFamily="18" charset="0"/>
                <a:cs typeface="Times New Roman" pitchFamily="18" charset="0"/>
              </a:rPr>
              <a:t>Let A denote the operator on L2 with domain D (A) and action</a:t>
            </a:r>
            <a:r>
              <a:rPr lang="en-US" sz="2400" dirty="0">
                <a:latin typeface="Times New Roman" pitchFamily="18" charset="0"/>
                <a:cs typeface="Times New Roman" pitchFamily="18" charset="0"/>
              </a:rPr>
              <a:t>.</a:t>
            </a:r>
            <a:br>
              <a:rPr lang="en-US" sz="2400" dirty="0">
                <a:latin typeface="Times New Roman" pitchFamily="18" charset="0"/>
                <a:cs typeface="Times New Roman" pitchFamily="18" charset="0"/>
              </a:rPr>
            </a:b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31763802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548680"/>
            <a:ext cx="8291264" cy="6048672"/>
          </a:xfrm>
        </p:spPr>
        <p:txBody>
          <a:bodyPr>
            <a:noAutofit/>
          </a:bodyPr>
          <a:lstStyle/>
          <a:p>
            <a:pPr lvl="0" algn="l"/>
            <a:r>
              <a:rPr lang="en-US" sz="3200" b="1" dirty="0" smtClean="0">
                <a:latin typeface="Times New Roman" pitchFamily="18" charset="0"/>
                <a:cs typeface="Times New Roman" pitchFamily="18" charset="0"/>
              </a:rPr>
              <a:t>3. Hedges</a:t>
            </a:r>
            <a:r>
              <a:rPr lang="en-US" sz="3200" dirty="0">
                <a:latin typeface="Times New Roman" pitchFamily="18" charset="0"/>
                <a:cs typeface="Times New Roman" pitchFamily="18" charset="0"/>
              </a:rPr>
              <a:t>: A tactic used to buy the speaker more time to think:</a:t>
            </a:r>
            <a:br>
              <a:rPr lang="en-US" sz="3200" dirty="0">
                <a:latin typeface="Times New Roman" pitchFamily="18" charset="0"/>
                <a:cs typeface="Times New Roman" pitchFamily="18" charset="0"/>
              </a:rPr>
            </a:br>
            <a:r>
              <a:rPr lang="en-US" sz="3200" b="1" dirty="0">
                <a:latin typeface="Times New Roman" pitchFamily="18" charset="0"/>
                <a:cs typeface="Times New Roman" pitchFamily="18" charset="0"/>
              </a:rPr>
              <a:t>um (coughs) now let me see – well I’m quite fond of Durrell</a:t>
            </a:r>
            <a:r>
              <a:rPr lang="en-US" sz="3200" dirty="0" smtClean="0">
                <a:latin typeface="Times New Roman" pitchFamily="18" charset="0"/>
                <a:cs typeface="Times New Roman" pitchFamily="18" charset="0"/>
              </a:rPr>
              <a:t>.</a:t>
            </a:r>
            <a:br>
              <a:rPr lang="en-US" sz="3200" dirty="0" smtClean="0">
                <a:latin typeface="Times New Roman" pitchFamily="18" charset="0"/>
                <a:cs typeface="Times New Roman" pitchFamily="18" charset="0"/>
              </a:rPr>
            </a:br>
            <a:r>
              <a:rPr lang="en-US" sz="3200" dirty="0">
                <a:latin typeface="Times New Roman" pitchFamily="18" charset="0"/>
                <a:cs typeface="Times New Roman" pitchFamily="18" charset="0"/>
              </a:rPr>
              <a:t/>
            </a:r>
            <a:br>
              <a:rPr lang="en-US" sz="3200" dirty="0">
                <a:latin typeface="Times New Roman" pitchFamily="18" charset="0"/>
                <a:cs typeface="Times New Roman" pitchFamily="18" charset="0"/>
              </a:rPr>
            </a:br>
            <a:r>
              <a:rPr lang="en-US" sz="3200" b="1" dirty="0">
                <a:latin typeface="Times New Roman" pitchFamily="18" charset="0"/>
                <a:cs typeface="Times New Roman" pitchFamily="18" charset="0"/>
              </a:rPr>
              <a:t>Imperative + Declarative Construction </a:t>
            </a:r>
            <a:r>
              <a:rPr lang="en-US" sz="3200" dirty="0">
                <a:latin typeface="Times New Roman" pitchFamily="18" charset="0"/>
                <a:cs typeface="Times New Roman" pitchFamily="18" charset="0"/>
              </a:rPr>
              <a:t/>
            </a:r>
            <a:br>
              <a:rPr lang="en-US" sz="3200" dirty="0">
                <a:latin typeface="Times New Roman" pitchFamily="18" charset="0"/>
                <a:cs typeface="Times New Roman" pitchFamily="18" charset="0"/>
              </a:rPr>
            </a:br>
            <a:r>
              <a:rPr lang="en-US" sz="3200" dirty="0">
                <a:latin typeface="Times New Roman" pitchFamily="18" charset="0"/>
                <a:cs typeface="Times New Roman" pitchFamily="18" charset="0"/>
              </a:rPr>
              <a:t>Imperative clause followed by a declarative clause marked for the future:</a:t>
            </a:r>
            <a:br>
              <a:rPr lang="en-US" sz="3200" dirty="0">
                <a:latin typeface="Times New Roman" pitchFamily="18" charset="0"/>
                <a:cs typeface="Times New Roman" pitchFamily="18" charset="0"/>
              </a:rPr>
            </a:br>
            <a:r>
              <a:rPr lang="en-US" sz="3200" b="1" dirty="0">
                <a:latin typeface="Times New Roman" pitchFamily="18" charset="0"/>
                <a:cs typeface="Times New Roman" pitchFamily="18" charset="0"/>
              </a:rPr>
              <a:t>Study hard, and you will pass the class</a:t>
            </a:r>
            <a:r>
              <a:rPr lang="en-US" sz="3200" dirty="0">
                <a:latin typeface="Times New Roman" pitchFamily="18" charset="0"/>
                <a:cs typeface="Times New Roman" pitchFamily="18" charset="0"/>
              </a:rPr>
              <a:t>. </a:t>
            </a:r>
            <a:br>
              <a:rPr lang="en-US" sz="3200" dirty="0">
                <a:latin typeface="Times New Roman" pitchFamily="18" charset="0"/>
                <a:cs typeface="Times New Roman" pitchFamily="18" charset="0"/>
              </a:rPr>
            </a:br>
            <a:r>
              <a:rPr lang="en-US" sz="3200" dirty="0">
                <a:latin typeface="Times New Roman" pitchFamily="18" charset="0"/>
                <a:cs typeface="Times New Roman" pitchFamily="18" charset="0"/>
              </a:rPr>
              <a:t>It is also possible to have such a conjoined sentence with no imperative meaning:</a:t>
            </a:r>
            <a:br>
              <a:rPr lang="en-US" sz="3200" dirty="0">
                <a:latin typeface="Times New Roman" pitchFamily="18" charset="0"/>
                <a:cs typeface="Times New Roman" pitchFamily="18" charset="0"/>
              </a:rPr>
            </a:br>
            <a:r>
              <a:rPr lang="en-US" sz="3200" b="1" dirty="0">
                <a:latin typeface="Times New Roman" pitchFamily="18" charset="0"/>
                <a:cs typeface="Times New Roman" pitchFamily="18" charset="0"/>
              </a:rPr>
              <a:t>Ignore your homework, and you will fail the class</a:t>
            </a:r>
            <a:r>
              <a:rPr lang="en-US" sz="3200" dirty="0">
                <a:latin typeface="Times New Roman" pitchFamily="18" charset="0"/>
                <a:cs typeface="Times New Roman" pitchFamily="18" charset="0"/>
              </a:rPr>
              <a:t>. </a:t>
            </a:r>
            <a:br>
              <a:rPr lang="en-US" sz="3200" dirty="0">
                <a:latin typeface="Times New Roman" pitchFamily="18" charset="0"/>
                <a:cs typeface="Times New Roman" pitchFamily="18" charset="0"/>
              </a:rPr>
            </a:br>
            <a:endParaRPr lang="en-US" sz="3200" dirty="0">
              <a:latin typeface="Times New Roman" pitchFamily="18" charset="0"/>
              <a:cs typeface="Times New Roman" pitchFamily="18" charset="0"/>
            </a:endParaRPr>
          </a:p>
        </p:txBody>
      </p:sp>
    </p:spTree>
    <p:extLst>
      <p:ext uri="{BB962C8B-B14F-4D97-AF65-F5344CB8AC3E}">
        <p14:creationId xmlns:p14="http://schemas.microsoft.com/office/powerpoint/2010/main" val="37262876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4638"/>
            <a:ext cx="8219256" cy="6466730"/>
          </a:xfrm>
        </p:spPr>
        <p:txBody>
          <a:bodyPr>
            <a:noAutofit/>
          </a:bodyPr>
          <a:lstStyle/>
          <a:p>
            <a:pPr algn="l"/>
            <a:r>
              <a:rPr lang="en-US" sz="3200" b="1" dirty="0">
                <a:latin typeface="Times New Roman" pitchFamily="18" charset="0"/>
                <a:cs typeface="Times New Roman" pitchFamily="18" charset="0"/>
              </a:rPr>
              <a:t>The use of Imperatives</a:t>
            </a:r>
            <a:r>
              <a:rPr lang="en-US" sz="3200" dirty="0">
                <a:latin typeface="Times New Roman" pitchFamily="18" charset="0"/>
                <a:cs typeface="Times New Roman" pitchFamily="18" charset="0"/>
              </a:rPr>
              <a:t/>
            </a:r>
            <a:br>
              <a:rPr lang="en-US" sz="3200" dirty="0">
                <a:latin typeface="Times New Roman" pitchFamily="18" charset="0"/>
                <a:cs typeface="Times New Roman" pitchFamily="18" charset="0"/>
              </a:rPr>
            </a:br>
            <a:r>
              <a:rPr lang="en-US" sz="3200" b="1" dirty="0">
                <a:latin typeface="Times New Roman" pitchFamily="18" charset="0"/>
                <a:cs typeface="Times New Roman" pitchFamily="18" charset="0"/>
              </a:rPr>
              <a:t>Form and Function</a:t>
            </a:r>
            <a:r>
              <a:rPr lang="en-US" sz="3200" dirty="0">
                <a:latin typeface="Times New Roman" pitchFamily="18" charset="0"/>
                <a:cs typeface="Times New Roman" pitchFamily="18" charset="0"/>
              </a:rPr>
              <a:t>:</a:t>
            </a:r>
            <a:br>
              <a:rPr lang="en-US" sz="3200" dirty="0">
                <a:latin typeface="Times New Roman" pitchFamily="18" charset="0"/>
                <a:cs typeface="Times New Roman" pitchFamily="18" charset="0"/>
              </a:rPr>
            </a:br>
            <a:r>
              <a:rPr lang="en-US" sz="3200" dirty="0">
                <a:latin typeface="Times New Roman" pitchFamily="18" charset="0"/>
                <a:cs typeface="Times New Roman" pitchFamily="18" charset="0"/>
              </a:rPr>
              <a:t>At the risk of redundancy, the form and function link between imperatives and directives is not categorical – that is, one can command or, less forcefully, request without using an imperative form: </a:t>
            </a:r>
            <a:br>
              <a:rPr lang="en-US" sz="3200" dirty="0">
                <a:latin typeface="Times New Roman" pitchFamily="18" charset="0"/>
                <a:cs typeface="Times New Roman" pitchFamily="18" charset="0"/>
              </a:rPr>
            </a:br>
            <a:r>
              <a:rPr lang="en-US" sz="3200" dirty="0">
                <a:latin typeface="Times New Roman" pitchFamily="18" charset="0"/>
                <a:cs typeface="Times New Roman" pitchFamily="18" charset="0"/>
              </a:rPr>
              <a:t>Imperative: </a:t>
            </a:r>
            <a:r>
              <a:rPr lang="en-US" sz="3200" b="1" dirty="0">
                <a:latin typeface="Times New Roman" pitchFamily="18" charset="0"/>
                <a:cs typeface="Times New Roman" pitchFamily="18" charset="0"/>
              </a:rPr>
              <a:t>Help me, please</a:t>
            </a:r>
            <a:r>
              <a:rPr lang="en-US" sz="3200" dirty="0">
                <a:latin typeface="Times New Roman" pitchFamily="18" charset="0"/>
                <a:cs typeface="Times New Roman" pitchFamily="18" charset="0"/>
              </a:rPr>
              <a:t>.</a:t>
            </a:r>
            <a:br>
              <a:rPr lang="en-US" sz="3200" dirty="0">
                <a:latin typeface="Times New Roman" pitchFamily="18" charset="0"/>
                <a:cs typeface="Times New Roman" pitchFamily="18" charset="0"/>
              </a:rPr>
            </a:br>
            <a:r>
              <a:rPr lang="en-US" sz="3200" dirty="0">
                <a:latin typeface="Times New Roman" pitchFamily="18" charset="0"/>
                <a:cs typeface="Times New Roman" pitchFamily="18" charset="0"/>
              </a:rPr>
              <a:t>Declarative: </a:t>
            </a:r>
            <a:r>
              <a:rPr lang="en-US" sz="3200" b="1" dirty="0">
                <a:latin typeface="Times New Roman" pitchFamily="18" charset="0"/>
                <a:cs typeface="Times New Roman" pitchFamily="18" charset="0"/>
              </a:rPr>
              <a:t>I need some help. I wonder if </a:t>
            </a:r>
            <a:r>
              <a:rPr lang="en-US" sz="3200" b="1" dirty="0" smtClean="0">
                <a:latin typeface="Times New Roman" pitchFamily="18" charset="0"/>
                <a:cs typeface="Times New Roman" pitchFamily="18" charset="0"/>
              </a:rPr>
              <a:t>you</a:t>
            </a:r>
            <a:br>
              <a:rPr lang="en-US" sz="3200" b="1" dirty="0" smtClean="0">
                <a:latin typeface="Times New Roman" pitchFamily="18" charset="0"/>
                <a:cs typeface="Times New Roman" pitchFamily="18" charset="0"/>
              </a:rPr>
            </a:br>
            <a:r>
              <a:rPr lang="en-US" sz="3200" b="1" dirty="0">
                <a:latin typeface="Times New Roman" pitchFamily="18" charset="0"/>
                <a:cs typeface="Times New Roman" pitchFamily="18" charset="0"/>
              </a:rPr>
              <a:t> </a:t>
            </a:r>
            <a:r>
              <a:rPr lang="en-US" sz="3200" b="1" dirty="0" smtClean="0">
                <a:latin typeface="Times New Roman" pitchFamily="18" charset="0"/>
                <a:cs typeface="Times New Roman" pitchFamily="18" charset="0"/>
              </a:rPr>
              <a:t>                      could help</a:t>
            </a:r>
            <a:r>
              <a:rPr lang="en-US" sz="3200" dirty="0">
                <a:latin typeface="Times New Roman" pitchFamily="18" charset="0"/>
                <a:cs typeface="Times New Roman" pitchFamily="18" charset="0"/>
              </a:rPr>
              <a:t> </a:t>
            </a:r>
            <a:r>
              <a:rPr lang="en-US" sz="3200" b="1" dirty="0" smtClean="0">
                <a:latin typeface="Times New Roman" pitchFamily="18" charset="0"/>
                <a:cs typeface="Times New Roman" pitchFamily="18" charset="0"/>
              </a:rPr>
              <a:t>me </a:t>
            </a:r>
            <a:r>
              <a:rPr lang="en-US" sz="3200" b="1" dirty="0">
                <a:latin typeface="Times New Roman" pitchFamily="18" charset="0"/>
                <a:cs typeface="Times New Roman" pitchFamily="18" charset="0"/>
              </a:rPr>
              <a:t>out</a:t>
            </a:r>
            <a:r>
              <a:rPr lang="en-US" sz="3200" dirty="0">
                <a:latin typeface="Times New Roman" pitchFamily="18" charset="0"/>
                <a:cs typeface="Times New Roman" pitchFamily="18" charset="0"/>
              </a:rPr>
              <a:t>. </a:t>
            </a:r>
            <a:br>
              <a:rPr lang="en-US" sz="3200" dirty="0">
                <a:latin typeface="Times New Roman" pitchFamily="18" charset="0"/>
                <a:cs typeface="Times New Roman" pitchFamily="18" charset="0"/>
              </a:rPr>
            </a:br>
            <a:r>
              <a:rPr lang="en-US" sz="3200" dirty="0">
                <a:latin typeface="Times New Roman" pitchFamily="18" charset="0"/>
                <a:cs typeface="Times New Roman" pitchFamily="18" charset="0"/>
              </a:rPr>
              <a:t>Interrogative: </a:t>
            </a:r>
            <a:r>
              <a:rPr lang="en-US" sz="3200" b="1" dirty="0">
                <a:latin typeface="Times New Roman" pitchFamily="18" charset="0"/>
                <a:cs typeface="Times New Roman" pitchFamily="18" charset="0"/>
              </a:rPr>
              <a:t>Could / can you give me a hand?</a:t>
            </a:r>
            <a:r>
              <a:rPr lang="en-US" sz="3200" dirty="0">
                <a:latin typeface="Times New Roman" pitchFamily="18" charset="0"/>
                <a:cs typeface="Times New Roman" pitchFamily="18" charset="0"/>
              </a:rPr>
              <a:t> </a:t>
            </a:r>
            <a:br>
              <a:rPr lang="en-US" sz="3200" dirty="0">
                <a:latin typeface="Times New Roman" pitchFamily="18" charset="0"/>
                <a:cs typeface="Times New Roman" pitchFamily="18" charset="0"/>
              </a:rPr>
            </a:br>
            <a:endParaRPr lang="en-US" sz="3200" dirty="0">
              <a:latin typeface="Times New Roman" pitchFamily="18" charset="0"/>
              <a:cs typeface="Times New Roman" pitchFamily="18" charset="0"/>
            </a:endParaRPr>
          </a:p>
        </p:txBody>
      </p:sp>
    </p:spTree>
    <p:extLst>
      <p:ext uri="{BB962C8B-B14F-4D97-AF65-F5344CB8AC3E}">
        <p14:creationId xmlns:p14="http://schemas.microsoft.com/office/powerpoint/2010/main" val="21483007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4638"/>
            <a:ext cx="8219256" cy="6250706"/>
          </a:xfrm>
        </p:spPr>
        <p:txBody>
          <a:bodyPr>
            <a:normAutofit/>
          </a:bodyPr>
          <a:lstStyle/>
          <a:p>
            <a:r>
              <a:rPr lang="en-US" sz="3600" dirty="0">
                <a:latin typeface="Times New Roman" pitchFamily="18" charset="0"/>
                <a:cs typeface="Times New Roman" pitchFamily="18" charset="0"/>
              </a:rPr>
              <a:t>According to Takahashi, the choice among these forms depends on the balance between cost and obligation. Imperatives tend to be avoided if the cost to the addressee is perceived to be too great or if the addressee is not obligated to comply.</a:t>
            </a:r>
            <a:br>
              <a:rPr lang="en-US" sz="3600" dirty="0">
                <a:latin typeface="Times New Roman" pitchFamily="18" charset="0"/>
                <a:cs typeface="Times New Roman" pitchFamily="18" charset="0"/>
              </a:rPr>
            </a:br>
            <a:r>
              <a:rPr lang="en-US" sz="3600" dirty="0">
                <a:latin typeface="Times New Roman" pitchFamily="18" charset="0"/>
                <a:cs typeface="Times New Roman" pitchFamily="18" charset="0"/>
              </a:rPr>
              <a:t>The following list illustrates some of the functions in addition to commands that imperatives can be used for, depending on the situational context:</a:t>
            </a:r>
            <a:br>
              <a:rPr lang="en-US" sz="3600" dirty="0">
                <a:latin typeface="Times New Roman" pitchFamily="18" charset="0"/>
                <a:cs typeface="Times New Roman" pitchFamily="18" charset="0"/>
              </a:rPr>
            </a:br>
            <a:endParaRPr lang="en-US" sz="3600" dirty="0">
              <a:latin typeface="Times New Roman" pitchFamily="18" charset="0"/>
              <a:cs typeface="Times New Roman" pitchFamily="18" charset="0"/>
            </a:endParaRPr>
          </a:p>
        </p:txBody>
      </p:sp>
    </p:spTree>
    <p:extLst>
      <p:ext uri="{BB962C8B-B14F-4D97-AF65-F5344CB8AC3E}">
        <p14:creationId xmlns:p14="http://schemas.microsoft.com/office/powerpoint/2010/main" val="42553855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4638"/>
            <a:ext cx="8363272" cy="6322714"/>
          </a:xfrm>
        </p:spPr>
        <p:txBody>
          <a:bodyPr>
            <a:noAutofit/>
          </a:bodyPr>
          <a:lstStyle/>
          <a:p>
            <a:pPr algn="l"/>
            <a:r>
              <a:rPr lang="en-US" sz="3200" dirty="0">
                <a:latin typeface="Times New Roman" pitchFamily="18" charset="0"/>
                <a:cs typeface="Times New Roman" pitchFamily="18" charset="0"/>
              </a:rPr>
              <a:t>Offers: </a:t>
            </a:r>
            <a:r>
              <a:rPr lang="en-US" sz="3200" b="1" dirty="0">
                <a:latin typeface="Times New Roman" pitchFamily="18" charset="0"/>
                <a:cs typeface="Times New Roman" pitchFamily="18" charset="0"/>
              </a:rPr>
              <a:t>Have another biscuit</a:t>
            </a:r>
            <a:r>
              <a:rPr lang="en-US" sz="3200" dirty="0">
                <a:latin typeface="Times New Roman" pitchFamily="18" charset="0"/>
                <a:cs typeface="Times New Roman" pitchFamily="18" charset="0"/>
              </a:rPr>
              <a:t>.</a:t>
            </a:r>
            <a:br>
              <a:rPr lang="en-US" sz="3200" dirty="0">
                <a:latin typeface="Times New Roman" pitchFamily="18" charset="0"/>
                <a:cs typeface="Times New Roman" pitchFamily="18" charset="0"/>
              </a:rPr>
            </a:br>
            <a:r>
              <a:rPr lang="en-US" sz="3200" dirty="0">
                <a:latin typeface="Times New Roman" pitchFamily="18" charset="0"/>
                <a:cs typeface="Times New Roman" pitchFamily="18" charset="0"/>
              </a:rPr>
              <a:t>Suggestions: </a:t>
            </a:r>
            <a:r>
              <a:rPr lang="en-US" sz="3200" b="1" dirty="0">
                <a:latin typeface="Times New Roman" pitchFamily="18" charset="0"/>
                <a:cs typeface="Times New Roman" pitchFamily="18" charset="0"/>
              </a:rPr>
              <a:t>Let’s go to a movie tonight</a:t>
            </a:r>
            <a:r>
              <a:rPr lang="en-US" sz="3200" dirty="0">
                <a:latin typeface="Times New Roman" pitchFamily="18" charset="0"/>
                <a:cs typeface="Times New Roman" pitchFamily="18" charset="0"/>
              </a:rPr>
              <a:t>.</a:t>
            </a:r>
            <a:br>
              <a:rPr lang="en-US" sz="3200" dirty="0">
                <a:latin typeface="Times New Roman" pitchFamily="18" charset="0"/>
                <a:cs typeface="Times New Roman" pitchFamily="18" charset="0"/>
              </a:rPr>
            </a:br>
            <a:r>
              <a:rPr lang="en-US" sz="3200" dirty="0">
                <a:latin typeface="Times New Roman" pitchFamily="18" charset="0"/>
                <a:cs typeface="Times New Roman" pitchFamily="18" charset="0"/>
              </a:rPr>
              <a:t>Requests: </a:t>
            </a:r>
            <a:r>
              <a:rPr lang="en-US" sz="3200" b="1" dirty="0">
                <a:latin typeface="Times New Roman" pitchFamily="18" charset="0"/>
                <a:cs typeface="Times New Roman" pitchFamily="18" charset="0"/>
              </a:rPr>
              <a:t>Close the door, please</a:t>
            </a:r>
            <a:r>
              <a:rPr lang="en-US" sz="3200" dirty="0">
                <a:latin typeface="Times New Roman" pitchFamily="18" charset="0"/>
                <a:cs typeface="Times New Roman" pitchFamily="18" charset="0"/>
              </a:rPr>
              <a:t>.</a:t>
            </a:r>
            <a:br>
              <a:rPr lang="en-US" sz="3200" dirty="0">
                <a:latin typeface="Times New Roman" pitchFamily="18" charset="0"/>
                <a:cs typeface="Times New Roman" pitchFamily="18" charset="0"/>
              </a:rPr>
            </a:br>
            <a:r>
              <a:rPr lang="en-US" sz="3200" dirty="0">
                <a:latin typeface="Times New Roman" pitchFamily="18" charset="0"/>
                <a:cs typeface="Times New Roman" pitchFamily="18" charset="0"/>
              </a:rPr>
              <a:t>Advice: </a:t>
            </a:r>
            <a:r>
              <a:rPr lang="en-US" sz="3200" b="1" dirty="0">
                <a:latin typeface="Times New Roman" pitchFamily="18" charset="0"/>
                <a:cs typeface="Times New Roman" pitchFamily="18" charset="0"/>
              </a:rPr>
              <a:t>Don’t forget Mother’s Day</a:t>
            </a:r>
            <a:r>
              <a:rPr lang="en-US" sz="3200" dirty="0">
                <a:latin typeface="Times New Roman" pitchFamily="18" charset="0"/>
                <a:cs typeface="Times New Roman" pitchFamily="18" charset="0"/>
              </a:rPr>
              <a:t>.</a:t>
            </a:r>
            <a:br>
              <a:rPr lang="en-US" sz="3200" dirty="0">
                <a:latin typeface="Times New Roman" pitchFamily="18" charset="0"/>
                <a:cs typeface="Times New Roman" pitchFamily="18" charset="0"/>
              </a:rPr>
            </a:br>
            <a:r>
              <a:rPr lang="en-US" sz="3200" dirty="0">
                <a:latin typeface="Times New Roman" pitchFamily="18" charset="0"/>
                <a:cs typeface="Times New Roman" pitchFamily="18" charset="0"/>
              </a:rPr>
              <a:t>Directions: </a:t>
            </a:r>
            <a:r>
              <a:rPr lang="en-US" sz="3200" b="1" dirty="0">
                <a:latin typeface="Times New Roman" pitchFamily="18" charset="0"/>
                <a:cs typeface="Times New Roman" pitchFamily="18" charset="0"/>
              </a:rPr>
              <a:t>Go left at the next corner</a:t>
            </a:r>
            <a:r>
              <a:rPr lang="en-US" sz="3200" dirty="0">
                <a:latin typeface="Times New Roman" pitchFamily="18" charset="0"/>
                <a:cs typeface="Times New Roman" pitchFamily="18" charset="0"/>
              </a:rPr>
              <a:t>.</a:t>
            </a:r>
            <a:br>
              <a:rPr lang="en-US" sz="3200" dirty="0">
                <a:latin typeface="Times New Roman" pitchFamily="18" charset="0"/>
                <a:cs typeface="Times New Roman" pitchFamily="18" charset="0"/>
              </a:rPr>
            </a:br>
            <a:r>
              <a:rPr lang="en-US" sz="3200" dirty="0">
                <a:latin typeface="Times New Roman" pitchFamily="18" charset="0"/>
                <a:cs typeface="Times New Roman" pitchFamily="18" charset="0"/>
              </a:rPr>
              <a:t>Prohibitions: </a:t>
            </a:r>
            <a:r>
              <a:rPr lang="en-US" sz="3200" b="1" dirty="0">
                <a:latin typeface="Times New Roman" pitchFamily="18" charset="0"/>
                <a:cs typeface="Times New Roman" pitchFamily="18" charset="0"/>
              </a:rPr>
              <a:t>Do not pick the flowers</a:t>
            </a:r>
            <a:r>
              <a:rPr lang="en-US" sz="3200" dirty="0">
                <a:latin typeface="Times New Roman" pitchFamily="18" charset="0"/>
                <a:cs typeface="Times New Roman" pitchFamily="18" charset="0"/>
              </a:rPr>
              <a:t>. </a:t>
            </a:r>
            <a:br>
              <a:rPr lang="en-US" sz="3200" dirty="0">
                <a:latin typeface="Times New Roman" pitchFamily="18" charset="0"/>
                <a:cs typeface="Times New Roman" pitchFamily="18" charset="0"/>
              </a:rPr>
            </a:br>
            <a:r>
              <a:rPr lang="en-US" sz="3200" dirty="0">
                <a:latin typeface="Times New Roman" pitchFamily="18" charset="0"/>
                <a:cs typeface="Times New Roman" pitchFamily="18" charset="0"/>
              </a:rPr>
              <a:t>Warnings: </a:t>
            </a:r>
            <a:r>
              <a:rPr lang="en-US" sz="3200" b="1" dirty="0">
                <a:latin typeface="Times New Roman" pitchFamily="18" charset="0"/>
                <a:cs typeface="Times New Roman" pitchFamily="18" charset="0"/>
              </a:rPr>
              <a:t>Watch out!</a:t>
            </a:r>
            <a:r>
              <a:rPr lang="en-US" sz="3200" dirty="0">
                <a:latin typeface="Times New Roman" pitchFamily="18" charset="0"/>
                <a:cs typeface="Times New Roman" pitchFamily="18" charset="0"/>
              </a:rPr>
              <a:t/>
            </a:r>
            <a:br>
              <a:rPr lang="en-US" sz="3200" dirty="0">
                <a:latin typeface="Times New Roman" pitchFamily="18" charset="0"/>
                <a:cs typeface="Times New Roman" pitchFamily="18" charset="0"/>
              </a:rPr>
            </a:br>
            <a:r>
              <a:rPr lang="en-US" sz="3200" dirty="0">
                <a:latin typeface="Times New Roman" pitchFamily="18" charset="0"/>
                <a:cs typeface="Times New Roman" pitchFamily="18" charset="0"/>
              </a:rPr>
              <a:t>Procedures: </a:t>
            </a:r>
            <a:r>
              <a:rPr lang="en-US" sz="3200" b="1" dirty="0">
                <a:latin typeface="Times New Roman" pitchFamily="18" charset="0"/>
                <a:cs typeface="Times New Roman" pitchFamily="18" charset="0"/>
              </a:rPr>
              <a:t>Add a teaspoon of baking powder to the flour</a:t>
            </a:r>
            <a:r>
              <a:rPr lang="en-US" sz="3200" dirty="0">
                <a:latin typeface="Times New Roman" pitchFamily="18" charset="0"/>
                <a:cs typeface="Times New Roman" pitchFamily="18" charset="0"/>
              </a:rPr>
              <a:t>.</a:t>
            </a:r>
            <a:br>
              <a:rPr lang="en-US" sz="3200" dirty="0">
                <a:latin typeface="Times New Roman" pitchFamily="18" charset="0"/>
                <a:cs typeface="Times New Roman" pitchFamily="18" charset="0"/>
              </a:rPr>
            </a:br>
            <a:r>
              <a:rPr lang="en-US" sz="3200" dirty="0">
                <a:latin typeface="Times New Roman" pitchFamily="18" charset="0"/>
                <a:cs typeface="Times New Roman" pitchFamily="18" charset="0"/>
              </a:rPr>
              <a:t>Invitations: </a:t>
            </a:r>
            <a:r>
              <a:rPr lang="en-US" sz="3200" b="1" dirty="0">
                <a:latin typeface="Times New Roman" pitchFamily="18" charset="0"/>
                <a:cs typeface="Times New Roman" pitchFamily="18" charset="0"/>
              </a:rPr>
              <a:t>Come in</a:t>
            </a:r>
            <a:r>
              <a:rPr lang="en-US" sz="3200" dirty="0">
                <a:latin typeface="Times New Roman" pitchFamily="18" charset="0"/>
                <a:cs typeface="Times New Roman" pitchFamily="18" charset="0"/>
              </a:rPr>
              <a:t>. </a:t>
            </a:r>
            <a:br>
              <a:rPr lang="en-US" sz="3200" dirty="0">
                <a:latin typeface="Times New Roman" pitchFamily="18" charset="0"/>
                <a:cs typeface="Times New Roman" pitchFamily="18" charset="0"/>
              </a:rPr>
            </a:br>
            <a:r>
              <a:rPr lang="en-US" sz="3200" dirty="0">
                <a:latin typeface="Times New Roman" pitchFamily="18" charset="0"/>
                <a:cs typeface="Times New Roman" pitchFamily="18" charset="0"/>
              </a:rPr>
              <a:t>Threats: </a:t>
            </a:r>
            <a:r>
              <a:rPr lang="en-US" sz="3200" b="1" dirty="0">
                <a:latin typeface="Times New Roman" pitchFamily="18" charset="0"/>
                <a:cs typeface="Times New Roman" pitchFamily="18" charset="0"/>
              </a:rPr>
              <a:t>Don’t push your luck</a:t>
            </a:r>
            <a:r>
              <a:rPr lang="en-US" sz="3200" dirty="0">
                <a:latin typeface="Times New Roman" pitchFamily="18" charset="0"/>
                <a:cs typeface="Times New Roman" pitchFamily="18" charset="0"/>
              </a:rPr>
              <a:t>.</a:t>
            </a:r>
            <a:br>
              <a:rPr lang="en-US" sz="3200" dirty="0">
                <a:latin typeface="Times New Roman" pitchFamily="18" charset="0"/>
                <a:cs typeface="Times New Roman" pitchFamily="18" charset="0"/>
              </a:rPr>
            </a:br>
            <a:r>
              <a:rPr lang="en-US" sz="3200" dirty="0">
                <a:latin typeface="Times New Roman" pitchFamily="18" charset="0"/>
                <a:cs typeface="Times New Roman" pitchFamily="18" charset="0"/>
              </a:rPr>
              <a:t>Wishes: </a:t>
            </a:r>
            <a:r>
              <a:rPr lang="en-US" sz="3200" b="1" dirty="0">
                <a:latin typeface="Times New Roman" pitchFamily="18" charset="0"/>
                <a:cs typeface="Times New Roman" pitchFamily="18" charset="0"/>
              </a:rPr>
              <a:t>Have a great day!</a:t>
            </a:r>
            <a:r>
              <a:rPr lang="en-US" sz="3200" dirty="0">
                <a:latin typeface="Times New Roman" pitchFamily="18" charset="0"/>
                <a:cs typeface="Times New Roman" pitchFamily="18" charset="0"/>
              </a:rPr>
              <a:t/>
            </a:r>
            <a:br>
              <a:rPr lang="en-US" sz="3200" dirty="0">
                <a:latin typeface="Times New Roman" pitchFamily="18" charset="0"/>
                <a:cs typeface="Times New Roman" pitchFamily="18" charset="0"/>
              </a:rPr>
            </a:br>
            <a:endParaRPr lang="en-US" sz="3200" dirty="0">
              <a:latin typeface="Times New Roman" pitchFamily="18" charset="0"/>
              <a:cs typeface="Times New Roman" pitchFamily="18" charset="0"/>
            </a:endParaRPr>
          </a:p>
        </p:txBody>
      </p:sp>
    </p:spTree>
    <p:extLst>
      <p:ext uri="{BB962C8B-B14F-4D97-AF65-F5344CB8AC3E}">
        <p14:creationId xmlns:p14="http://schemas.microsoft.com/office/powerpoint/2010/main" val="140137565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جدول 2"/>
          <p:cNvGraphicFramePr>
            <a:graphicFrameLocks noGrp="1"/>
          </p:cNvGraphicFramePr>
          <p:nvPr>
            <p:extLst>
              <p:ext uri="{D42A27DB-BD31-4B8C-83A1-F6EECF244321}">
                <p14:modId xmlns:p14="http://schemas.microsoft.com/office/powerpoint/2010/main" val="1949922851"/>
              </p:ext>
            </p:extLst>
          </p:nvPr>
        </p:nvGraphicFramePr>
        <p:xfrm>
          <a:off x="1273767" y="1412082"/>
          <a:ext cx="6596466" cy="4902200"/>
        </p:xfrm>
        <a:graphic>
          <a:graphicData uri="http://schemas.openxmlformats.org/drawingml/2006/table">
            <a:tbl>
              <a:tblPr firstRow="1" firstCol="1" bandRow="1">
                <a:tableStyleId>{5940675A-B579-460E-94D1-54222C63F5DA}</a:tableStyleId>
              </a:tblPr>
              <a:tblGrid>
                <a:gridCol w="1977000"/>
                <a:gridCol w="2309733"/>
                <a:gridCol w="2309733"/>
              </a:tblGrid>
              <a:tr h="274542">
                <a:tc rowSpan="8">
                  <a:txBody>
                    <a:bodyPr/>
                    <a:lstStyle/>
                    <a:p>
                      <a:pPr>
                        <a:lnSpc>
                          <a:spcPct val="115000"/>
                        </a:lnSpc>
                        <a:spcAft>
                          <a:spcPts val="1000"/>
                        </a:spcAft>
                      </a:pPr>
                      <a:r>
                        <a:rPr lang="en-US" sz="1600" b="1" dirty="0">
                          <a:effectLst/>
                        </a:rPr>
                        <a:t>Least Polite </a:t>
                      </a:r>
                      <a:endParaRPr lang="en-US" sz="900" b="1" dirty="0">
                        <a:effectLst/>
                      </a:endParaRPr>
                    </a:p>
                    <a:p>
                      <a:pPr>
                        <a:lnSpc>
                          <a:spcPct val="115000"/>
                        </a:lnSpc>
                        <a:spcAft>
                          <a:spcPts val="1000"/>
                        </a:spcAft>
                      </a:pPr>
                      <a:r>
                        <a:rPr lang="en-US" sz="1600" dirty="0">
                          <a:effectLst/>
                        </a:rPr>
                        <a:t>(most direct)</a:t>
                      </a:r>
                      <a:endParaRPr lang="en-US" sz="900" dirty="0">
                        <a:effectLst/>
                      </a:endParaRPr>
                    </a:p>
                    <a:p>
                      <a:pPr>
                        <a:lnSpc>
                          <a:spcPct val="115000"/>
                        </a:lnSpc>
                        <a:spcAft>
                          <a:spcPts val="1000"/>
                        </a:spcAft>
                      </a:pPr>
                      <a:r>
                        <a:rPr lang="en-US" sz="1600" dirty="0">
                          <a:effectLst/>
                        </a:rPr>
                        <a:t> </a:t>
                      </a:r>
                      <a:endParaRPr lang="en-US" sz="900" dirty="0">
                        <a:effectLst/>
                      </a:endParaRPr>
                    </a:p>
                    <a:p>
                      <a:pPr>
                        <a:lnSpc>
                          <a:spcPct val="115000"/>
                        </a:lnSpc>
                        <a:spcAft>
                          <a:spcPts val="1000"/>
                        </a:spcAft>
                      </a:pPr>
                      <a:r>
                        <a:rPr lang="en-US" sz="1600" dirty="0">
                          <a:effectLst/>
                        </a:rPr>
                        <a:t> </a:t>
                      </a:r>
                      <a:endParaRPr lang="en-US" sz="900" dirty="0">
                        <a:effectLst/>
                      </a:endParaRPr>
                    </a:p>
                    <a:p>
                      <a:pPr>
                        <a:lnSpc>
                          <a:spcPct val="115000"/>
                        </a:lnSpc>
                        <a:spcAft>
                          <a:spcPts val="1000"/>
                        </a:spcAft>
                      </a:pPr>
                      <a:r>
                        <a:rPr lang="en-US" sz="1600" dirty="0">
                          <a:effectLst/>
                        </a:rPr>
                        <a:t> </a:t>
                      </a:r>
                      <a:endParaRPr lang="en-US" sz="900" dirty="0">
                        <a:effectLst/>
                      </a:endParaRPr>
                    </a:p>
                    <a:p>
                      <a:pPr>
                        <a:lnSpc>
                          <a:spcPct val="115000"/>
                        </a:lnSpc>
                        <a:spcAft>
                          <a:spcPts val="1000"/>
                        </a:spcAft>
                      </a:pPr>
                      <a:r>
                        <a:rPr lang="en-US" sz="1600" dirty="0">
                          <a:effectLst/>
                        </a:rPr>
                        <a:t> </a:t>
                      </a:r>
                      <a:endParaRPr lang="en-US" sz="900" dirty="0">
                        <a:effectLst/>
                      </a:endParaRPr>
                    </a:p>
                    <a:p>
                      <a:pPr>
                        <a:lnSpc>
                          <a:spcPct val="115000"/>
                        </a:lnSpc>
                        <a:spcAft>
                          <a:spcPts val="1000"/>
                        </a:spcAft>
                      </a:pPr>
                      <a:r>
                        <a:rPr lang="en-US" sz="1600" dirty="0">
                          <a:effectLst/>
                        </a:rPr>
                        <a:t> </a:t>
                      </a:r>
                      <a:endParaRPr lang="en-US" sz="900" dirty="0">
                        <a:effectLst/>
                      </a:endParaRPr>
                    </a:p>
                    <a:p>
                      <a:pPr>
                        <a:lnSpc>
                          <a:spcPct val="115000"/>
                        </a:lnSpc>
                        <a:spcAft>
                          <a:spcPts val="1000"/>
                        </a:spcAft>
                      </a:pPr>
                      <a:r>
                        <a:rPr lang="en-US" sz="1600" dirty="0">
                          <a:effectLst/>
                        </a:rPr>
                        <a:t> </a:t>
                      </a:r>
                      <a:endParaRPr lang="en-US" sz="900" dirty="0">
                        <a:effectLst/>
                      </a:endParaRPr>
                    </a:p>
                    <a:p>
                      <a:pPr>
                        <a:lnSpc>
                          <a:spcPct val="115000"/>
                        </a:lnSpc>
                        <a:spcAft>
                          <a:spcPts val="1000"/>
                        </a:spcAft>
                      </a:pPr>
                      <a:r>
                        <a:rPr lang="en-US" sz="1600" dirty="0">
                          <a:effectLst/>
                        </a:rPr>
                        <a:t> </a:t>
                      </a:r>
                      <a:endParaRPr lang="en-US" sz="900" dirty="0">
                        <a:effectLst/>
                      </a:endParaRPr>
                    </a:p>
                    <a:p>
                      <a:pPr>
                        <a:lnSpc>
                          <a:spcPct val="115000"/>
                        </a:lnSpc>
                        <a:spcAft>
                          <a:spcPts val="1000"/>
                        </a:spcAft>
                      </a:pPr>
                      <a:r>
                        <a:rPr lang="en-US" sz="1600" dirty="0">
                          <a:effectLst/>
                        </a:rPr>
                        <a:t> </a:t>
                      </a:r>
                      <a:endParaRPr lang="en-US" sz="900" dirty="0">
                        <a:effectLst/>
                      </a:endParaRPr>
                    </a:p>
                    <a:p>
                      <a:pPr>
                        <a:lnSpc>
                          <a:spcPct val="115000"/>
                        </a:lnSpc>
                        <a:spcAft>
                          <a:spcPts val="1000"/>
                        </a:spcAft>
                      </a:pPr>
                      <a:r>
                        <a:rPr lang="en-US" sz="800" dirty="0">
                          <a:effectLst/>
                        </a:rPr>
                        <a:t/>
                      </a:r>
                      <a:br>
                        <a:rPr lang="en-US" sz="800" dirty="0">
                          <a:effectLst/>
                        </a:rPr>
                      </a:br>
                      <a:r>
                        <a:rPr lang="en-US" sz="1600" b="1" dirty="0">
                          <a:effectLst/>
                        </a:rPr>
                        <a:t>Most Polite </a:t>
                      </a:r>
                      <a:endParaRPr lang="en-US" sz="900" b="1" dirty="0">
                        <a:effectLst/>
                      </a:endParaRPr>
                    </a:p>
                    <a:p>
                      <a:pPr>
                        <a:lnSpc>
                          <a:spcPct val="115000"/>
                        </a:lnSpc>
                        <a:spcAft>
                          <a:spcPts val="1000"/>
                        </a:spcAft>
                      </a:pPr>
                      <a:r>
                        <a:rPr lang="en-US" sz="1600" dirty="0">
                          <a:effectLst/>
                        </a:rPr>
                        <a:t>(least direct)</a:t>
                      </a:r>
                      <a:endParaRPr lang="en-US" sz="900" dirty="0">
                        <a:effectLst/>
                        <a:latin typeface="Calibri"/>
                        <a:ea typeface="Calibri"/>
                        <a:cs typeface="Arial"/>
                      </a:endParaRPr>
                    </a:p>
                  </a:txBody>
                  <a:tcPr marL="53715" marR="53715" marT="0" marB="0"/>
                </a:tc>
                <a:tc>
                  <a:txBody>
                    <a:bodyPr/>
                    <a:lstStyle/>
                    <a:p>
                      <a:pPr>
                        <a:lnSpc>
                          <a:spcPct val="115000"/>
                        </a:lnSpc>
                        <a:spcAft>
                          <a:spcPts val="1000"/>
                        </a:spcAft>
                      </a:pPr>
                      <a:r>
                        <a:rPr lang="en-US" sz="1300">
                          <a:effectLst/>
                        </a:rPr>
                        <a:t>Imperative-elliptical</a:t>
                      </a:r>
                      <a:endParaRPr lang="en-US" sz="900">
                        <a:effectLst/>
                        <a:latin typeface="Calibri"/>
                        <a:ea typeface="Calibri"/>
                        <a:cs typeface="Arial"/>
                      </a:endParaRPr>
                    </a:p>
                  </a:txBody>
                  <a:tcPr marL="53715" marR="53715" marT="0" marB="0"/>
                </a:tc>
                <a:tc>
                  <a:txBody>
                    <a:bodyPr/>
                    <a:lstStyle/>
                    <a:p>
                      <a:pPr>
                        <a:lnSpc>
                          <a:spcPct val="115000"/>
                        </a:lnSpc>
                        <a:spcAft>
                          <a:spcPts val="1000"/>
                        </a:spcAft>
                      </a:pPr>
                      <a:r>
                        <a:rPr lang="en-US" sz="1600" b="1" dirty="0">
                          <a:effectLst/>
                        </a:rPr>
                        <a:t>A glass of water.</a:t>
                      </a:r>
                      <a:endParaRPr lang="en-US" sz="900" b="1" dirty="0">
                        <a:effectLst/>
                        <a:latin typeface="Calibri"/>
                        <a:ea typeface="Calibri"/>
                        <a:cs typeface="Arial"/>
                      </a:endParaRPr>
                    </a:p>
                  </a:txBody>
                  <a:tcPr marL="53715" marR="53715" marT="0" marB="0"/>
                </a:tc>
              </a:tr>
              <a:tr h="274542">
                <a:tc vMerge="1">
                  <a:txBody>
                    <a:bodyPr/>
                    <a:lstStyle/>
                    <a:p>
                      <a:endParaRPr lang="en-US"/>
                    </a:p>
                  </a:txBody>
                  <a:tcPr/>
                </a:tc>
                <a:tc>
                  <a:txBody>
                    <a:bodyPr/>
                    <a:lstStyle/>
                    <a:p>
                      <a:pPr>
                        <a:lnSpc>
                          <a:spcPct val="115000"/>
                        </a:lnSpc>
                        <a:spcAft>
                          <a:spcPts val="1000"/>
                        </a:spcAft>
                      </a:pPr>
                      <a:r>
                        <a:rPr lang="en-US" sz="1300">
                          <a:effectLst/>
                        </a:rPr>
                        <a:t>Imperative</a:t>
                      </a:r>
                      <a:endParaRPr lang="en-US" sz="900">
                        <a:effectLst/>
                        <a:latin typeface="Calibri"/>
                        <a:ea typeface="Calibri"/>
                        <a:cs typeface="Arial"/>
                      </a:endParaRPr>
                    </a:p>
                  </a:txBody>
                  <a:tcPr marL="53715" marR="53715" marT="0" marB="0"/>
                </a:tc>
                <a:tc>
                  <a:txBody>
                    <a:bodyPr/>
                    <a:lstStyle/>
                    <a:p>
                      <a:pPr>
                        <a:lnSpc>
                          <a:spcPct val="115000"/>
                        </a:lnSpc>
                        <a:spcAft>
                          <a:spcPts val="1000"/>
                        </a:spcAft>
                      </a:pPr>
                      <a:r>
                        <a:rPr lang="en-US" sz="1600" b="1" dirty="0">
                          <a:effectLst/>
                        </a:rPr>
                        <a:t>Give me a glass of water.</a:t>
                      </a:r>
                      <a:endParaRPr lang="en-US" sz="900" b="1" dirty="0">
                        <a:effectLst/>
                        <a:latin typeface="Calibri"/>
                        <a:ea typeface="Calibri"/>
                        <a:cs typeface="Arial"/>
                      </a:endParaRPr>
                    </a:p>
                  </a:txBody>
                  <a:tcPr marL="53715" marR="53715" marT="0" marB="0"/>
                </a:tc>
              </a:tr>
              <a:tr h="466721">
                <a:tc vMerge="1">
                  <a:txBody>
                    <a:bodyPr/>
                    <a:lstStyle/>
                    <a:p>
                      <a:endParaRPr lang="en-US"/>
                    </a:p>
                  </a:txBody>
                  <a:tcPr/>
                </a:tc>
                <a:tc>
                  <a:txBody>
                    <a:bodyPr/>
                    <a:lstStyle/>
                    <a:p>
                      <a:pPr>
                        <a:lnSpc>
                          <a:spcPct val="115000"/>
                        </a:lnSpc>
                        <a:spcAft>
                          <a:spcPts val="1000"/>
                        </a:spcAft>
                      </a:pPr>
                      <a:r>
                        <a:rPr lang="en-US" sz="1300">
                          <a:effectLst/>
                        </a:rPr>
                        <a:t>Declarative – no modal (want – need)</a:t>
                      </a:r>
                      <a:endParaRPr lang="en-US" sz="900">
                        <a:effectLst/>
                        <a:latin typeface="Calibri"/>
                        <a:ea typeface="Calibri"/>
                        <a:cs typeface="Arial"/>
                      </a:endParaRPr>
                    </a:p>
                  </a:txBody>
                  <a:tcPr marL="53715" marR="53715" marT="0" marB="0"/>
                </a:tc>
                <a:tc>
                  <a:txBody>
                    <a:bodyPr/>
                    <a:lstStyle/>
                    <a:p>
                      <a:pPr>
                        <a:lnSpc>
                          <a:spcPct val="115000"/>
                        </a:lnSpc>
                        <a:spcAft>
                          <a:spcPts val="1000"/>
                        </a:spcAft>
                      </a:pPr>
                      <a:r>
                        <a:rPr lang="en-US" sz="1600" b="1" dirty="0">
                          <a:effectLst/>
                        </a:rPr>
                        <a:t>I want a glass of water.</a:t>
                      </a:r>
                      <a:endParaRPr lang="en-US" sz="900" b="1" dirty="0">
                        <a:effectLst/>
                        <a:latin typeface="Calibri"/>
                        <a:ea typeface="Calibri"/>
                        <a:cs typeface="Arial"/>
                      </a:endParaRPr>
                    </a:p>
                  </a:txBody>
                  <a:tcPr marL="53715" marR="53715" marT="0" marB="0"/>
                </a:tc>
              </a:tr>
              <a:tr h="466721">
                <a:tc vMerge="1">
                  <a:txBody>
                    <a:bodyPr/>
                    <a:lstStyle/>
                    <a:p>
                      <a:endParaRPr lang="en-US"/>
                    </a:p>
                  </a:txBody>
                  <a:tcPr/>
                </a:tc>
                <a:tc>
                  <a:txBody>
                    <a:bodyPr/>
                    <a:lstStyle/>
                    <a:p>
                      <a:pPr>
                        <a:lnSpc>
                          <a:spcPct val="115000"/>
                        </a:lnSpc>
                        <a:spcAft>
                          <a:spcPts val="1000"/>
                        </a:spcAft>
                      </a:pPr>
                      <a:r>
                        <a:rPr lang="en-US" sz="1300">
                          <a:effectLst/>
                        </a:rPr>
                        <a:t>Declarative- historically present tense modal</a:t>
                      </a:r>
                      <a:endParaRPr lang="en-US" sz="900">
                        <a:effectLst/>
                        <a:latin typeface="Calibri"/>
                        <a:ea typeface="Calibri"/>
                        <a:cs typeface="Arial"/>
                      </a:endParaRPr>
                    </a:p>
                  </a:txBody>
                  <a:tcPr marL="53715" marR="53715" marT="0" marB="0"/>
                </a:tc>
                <a:tc>
                  <a:txBody>
                    <a:bodyPr/>
                    <a:lstStyle/>
                    <a:p>
                      <a:pPr>
                        <a:lnSpc>
                          <a:spcPct val="115000"/>
                        </a:lnSpc>
                        <a:spcAft>
                          <a:spcPts val="1000"/>
                        </a:spcAft>
                      </a:pPr>
                      <a:r>
                        <a:rPr lang="en-US" sz="1600" b="1" dirty="0">
                          <a:effectLst/>
                        </a:rPr>
                        <a:t>I’ll have a glass of water.</a:t>
                      </a:r>
                      <a:endParaRPr lang="en-US" sz="900" b="1" dirty="0">
                        <a:effectLst/>
                        <a:latin typeface="Calibri"/>
                        <a:ea typeface="Calibri"/>
                        <a:cs typeface="Arial"/>
                      </a:endParaRPr>
                    </a:p>
                  </a:txBody>
                  <a:tcPr marL="53715" marR="53715" marT="0" marB="0"/>
                </a:tc>
              </a:tr>
              <a:tr h="466721">
                <a:tc vMerge="1">
                  <a:txBody>
                    <a:bodyPr/>
                    <a:lstStyle/>
                    <a:p>
                      <a:endParaRPr lang="en-US"/>
                    </a:p>
                  </a:txBody>
                  <a:tcPr/>
                </a:tc>
                <a:tc>
                  <a:txBody>
                    <a:bodyPr/>
                    <a:lstStyle/>
                    <a:p>
                      <a:pPr>
                        <a:lnSpc>
                          <a:spcPct val="115000"/>
                        </a:lnSpc>
                        <a:spcAft>
                          <a:spcPts val="1000"/>
                        </a:spcAft>
                      </a:pPr>
                      <a:r>
                        <a:rPr lang="en-US" sz="1300" dirty="0">
                          <a:effectLst/>
                        </a:rPr>
                        <a:t>Declarative-historically past tense modal</a:t>
                      </a:r>
                      <a:endParaRPr lang="en-US" sz="900" dirty="0">
                        <a:effectLst/>
                        <a:latin typeface="Calibri"/>
                        <a:ea typeface="Calibri"/>
                        <a:cs typeface="Arial"/>
                      </a:endParaRPr>
                    </a:p>
                  </a:txBody>
                  <a:tcPr marL="53715" marR="53715" marT="0" marB="0"/>
                </a:tc>
                <a:tc>
                  <a:txBody>
                    <a:bodyPr/>
                    <a:lstStyle/>
                    <a:p>
                      <a:pPr>
                        <a:lnSpc>
                          <a:spcPct val="115000"/>
                        </a:lnSpc>
                        <a:spcAft>
                          <a:spcPts val="1000"/>
                        </a:spcAft>
                      </a:pPr>
                      <a:r>
                        <a:rPr lang="en-US" sz="1600" b="1" dirty="0">
                          <a:effectLst/>
                        </a:rPr>
                        <a:t>I’d like a glass of water.</a:t>
                      </a:r>
                      <a:endParaRPr lang="en-US" sz="900" b="1" dirty="0">
                        <a:effectLst/>
                        <a:latin typeface="Calibri"/>
                        <a:ea typeface="Calibri"/>
                        <a:cs typeface="Arial"/>
                      </a:endParaRPr>
                    </a:p>
                  </a:txBody>
                  <a:tcPr marL="53715" marR="53715" marT="0" marB="0"/>
                </a:tc>
              </a:tr>
              <a:tr h="549084">
                <a:tc vMerge="1">
                  <a:txBody>
                    <a:bodyPr/>
                    <a:lstStyle/>
                    <a:p>
                      <a:endParaRPr lang="en-US"/>
                    </a:p>
                  </a:txBody>
                  <a:tcPr/>
                </a:tc>
                <a:tc>
                  <a:txBody>
                    <a:bodyPr/>
                    <a:lstStyle/>
                    <a:p>
                      <a:pPr>
                        <a:lnSpc>
                          <a:spcPct val="115000"/>
                        </a:lnSpc>
                        <a:spcAft>
                          <a:spcPts val="1000"/>
                        </a:spcAft>
                      </a:pPr>
                      <a:r>
                        <a:rPr lang="en-US" sz="1300">
                          <a:effectLst/>
                        </a:rPr>
                        <a:t>Interrogative- no modal</a:t>
                      </a:r>
                      <a:endParaRPr lang="en-US" sz="900">
                        <a:effectLst/>
                        <a:latin typeface="Calibri"/>
                        <a:ea typeface="Calibri"/>
                        <a:cs typeface="Arial"/>
                      </a:endParaRPr>
                    </a:p>
                  </a:txBody>
                  <a:tcPr marL="53715" marR="53715" marT="0" marB="0"/>
                </a:tc>
                <a:tc>
                  <a:txBody>
                    <a:bodyPr/>
                    <a:lstStyle/>
                    <a:p>
                      <a:pPr>
                        <a:lnSpc>
                          <a:spcPct val="115000"/>
                        </a:lnSpc>
                        <a:spcAft>
                          <a:spcPts val="1000"/>
                        </a:spcAft>
                      </a:pPr>
                      <a:r>
                        <a:rPr lang="en-US" sz="1600" b="1" dirty="0">
                          <a:effectLst/>
                        </a:rPr>
                        <a:t>Do you have a glass of water? </a:t>
                      </a:r>
                      <a:endParaRPr lang="en-US" sz="900" b="1" dirty="0">
                        <a:effectLst/>
                        <a:latin typeface="Calibri"/>
                        <a:ea typeface="Calibri"/>
                        <a:cs typeface="Arial"/>
                      </a:endParaRPr>
                    </a:p>
                  </a:txBody>
                  <a:tcPr marL="53715" marR="53715" marT="0" marB="0"/>
                </a:tc>
              </a:tr>
              <a:tr h="549084">
                <a:tc vMerge="1">
                  <a:txBody>
                    <a:bodyPr/>
                    <a:lstStyle/>
                    <a:p>
                      <a:endParaRPr lang="en-US"/>
                    </a:p>
                  </a:txBody>
                  <a:tcPr/>
                </a:tc>
                <a:tc>
                  <a:txBody>
                    <a:bodyPr/>
                    <a:lstStyle/>
                    <a:p>
                      <a:pPr>
                        <a:lnSpc>
                          <a:spcPct val="115000"/>
                        </a:lnSpc>
                        <a:spcAft>
                          <a:spcPts val="1000"/>
                        </a:spcAft>
                      </a:pPr>
                      <a:r>
                        <a:rPr lang="en-US" sz="1300">
                          <a:effectLst/>
                        </a:rPr>
                        <a:t>Interrogative- historically present tense modal</a:t>
                      </a:r>
                      <a:endParaRPr lang="en-US" sz="900">
                        <a:effectLst/>
                        <a:latin typeface="Calibri"/>
                        <a:ea typeface="Calibri"/>
                        <a:cs typeface="Arial"/>
                      </a:endParaRPr>
                    </a:p>
                  </a:txBody>
                  <a:tcPr marL="53715" marR="53715" marT="0" marB="0"/>
                </a:tc>
                <a:tc>
                  <a:txBody>
                    <a:bodyPr/>
                    <a:lstStyle/>
                    <a:p>
                      <a:pPr>
                        <a:lnSpc>
                          <a:spcPct val="115000"/>
                        </a:lnSpc>
                        <a:spcAft>
                          <a:spcPts val="1000"/>
                        </a:spcAft>
                      </a:pPr>
                      <a:r>
                        <a:rPr lang="en-US" sz="1600" b="1" dirty="0">
                          <a:effectLst/>
                        </a:rPr>
                        <a:t>Can you give me a glass of water? </a:t>
                      </a:r>
                      <a:endParaRPr lang="en-US" sz="900" b="1" dirty="0">
                        <a:effectLst/>
                        <a:latin typeface="Calibri"/>
                        <a:ea typeface="Calibri"/>
                        <a:cs typeface="Arial"/>
                      </a:endParaRPr>
                    </a:p>
                  </a:txBody>
                  <a:tcPr marL="53715" marR="53715" marT="0" marB="0"/>
                </a:tc>
              </a:tr>
              <a:tr h="1478547">
                <a:tc vMerge="1">
                  <a:txBody>
                    <a:bodyPr/>
                    <a:lstStyle/>
                    <a:p>
                      <a:endParaRPr lang="en-US"/>
                    </a:p>
                  </a:txBody>
                  <a:tcPr/>
                </a:tc>
                <a:tc>
                  <a:txBody>
                    <a:bodyPr/>
                    <a:lstStyle/>
                    <a:p>
                      <a:pPr>
                        <a:lnSpc>
                          <a:spcPct val="115000"/>
                        </a:lnSpc>
                        <a:spcAft>
                          <a:spcPts val="1000"/>
                        </a:spcAft>
                      </a:pPr>
                      <a:r>
                        <a:rPr lang="en-US" sz="1300">
                          <a:effectLst/>
                        </a:rPr>
                        <a:t>Interrogative- historically past tense modal</a:t>
                      </a:r>
                      <a:endParaRPr lang="en-US" sz="900">
                        <a:effectLst/>
                        <a:latin typeface="Calibri"/>
                        <a:ea typeface="Calibri"/>
                        <a:cs typeface="Arial"/>
                      </a:endParaRPr>
                    </a:p>
                  </a:txBody>
                  <a:tcPr marL="53715" marR="53715" marT="0" marB="0"/>
                </a:tc>
                <a:tc>
                  <a:txBody>
                    <a:bodyPr/>
                    <a:lstStyle/>
                    <a:p>
                      <a:pPr>
                        <a:lnSpc>
                          <a:spcPct val="115000"/>
                        </a:lnSpc>
                        <a:spcAft>
                          <a:spcPts val="1000"/>
                        </a:spcAft>
                      </a:pPr>
                      <a:r>
                        <a:rPr lang="en-US" sz="1600" b="1" dirty="0">
                          <a:effectLst/>
                        </a:rPr>
                        <a:t>Could you give me a glass of water? </a:t>
                      </a:r>
                      <a:endParaRPr lang="en-US" sz="900" b="1" dirty="0">
                        <a:effectLst/>
                        <a:latin typeface="Calibri"/>
                        <a:ea typeface="Calibri"/>
                        <a:cs typeface="Arial"/>
                      </a:endParaRPr>
                    </a:p>
                  </a:txBody>
                  <a:tcPr marL="53715" marR="53715" marT="0" marB="0"/>
                </a:tc>
              </a:tr>
            </a:tbl>
          </a:graphicData>
        </a:graphic>
      </p:graphicFrame>
      <p:cxnSp>
        <p:nvCxnSpPr>
          <p:cNvPr id="6" name="رابط كسهم مستقيم 5"/>
          <p:cNvCxnSpPr/>
          <p:nvPr/>
        </p:nvCxnSpPr>
        <p:spPr>
          <a:xfrm>
            <a:off x="1907704" y="2492896"/>
            <a:ext cx="0" cy="2880320"/>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sp>
        <p:nvSpPr>
          <p:cNvPr id="11" name="مربع نص 10"/>
          <p:cNvSpPr txBox="1"/>
          <p:nvPr/>
        </p:nvSpPr>
        <p:spPr>
          <a:xfrm>
            <a:off x="1403648" y="476672"/>
            <a:ext cx="6120680" cy="369332"/>
          </a:xfrm>
          <a:prstGeom prst="rect">
            <a:avLst/>
          </a:prstGeom>
          <a:noFill/>
        </p:spPr>
        <p:txBody>
          <a:bodyPr wrap="square" rtlCol="0">
            <a:spAutoFit/>
          </a:bodyPr>
          <a:lstStyle/>
          <a:p>
            <a:r>
              <a:rPr lang="en-US" b="1" dirty="0"/>
              <a:t>Politeness and the Use of the Imperatives </a:t>
            </a:r>
            <a:endParaRPr lang="en-US" dirty="0"/>
          </a:p>
        </p:txBody>
      </p:sp>
    </p:spTree>
    <p:extLst>
      <p:ext uri="{BB962C8B-B14F-4D97-AF65-F5344CB8AC3E}">
        <p14:creationId xmlns:p14="http://schemas.microsoft.com/office/powerpoint/2010/main" val="80056039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4638"/>
            <a:ext cx="8075240" cy="6250706"/>
          </a:xfrm>
        </p:spPr>
        <p:txBody>
          <a:bodyPr>
            <a:noAutofit/>
          </a:bodyPr>
          <a:lstStyle/>
          <a:p>
            <a:r>
              <a:rPr lang="en-US" sz="3200" b="1" dirty="0">
                <a:latin typeface="Times New Roman" pitchFamily="18" charset="0"/>
                <a:cs typeface="Times New Roman" pitchFamily="18" charset="0"/>
              </a:rPr>
              <a:t>Increasing the Politeness</a:t>
            </a:r>
            <a:r>
              <a:rPr lang="en-US" sz="3200" dirty="0">
                <a:latin typeface="Times New Roman" pitchFamily="18" charset="0"/>
                <a:cs typeface="Times New Roman" pitchFamily="18" charset="0"/>
              </a:rPr>
              <a:t/>
            </a:r>
            <a:br>
              <a:rPr lang="en-US" sz="3200" dirty="0">
                <a:latin typeface="Times New Roman" pitchFamily="18" charset="0"/>
                <a:cs typeface="Times New Roman" pitchFamily="18" charset="0"/>
              </a:rPr>
            </a:br>
            <a:r>
              <a:rPr lang="en-US" sz="3200" dirty="0">
                <a:latin typeface="Times New Roman" pitchFamily="18" charset="0"/>
                <a:cs typeface="Times New Roman" pitchFamily="18" charset="0"/>
              </a:rPr>
              <a:t>While Carrel and </a:t>
            </a:r>
            <a:r>
              <a:rPr lang="en-US" sz="3200" dirty="0" err="1">
                <a:latin typeface="Times New Roman" pitchFamily="18" charset="0"/>
                <a:cs typeface="Times New Roman" pitchFamily="18" charset="0"/>
              </a:rPr>
              <a:t>Konnecker</a:t>
            </a:r>
            <a:r>
              <a:rPr lang="en-US" sz="3200" dirty="0">
                <a:latin typeface="Times New Roman" pitchFamily="18" charset="0"/>
                <a:cs typeface="Times New Roman" pitchFamily="18" charset="0"/>
              </a:rPr>
              <a:t> (1981) did not explicitly examine the politeness contribution of please, it could be noted that the effect of adding please to an imperative does contribute to its being more polite. Compare, for example, </a:t>
            </a:r>
            <a:br>
              <a:rPr lang="en-US" sz="3200" dirty="0">
                <a:latin typeface="Times New Roman" pitchFamily="18" charset="0"/>
                <a:cs typeface="Times New Roman" pitchFamily="18" charset="0"/>
              </a:rPr>
            </a:br>
            <a:r>
              <a:rPr lang="en-US" sz="3200" b="1" dirty="0">
                <a:latin typeface="Times New Roman" pitchFamily="18" charset="0"/>
                <a:cs typeface="Times New Roman" pitchFamily="18" charset="0"/>
              </a:rPr>
              <a:t>Give me a glass of </a:t>
            </a:r>
            <a:r>
              <a:rPr lang="en-US" sz="3200" b="1" dirty="0" smtClean="0">
                <a:latin typeface="Times New Roman" pitchFamily="18" charset="0"/>
                <a:cs typeface="Times New Roman" pitchFamily="18" charset="0"/>
              </a:rPr>
              <a:t>water</a:t>
            </a:r>
            <a:r>
              <a:rPr lang="en-US" sz="3200" dirty="0" smtClean="0">
                <a:latin typeface="Times New Roman" pitchFamily="18" charset="0"/>
                <a:cs typeface="Times New Roman" pitchFamily="18" charset="0"/>
              </a:rPr>
              <a:t>. </a:t>
            </a:r>
            <a:br>
              <a:rPr lang="en-US" sz="3200" dirty="0" smtClean="0">
                <a:latin typeface="Times New Roman" pitchFamily="18" charset="0"/>
                <a:cs typeface="Times New Roman" pitchFamily="18" charset="0"/>
              </a:rPr>
            </a:br>
            <a:r>
              <a:rPr lang="en-US" sz="3200" dirty="0" smtClean="0">
                <a:latin typeface="Times New Roman" pitchFamily="18" charset="0"/>
                <a:cs typeface="Times New Roman" pitchFamily="18" charset="0"/>
              </a:rPr>
              <a:t> to </a:t>
            </a:r>
            <a:r>
              <a:rPr lang="en-US" sz="3200" dirty="0">
                <a:latin typeface="Times New Roman" pitchFamily="18" charset="0"/>
                <a:cs typeface="Times New Roman" pitchFamily="18" charset="0"/>
              </a:rPr>
              <a:t/>
            </a:r>
            <a:br>
              <a:rPr lang="en-US" sz="3200" dirty="0">
                <a:latin typeface="Times New Roman" pitchFamily="18" charset="0"/>
                <a:cs typeface="Times New Roman" pitchFamily="18" charset="0"/>
              </a:rPr>
            </a:br>
            <a:r>
              <a:rPr lang="en-US" sz="3200" b="1" dirty="0">
                <a:latin typeface="Times New Roman" pitchFamily="18" charset="0"/>
                <a:cs typeface="Times New Roman" pitchFamily="18" charset="0"/>
              </a:rPr>
              <a:t>Please give me a glass of water</a:t>
            </a:r>
            <a:r>
              <a:rPr lang="en-US" sz="3200" dirty="0">
                <a:latin typeface="Times New Roman" pitchFamily="18" charset="0"/>
                <a:cs typeface="Times New Roman" pitchFamily="18" charset="0"/>
              </a:rPr>
              <a:t>. or </a:t>
            </a:r>
            <a:br>
              <a:rPr lang="en-US" sz="3200" dirty="0">
                <a:latin typeface="Times New Roman" pitchFamily="18" charset="0"/>
                <a:cs typeface="Times New Roman" pitchFamily="18" charset="0"/>
              </a:rPr>
            </a:br>
            <a:r>
              <a:rPr lang="en-US" sz="3200" b="1" dirty="0">
                <a:latin typeface="Times New Roman" pitchFamily="18" charset="0"/>
                <a:cs typeface="Times New Roman" pitchFamily="18" charset="0"/>
              </a:rPr>
              <a:t>Give me a glass of water, please</a:t>
            </a:r>
            <a:r>
              <a:rPr lang="en-US" sz="3200" dirty="0">
                <a:latin typeface="Times New Roman" pitchFamily="18" charset="0"/>
                <a:cs typeface="Times New Roman" pitchFamily="18" charset="0"/>
              </a:rPr>
              <a:t>. </a:t>
            </a:r>
            <a:br>
              <a:rPr lang="en-US" sz="3200" dirty="0">
                <a:latin typeface="Times New Roman" pitchFamily="18" charset="0"/>
                <a:cs typeface="Times New Roman" pitchFamily="18" charset="0"/>
              </a:rPr>
            </a:br>
            <a:r>
              <a:rPr lang="en-US" sz="3200" dirty="0">
                <a:latin typeface="Times New Roman" pitchFamily="18" charset="0"/>
                <a:cs typeface="Times New Roman" pitchFamily="18" charset="0"/>
              </a:rPr>
              <a:t>Notice that if there is a you subject, the addition of please seems odd: </a:t>
            </a:r>
            <a:br>
              <a:rPr lang="en-US" sz="3200" dirty="0">
                <a:latin typeface="Times New Roman" pitchFamily="18" charset="0"/>
                <a:cs typeface="Times New Roman" pitchFamily="18" charset="0"/>
              </a:rPr>
            </a:br>
            <a:endParaRPr lang="en-US" sz="3200" dirty="0">
              <a:latin typeface="Times New Roman" pitchFamily="18" charset="0"/>
              <a:cs typeface="Times New Roman" pitchFamily="18" charset="0"/>
            </a:endParaRPr>
          </a:p>
        </p:txBody>
      </p:sp>
    </p:spTree>
    <p:extLst>
      <p:ext uri="{BB962C8B-B14F-4D97-AF65-F5344CB8AC3E}">
        <p14:creationId xmlns:p14="http://schemas.microsoft.com/office/powerpoint/2010/main" val="39206281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4638"/>
            <a:ext cx="8363272" cy="6178698"/>
          </a:xfrm>
        </p:spPr>
        <p:txBody>
          <a:bodyPr>
            <a:noAutofit/>
          </a:bodyPr>
          <a:lstStyle/>
          <a:p>
            <a:r>
              <a:rPr lang="en-US" sz="2800" b="1" dirty="0">
                <a:latin typeface="Times New Roman" pitchFamily="18" charset="0"/>
                <a:cs typeface="Times New Roman" pitchFamily="18" charset="0"/>
              </a:rPr>
              <a:t>*Please you give me a glass of water</a:t>
            </a:r>
            <a:r>
              <a:rPr lang="en-US" sz="2800" dirty="0">
                <a:latin typeface="Times New Roman" pitchFamily="18" charset="0"/>
                <a:cs typeface="Times New Roman" pitchFamily="18" charset="0"/>
              </a:rPr>
              <a:t>.</a:t>
            </a:r>
            <a:br>
              <a:rPr lang="en-US" sz="2800" dirty="0">
                <a:latin typeface="Times New Roman" pitchFamily="18" charset="0"/>
                <a:cs typeface="Times New Roman" pitchFamily="18" charset="0"/>
              </a:rPr>
            </a:br>
            <a:r>
              <a:rPr lang="en-US" sz="2800" b="1" dirty="0">
                <a:latin typeface="Times New Roman" pitchFamily="18" charset="0"/>
                <a:cs typeface="Times New Roman" pitchFamily="18" charset="0"/>
              </a:rPr>
              <a:t>?You please give me a glass of water</a:t>
            </a:r>
            <a:r>
              <a:rPr lang="en-US" sz="2800" dirty="0">
                <a:latin typeface="Times New Roman" pitchFamily="18" charset="0"/>
                <a:cs typeface="Times New Roman" pitchFamily="18" charset="0"/>
              </a:rPr>
              <a:t>.</a:t>
            </a:r>
            <a:br>
              <a:rPr lang="en-US" sz="2800" dirty="0">
                <a:latin typeface="Times New Roman" pitchFamily="18" charset="0"/>
                <a:cs typeface="Times New Roman" pitchFamily="18" charset="0"/>
              </a:rPr>
            </a:br>
            <a:r>
              <a:rPr lang="en-US" sz="2800" b="1" dirty="0">
                <a:latin typeface="Times New Roman" pitchFamily="18" charset="0"/>
                <a:cs typeface="Times New Roman" pitchFamily="18" charset="0"/>
              </a:rPr>
              <a:t>?You give me a glass of water, please</a:t>
            </a:r>
            <a:r>
              <a:rPr lang="en-US" sz="2800" dirty="0">
                <a:latin typeface="Times New Roman" pitchFamily="18" charset="0"/>
                <a:cs typeface="Times New Roman" pitchFamily="18" charset="0"/>
              </a:rPr>
              <a:t>. </a:t>
            </a:r>
            <a:r>
              <a:rPr lang="en-US" sz="2800" dirty="0" smtClean="0">
                <a:latin typeface="Times New Roman" pitchFamily="18" charset="0"/>
                <a:cs typeface="Times New Roman" pitchFamily="18" charset="0"/>
              </a:rPr>
              <a:t/>
            </a:r>
            <a:br>
              <a:rPr lang="en-US" sz="2800" dirty="0" smtClean="0">
                <a:latin typeface="Times New Roman" pitchFamily="18" charset="0"/>
                <a:cs typeface="Times New Roman" pitchFamily="18" charset="0"/>
              </a:rPr>
            </a:br>
            <a:r>
              <a:rPr lang="en-US" sz="2800" i="1" dirty="0" smtClean="0">
                <a:latin typeface="Times New Roman" pitchFamily="18" charset="0"/>
                <a:cs typeface="Times New Roman" pitchFamily="18" charset="0"/>
              </a:rPr>
              <a:t>Kindly</a:t>
            </a:r>
            <a:r>
              <a:rPr lang="en-US" sz="2800" dirty="0" smtClean="0">
                <a:latin typeface="Times New Roman" pitchFamily="18" charset="0"/>
                <a:cs typeface="Times New Roman" pitchFamily="18" charset="0"/>
              </a:rPr>
              <a:t> </a:t>
            </a:r>
            <a:r>
              <a:rPr lang="en-US" sz="2800" dirty="0">
                <a:latin typeface="Times New Roman" pitchFamily="18" charset="0"/>
                <a:cs typeface="Times New Roman" pitchFamily="18" charset="0"/>
              </a:rPr>
              <a:t>can also be used to make an imperative more polite: </a:t>
            </a:r>
            <a:br>
              <a:rPr lang="en-US" sz="2800" dirty="0">
                <a:latin typeface="Times New Roman" pitchFamily="18" charset="0"/>
                <a:cs typeface="Times New Roman" pitchFamily="18" charset="0"/>
              </a:rPr>
            </a:br>
            <a:r>
              <a:rPr lang="en-US" sz="2800" b="1" dirty="0">
                <a:latin typeface="Times New Roman" pitchFamily="18" charset="0"/>
                <a:cs typeface="Times New Roman" pitchFamily="18" charset="0"/>
              </a:rPr>
              <a:t>Kindly hand me the flashlight. </a:t>
            </a:r>
            <a:r>
              <a:rPr lang="en-US" sz="2800" dirty="0">
                <a:latin typeface="Times New Roman" pitchFamily="18" charset="0"/>
                <a:cs typeface="Times New Roman" pitchFamily="18" charset="0"/>
              </a:rPr>
              <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 </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Another way to enhance the politeness of imperatives when they are used as offers, wishes, or invitations is to use the do auxiliary verb, which makes the wish or offer more emphatic:</a:t>
            </a:r>
            <a:br>
              <a:rPr lang="en-US" sz="2800" dirty="0">
                <a:latin typeface="Times New Roman" pitchFamily="18" charset="0"/>
                <a:cs typeface="Times New Roman" pitchFamily="18" charset="0"/>
              </a:rPr>
            </a:br>
            <a:r>
              <a:rPr lang="en-US" sz="2800" b="1" dirty="0">
                <a:latin typeface="Times New Roman" pitchFamily="18" charset="0"/>
                <a:cs typeface="Times New Roman" pitchFamily="18" charset="0"/>
              </a:rPr>
              <a:t>Have a good time</a:t>
            </a:r>
            <a:r>
              <a:rPr lang="en-US" sz="2800" dirty="0">
                <a:latin typeface="Times New Roman" pitchFamily="18" charset="0"/>
                <a:cs typeface="Times New Roman" pitchFamily="18" charset="0"/>
              </a:rPr>
              <a:t>.                            </a:t>
            </a:r>
            <a:r>
              <a:rPr lang="en-US" sz="2800" b="1" dirty="0">
                <a:latin typeface="Times New Roman" pitchFamily="18" charset="0"/>
                <a:cs typeface="Times New Roman" pitchFamily="18" charset="0"/>
              </a:rPr>
              <a:t>Come in</a:t>
            </a:r>
            <a:r>
              <a:rPr lang="en-US" sz="2800" dirty="0">
                <a:latin typeface="Times New Roman" pitchFamily="18" charset="0"/>
                <a:cs typeface="Times New Roman" pitchFamily="18" charset="0"/>
              </a:rPr>
              <a:t>. </a:t>
            </a:r>
            <a:br>
              <a:rPr lang="en-US" sz="2800" dirty="0">
                <a:latin typeface="Times New Roman" pitchFamily="18" charset="0"/>
                <a:cs typeface="Times New Roman" pitchFamily="18" charset="0"/>
              </a:rPr>
            </a:br>
            <a:r>
              <a:rPr lang="en-US" sz="2800" b="1" dirty="0">
                <a:latin typeface="Times New Roman" pitchFamily="18" charset="0"/>
                <a:cs typeface="Times New Roman" pitchFamily="18" charset="0"/>
              </a:rPr>
              <a:t>Do have a good time</a:t>
            </a:r>
            <a:r>
              <a:rPr lang="en-US" sz="2800" dirty="0">
                <a:latin typeface="Times New Roman" pitchFamily="18" charset="0"/>
                <a:cs typeface="Times New Roman" pitchFamily="18" charset="0"/>
              </a:rPr>
              <a:t>.                       </a:t>
            </a:r>
            <a:r>
              <a:rPr lang="en-US" sz="2800" b="1" dirty="0">
                <a:latin typeface="Times New Roman" pitchFamily="18" charset="0"/>
                <a:cs typeface="Times New Roman" pitchFamily="18" charset="0"/>
              </a:rPr>
              <a:t>Do come in</a:t>
            </a:r>
            <a:r>
              <a:rPr lang="en-US" sz="2800" dirty="0">
                <a:latin typeface="Times New Roman" pitchFamily="18" charset="0"/>
                <a:cs typeface="Times New Roman" pitchFamily="18" charset="0"/>
              </a:rPr>
              <a:t>. </a:t>
            </a:r>
            <a:br>
              <a:rPr lang="en-US" sz="2800" dirty="0">
                <a:latin typeface="Times New Roman" pitchFamily="18" charset="0"/>
                <a:cs typeface="Times New Roman" pitchFamily="18" charset="0"/>
              </a:rPr>
            </a:b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407131116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4638"/>
            <a:ext cx="8291264" cy="6322714"/>
          </a:xfrm>
        </p:spPr>
        <p:txBody>
          <a:bodyPr/>
          <a:lstStyle/>
          <a:p>
            <a:r>
              <a:rPr lang="en-US" dirty="0">
                <a:latin typeface="Times New Roman" pitchFamily="18" charset="0"/>
                <a:cs typeface="Times New Roman" pitchFamily="18" charset="0"/>
              </a:rPr>
              <a:t>While imperatives with just add affect that can be used with negative (</a:t>
            </a:r>
            <a:r>
              <a:rPr lang="en-US" b="1" dirty="0">
                <a:latin typeface="Times New Roman" pitchFamily="18" charset="0"/>
                <a:cs typeface="Times New Roman" pitchFamily="18" charset="0"/>
              </a:rPr>
              <a:t>Just wait and see</a:t>
            </a:r>
            <a:r>
              <a:rPr lang="en-US" dirty="0">
                <a:latin typeface="Times New Roman" pitchFamily="18" charset="0"/>
                <a:cs typeface="Times New Roman" pitchFamily="18" charset="0"/>
              </a:rPr>
              <a:t>.), or positive ( </a:t>
            </a:r>
            <a:r>
              <a:rPr lang="en-US" b="1" dirty="0">
                <a:latin typeface="Times New Roman" pitchFamily="18" charset="0"/>
                <a:cs typeface="Times New Roman" pitchFamily="18" charset="0"/>
              </a:rPr>
              <a:t>Just be </a:t>
            </a:r>
            <a:r>
              <a:rPr lang="en-US" b="1" dirty="0" smtClean="0">
                <a:latin typeface="Times New Roman" pitchFamily="18" charset="0"/>
                <a:cs typeface="Times New Roman" pitchFamily="18" charset="0"/>
              </a:rPr>
              <a:t>patient, everything </a:t>
            </a:r>
            <a:r>
              <a:rPr lang="en-US" b="1" dirty="0">
                <a:latin typeface="Times New Roman" pitchFamily="18" charset="0"/>
                <a:cs typeface="Times New Roman" pitchFamily="18" charset="0"/>
              </a:rPr>
              <a:t>will work out</a:t>
            </a:r>
            <a:r>
              <a:rPr lang="en-US" dirty="0">
                <a:latin typeface="Times New Roman" pitchFamily="18" charset="0"/>
                <a:cs typeface="Times New Roman" pitchFamily="18" charset="0"/>
              </a:rPr>
              <a:t>.) </a:t>
            </a:r>
            <a:r>
              <a:rPr lang="en-US" dirty="0" smtClean="0">
                <a:latin typeface="Times New Roman" pitchFamily="18" charset="0"/>
                <a:cs typeface="Times New Roman" pitchFamily="18" charset="0"/>
              </a:rPr>
              <a:t>imperatives.</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12497467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4638"/>
            <a:ext cx="8147248" cy="6178698"/>
          </a:xfrm>
        </p:spPr>
        <p:txBody>
          <a:bodyPr>
            <a:noAutofit/>
          </a:bodyPr>
          <a:lstStyle/>
          <a:p>
            <a:pPr algn="l"/>
            <a:r>
              <a:rPr lang="en-US" sz="2400" b="1" dirty="0" smtClean="0">
                <a:latin typeface="Times New Roman" pitchFamily="18" charset="0"/>
                <a:cs typeface="Times New Roman" pitchFamily="18" charset="0"/>
              </a:rPr>
              <a:t>                         On </a:t>
            </a:r>
            <a:r>
              <a:rPr lang="en-US" sz="2400" b="1" dirty="0">
                <a:latin typeface="Times New Roman" pitchFamily="18" charset="0"/>
                <a:cs typeface="Times New Roman" pitchFamily="18" charset="0"/>
              </a:rPr>
              <a:t>politeness and </a:t>
            </a:r>
            <a:r>
              <a:rPr lang="en-US" sz="2400" b="1" dirty="0" smtClean="0">
                <a:latin typeface="Times New Roman" pitchFamily="18" charset="0"/>
                <a:cs typeface="Times New Roman" pitchFamily="18" charset="0"/>
              </a:rPr>
              <a:t>Rudeness</a:t>
            </a:r>
            <a:br>
              <a:rPr lang="en-US" sz="2400" b="1" dirty="0" smtClean="0">
                <a:latin typeface="Times New Roman" pitchFamily="18" charset="0"/>
                <a:cs typeface="Times New Roman" pitchFamily="18" charset="0"/>
              </a:rPr>
            </a:br>
            <a:r>
              <a:rPr lang="en-US" sz="2400" dirty="0">
                <a:latin typeface="Times New Roman" pitchFamily="18" charset="0"/>
                <a:cs typeface="Times New Roman" pitchFamily="18" charset="0"/>
              </a:rPr>
              <a:t/>
            </a:r>
            <a:br>
              <a:rPr lang="en-US" sz="2400" dirty="0">
                <a:latin typeface="Times New Roman" pitchFamily="18" charset="0"/>
                <a:cs typeface="Times New Roman" pitchFamily="18" charset="0"/>
              </a:rPr>
            </a:br>
            <a:r>
              <a:rPr lang="en-US" sz="2400" dirty="0">
                <a:latin typeface="Times New Roman" pitchFamily="18" charset="0"/>
                <a:cs typeface="Times New Roman" pitchFamily="18" charset="0"/>
              </a:rPr>
              <a:t>To provide some balance, we must acknowledge that although we want to help our students to be as polite in English as they want to be, we do not want to give ESL/EFL/ students the impression that they should opt for the most polite form possible. Beebe (1996), for instance, advises teaching students how to be rude so that they can deal with people appropriately when the situation calls for it.</a:t>
            </a:r>
            <a:br>
              <a:rPr lang="en-US" sz="2400" dirty="0">
                <a:latin typeface="Times New Roman" pitchFamily="18" charset="0"/>
                <a:cs typeface="Times New Roman" pitchFamily="18" charset="0"/>
              </a:rPr>
            </a:br>
            <a:r>
              <a:rPr lang="en-US" sz="2400" dirty="0">
                <a:latin typeface="Times New Roman" pitchFamily="18" charset="0"/>
                <a:cs typeface="Times New Roman" pitchFamily="18" charset="0"/>
              </a:rPr>
              <a:t> Students should have information on which to base their decisions concerning language use. Perhaps the rule of thumb here should be the principle that Ervin-Trip (1982) laid out with respect to the use of imperatives. It is not so much that a power differential between speaker and listener conditions the use of an imperative; it is more the case that imperatives are used when “cooperation is assumed.”</a:t>
            </a:r>
          </a:p>
        </p:txBody>
      </p:sp>
    </p:spTree>
    <p:extLst>
      <p:ext uri="{BB962C8B-B14F-4D97-AF65-F5344CB8AC3E}">
        <p14:creationId xmlns:p14="http://schemas.microsoft.com/office/powerpoint/2010/main" val="7460605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39552" y="548680"/>
            <a:ext cx="7992888" cy="6309320"/>
          </a:xfrm>
        </p:spPr>
        <p:txBody>
          <a:bodyPr>
            <a:noAutofit/>
          </a:bodyPr>
          <a:lstStyle/>
          <a:p>
            <a:pPr algn="l"/>
            <a:r>
              <a:rPr lang="en-US" sz="2400" b="1" dirty="0" smtClean="0">
                <a:latin typeface="Times New Roman" pitchFamily="18" charset="0"/>
                <a:cs typeface="Times New Roman" pitchFamily="18" charset="0"/>
              </a:rPr>
              <a:t>              The </a:t>
            </a:r>
            <a:r>
              <a:rPr lang="en-US" sz="2400" b="1" dirty="0">
                <a:latin typeface="Times New Roman" pitchFamily="18" charset="0"/>
                <a:cs typeface="Times New Roman" pitchFamily="18" charset="0"/>
              </a:rPr>
              <a:t>Use of Imperatives in Academic Writing</a:t>
            </a:r>
            <a:r>
              <a:rPr lang="en-US" sz="2400" dirty="0">
                <a:latin typeface="Times New Roman" pitchFamily="18" charset="0"/>
                <a:cs typeface="Times New Roman" pitchFamily="18" charset="0"/>
              </a:rPr>
              <a:t/>
            </a:r>
            <a:br>
              <a:rPr lang="en-US" sz="2400" dirty="0">
                <a:latin typeface="Times New Roman" pitchFamily="18" charset="0"/>
                <a:cs typeface="Times New Roman" pitchFamily="18" charset="0"/>
              </a:rPr>
            </a:br>
            <a:r>
              <a:rPr lang="en-US" sz="2400" dirty="0">
                <a:latin typeface="Times New Roman" pitchFamily="18" charset="0"/>
                <a:cs typeface="Times New Roman" pitchFamily="18" charset="0"/>
              </a:rPr>
              <a:t> </a:t>
            </a:r>
            <a:br>
              <a:rPr lang="en-US" sz="2400" dirty="0">
                <a:latin typeface="Times New Roman" pitchFamily="18" charset="0"/>
                <a:cs typeface="Times New Roman" pitchFamily="18" charset="0"/>
              </a:rPr>
            </a:br>
            <a:r>
              <a:rPr lang="en-US" sz="2400" dirty="0">
                <a:latin typeface="Times New Roman" pitchFamily="18" charset="0"/>
                <a:cs typeface="Times New Roman" pitchFamily="18" charset="0"/>
              </a:rPr>
              <a:t>Academic writing involves persuasion, which is often accomplished with the use of directives. As we observed, directives do not only take the form of imperatives. They can be declarative statements with modals such as </a:t>
            </a:r>
            <a:r>
              <a:rPr lang="en-US" sz="2400" i="1" dirty="0">
                <a:latin typeface="Times New Roman" pitchFamily="18" charset="0"/>
                <a:cs typeface="Times New Roman" pitchFamily="18" charset="0"/>
              </a:rPr>
              <a:t>should</a:t>
            </a:r>
            <a:r>
              <a:rPr lang="en-US" sz="2400" dirty="0">
                <a:latin typeface="Times New Roman" pitchFamily="18" charset="0"/>
                <a:cs typeface="Times New Roman" pitchFamily="18" charset="0"/>
              </a:rPr>
              <a:t> and </a:t>
            </a:r>
            <a:r>
              <a:rPr lang="en-US" sz="2400" i="1" dirty="0">
                <a:latin typeface="Times New Roman" pitchFamily="18" charset="0"/>
                <a:cs typeface="Times New Roman" pitchFamily="18" charset="0"/>
              </a:rPr>
              <a:t>must</a:t>
            </a:r>
            <a:r>
              <a:rPr lang="en-US" sz="2400" dirty="0">
                <a:latin typeface="Times New Roman" pitchFamily="18" charset="0"/>
                <a:cs typeface="Times New Roman" pitchFamily="18" charset="0"/>
              </a:rPr>
              <a:t>. In addition, they can be constructed with copula + predicative adjective (e.g., </a:t>
            </a:r>
            <a:r>
              <a:rPr lang="en-US" sz="2400" i="1" dirty="0">
                <a:latin typeface="Times New Roman" pitchFamily="18" charset="0"/>
                <a:cs typeface="Times New Roman" pitchFamily="18" charset="0"/>
              </a:rPr>
              <a:t>It is essential</a:t>
            </a:r>
            <a:r>
              <a:rPr lang="en-US" sz="2400" dirty="0">
                <a:latin typeface="Times New Roman" pitchFamily="18" charset="0"/>
                <a:cs typeface="Times New Roman" pitchFamily="18" charset="0"/>
              </a:rPr>
              <a:t>). They are all used by writers to direct their readers to participate in the text in some way or perform some action outside it. </a:t>
            </a:r>
            <a:br>
              <a:rPr lang="en-US" sz="2400" dirty="0">
                <a:latin typeface="Times New Roman" pitchFamily="18" charset="0"/>
                <a:cs typeface="Times New Roman" pitchFamily="18" charset="0"/>
              </a:rPr>
            </a:br>
            <a:r>
              <a:rPr lang="en-US" sz="2400" dirty="0">
                <a:latin typeface="Times New Roman" pitchFamily="18" charset="0"/>
                <a:cs typeface="Times New Roman" pitchFamily="18" charset="0"/>
              </a:rPr>
              <a:t>Hyland (2002) identified three functions of directives:</a:t>
            </a:r>
            <a:br>
              <a:rPr lang="en-US" sz="2400" dirty="0">
                <a:latin typeface="Times New Roman" pitchFamily="18" charset="0"/>
                <a:cs typeface="Times New Roman" pitchFamily="18" charset="0"/>
              </a:rPr>
            </a:br>
            <a:r>
              <a:rPr lang="en-US" sz="2400" dirty="0">
                <a:latin typeface="Times New Roman" pitchFamily="18" charset="0"/>
                <a:cs typeface="Times New Roman" pitchFamily="18" charset="0"/>
              </a:rPr>
              <a:t>Direct readers to some part of the text.</a:t>
            </a:r>
            <a:br>
              <a:rPr lang="en-US" sz="2400" dirty="0">
                <a:latin typeface="Times New Roman" pitchFamily="18" charset="0"/>
                <a:cs typeface="Times New Roman" pitchFamily="18" charset="0"/>
              </a:rPr>
            </a:br>
            <a:r>
              <a:rPr lang="en-US" sz="2400" dirty="0">
                <a:latin typeface="Times New Roman" pitchFamily="18" charset="0"/>
                <a:cs typeface="Times New Roman" pitchFamily="18" charset="0"/>
              </a:rPr>
              <a:t>As in example 2.</a:t>
            </a:r>
            <a:br>
              <a:rPr lang="en-US" sz="2400" dirty="0">
                <a:latin typeface="Times New Roman" pitchFamily="18" charset="0"/>
                <a:cs typeface="Times New Roman" pitchFamily="18" charset="0"/>
              </a:rPr>
            </a:br>
            <a:r>
              <a:rPr lang="en-US" sz="2400" dirty="0">
                <a:latin typeface="Times New Roman" pitchFamily="18" charset="0"/>
                <a:cs typeface="Times New Roman" pitchFamily="18" charset="0"/>
              </a:rPr>
              <a:t>Instruct readers to perform a physical act:</a:t>
            </a:r>
            <a:br>
              <a:rPr lang="en-US" sz="2400" dirty="0">
                <a:latin typeface="Times New Roman" pitchFamily="18" charset="0"/>
                <a:cs typeface="Times New Roman" pitchFamily="18" charset="0"/>
              </a:rPr>
            </a:br>
            <a:r>
              <a:rPr lang="en-US" sz="2400" b="1" dirty="0">
                <a:latin typeface="Times New Roman" pitchFamily="18" charset="0"/>
                <a:cs typeface="Times New Roman" pitchFamily="18" charset="0"/>
              </a:rPr>
              <a:t>Set the sliding amplitude at 30 mm travelling distance</a:t>
            </a:r>
            <a:r>
              <a:rPr lang="en-US" sz="2400" dirty="0" smtClean="0">
                <a:latin typeface="Times New Roman" pitchFamily="18" charset="0"/>
                <a:cs typeface="Times New Roman" pitchFamily="18" charset="0"/>
              </a:rPr>
              <a:t>.</a:t>
            </a:r>
            <a:br>
              <a:rPr lang="en-US" sz="2400" dirty="0" smtClean="0">
                <a:latin typeface="Times New Roman" pitchFamily="18" charset="0"/>
                <a:cs typeface="Times New Roman" pitchFamily="18" charset="0"/>
              </a:rPr>
            </a:br>
            <a:r>
              <a:rPr lang="en-US" sz="2400" dirty="0">
                <a:latin typeface="Times New Roman" pitchFamily="18" charset="0"/>
                <a:cs typeface="Times New Roman" pitchFamily="18" charset="0"/>
              </a:rPr>
              <a:t/>
            </a:r>
            <a:br>
              <a:rPr lang="en-US" sz="2400" dirty="0">
                <a:latin typeface="Times New Roman" pitchFamily="18" charset="0"/>
                <a:cs typeface="Times New Roman" pitchFamily="18" charset="0"/>
              </a:rPr>
            </a:b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332273620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4638"/>
            <a:ext cx="7931224" cy="5890666"/>
          </a:xfrm>
        </p:spPr>
        <p:txBody>
          <a:bodyPr>
            <a:noAutofit/>
          </a:bodyPr>
          <a:lstStyle/>
          <a:p>
            <a:pPr algn="l"/>
            <a:r>
              <a:rPr lang="en-US" sz="2400" dirty="0">
                <a:latin typeface="Times New Roman" pitchFamily="18" charset="0"/>
                <a:cs typeface="Times New Roman" pitchFamily="18" charset="0"/>
              </a:rPr>
              <a:t>Steer readers to certain cognitive acts (e.g., lead them through a line of reasoning):</a:t>
            </a:r>
            <a:br>
              <a:rPr lang="en-US" sz="2400" dirty="0">
                <a:latin typeface="Times New Roman" pitchFamily="18" charset="0"/>
                <a:cs typeface="Times New Roman" pitchFamily="18" charset="0"/>
              </a:rPr>
            </a:br>
            <a:r>
              <a:rPr lang="en-US" sz="2400" dirty="0" smtClean="0">
                <a:latin typeface="Times New Roman" pitchFamily="18" charset="0"/>
                <a:cs typeface="Times New Roman" pitchFamily="18" charset="0"/>
              </a:rPr>
              <a:t>- </a:t>
            </a:r>
            <a:r>
              <a:rPr lang="en-US" sz="2400" b="1" dirty="0" smtClean="0">
                <a:latin typeface="Times New Roman" pitchFamily="18" charset="0"/>
                <a:cs typeface="Times New Roman" pitchFamily="18" charset="0"/>
              </a:rPr>
              <a:t>Consider </a:t>
            </a:r>
            <a:r>
              <a:rPr lang="en-US" sz="2400" b="1" dirty="0">
                <a:latin typeface="Times New Roman" pitchFamily="18" charset="0"/>
                <a:cs typeface="Times New Roman" pitchFamily="18" charset="0"/>
              </a:rPr>
              <a:t>the Achilles paradox</a:t>
            </a:r>
            <a:r>
              <a:rPr lang="en-US" sz="2400" dirty="0">
                <a:latin typeface="Times New Roman" pitchFamily="18" charset="0"/>
                <a:cs typeface="Times New Roman" pitchFamily="18" charset="0"/>
              </a:rPr>
              <a:t>. (article </a:t>
            </a:r>
            <a:r>
              <a:rPr lang="en-US" sz="2400" dirty="0" smtClean="0">
                <a:latin typeface="Times New Roman" pitchFamily="18" charset="0"/>
                <a:cs typeface="Times New Roman" pitchFamily="18" charset="0"/>
              </a:rPr>
              <a:t>on  philosophy</a:t>
            </a:r>
            <a:r>
              <a:rPr lang="en-US" sz="2400" dirty="0">
                <a:latin typeface="Times New Roman" pitchFamily="18" charset="0"/>
                <a:cs typeface="Times New Roman" pitchFamily="18" charset="0"/>
              </a:rPr>
              <a:t>)</a:t>
            </a:r>
            <a:br>
              <a:rPr lang="en-US" sz="2400" dirty="0">
                <a:latin typeface="Times New Roman" pitchFamily="18" charset="0"/>
                <a:cs typeface="Times New Roman" pitchFamily="18" charset="0"/>
              </a:rPr>
            </a:br>
            <a:r>
              <a:rPr lang="en-US" sz="2400" dirty="0" smtClean="0">
                <a:latin typeface="Times New Roman" pitchFamily="18" charset="0"/>
                <a:cs typeface="Times New Roman" pitchFamily="18" charset="0"/>
              </a:rPr>
              <a:t>- </a:t>
            </a:r>
            <a:r>
              <a:rPr lang="en-US" sz="2400" b="1" dirty="0" smtClean="0">
                <a:latin typeface="Times New Roman" pitchFamily="18" charset="0"/>
                <a:cs typeface="Times New Roman" pitchFamily="18" charset="0"/>
              </a:rPr>
              <a:t>Note </a:t>
            </a:r>
            <a:r>
              <a:rPr lang="en-US" sz="2400" b="1" dirty="0">
                <a:latin typeface="Times New Roman" pitchFamily="18" charset="0"/>
                <a:cs typeface="Times New Roman" pitchFamily="18" charset="0"/>
              </a:rPr>
              <a:t>that B is dimensionless</a:t>
            </a:r>
            <a:r>
              <a:rPr lang="en-US"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mechanical</a:t>
            </a:r>
            <a:r>
              <a:rPr lang="en-US"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engineering</a:t>
            </a:r>
            <a:br>
              <a:rPr lang="en-US" sz="2400" dirty="0" smtClean="0">
                <a:latin typeface="Times New Roman" pitchFamily="18" charset="0"/>
                <a:cs typeface="Times New Roman" pitchFamily="18" charset="0"/>
              </a:rPr>
            </a:br>
            <a:r>
              <a:rPr lang="en-US"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                                                            textbook</a:t>
            </a:r>
            <a:r>
              <a:rPr lang="en-US"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
            </a:r>
            <a:br>
              <a:rPr lang="en-US" sz="2400" dirty="0" smtClean="0">
                <a:latin typeface="Times New Roman" pitchFamily="18" charset="0"/>
                <a:cs typeface="Times New Roman" pitchFamily="18" charset="0"/>
              </a:rPr>
            </a:br>
            <a:r>
              <a:rPr lang="en-US" sz="2400" dirty="0">
                <a:latin typeface="Times New Roman" pitchFamily="18" charset="0"/>
                <a:cs typeface="Times New Roman" pitchFamily="18" charset="0"/>
              </a:rPr>
              <a:t/>
            </a:r>
            <a:br>
              <a:rPr lang="en-US" sz="2400" dirty="0">
                <a:latin typeface="Times New Roman" pitchFamily="18" charset="0"/>
                <a:cs typeface="Times New Roman" pitchFamily="18" charset="0"/>
              </a:rPr>
            </a:br>
            <a:r>
              <a:rPr lang="en-US" sz="2400" dirty="0">
                <a:latin typeface="Times New Roman" pitchFamily="18" charset="0"/>
                <a:cs typeface="Times New Roman" pitchFamily="18" charset="0"/>
              </a:rPr>
              <a:t>The directives in the textbooks were often less imposing, using the inclusive imperatives we will and let’s or let us: </a:t>
            </a:r>
            <a:br>
              <a:rPr lang="en-US" sz="2400" dirty="0">
                <a:latin typeface="Times New Roman" pitchFamily="18" charset="0"/>
                <a:cs typeface="Times New Roman" pitchFamily="18" charset="0"/>
              </a:rPr>
            </a:br>
            <a:r>
              <a:rPr lang="en-US" sz="2400" dirty="0" smtClean="0">
                <a:latin typeface="Times New Roman" pitchFamily="18" charset="0"/>
                <a:cs typeface="Times New Roman" pitchFamily="18" charset="0"/>
              </a:rPr>
              <a:t>- </a:t>
            </a:r>
            <a:r>
              <a:rPr lang="en-US" sz="2400" b="1" dirty="0" smtClean="0">
                <a:latin typeface="Times New Roman" pitchFamily="18" charset="0"/>
                <a:cs typeface="Times New Roman" pitchFamily="18" charset="0"/>
              </a:rPr>
              <a:t>Now</a:t>
            </a:r>
            <a:r>
              <a:rPr lang="en-US" sz="2400" b="1" dirty="0">
                <a:latin typeface="Times New Roman" pitchFamily="18" charset="0"/>
                <a:cs typeface="Times New Roman" pitchFamily="18" charset="0"/>
              </a:rPr>
              <a:t>, we’ll look at some ways that retailing has changed</a:t>
            </a:r>
            <a:r>
              <a:rPr lang="en-US" sz="2400" dirty="0" smtClean="0">
                <a:latin typeface="Times New Roman" pitchFamily="18" charset="0"/>
                <a:cs typeface="Times New Roman" pitchFamily="18" charset="0"/>
              </a:rPr>
              <a:t>.</a:t>
            </a:r>
            <a:br>
              <a:rPr lang="en-US" sz="2400" dirty="0" smtClean="0">
                <a:latin typeface="Times New Roman" pitchFamily="18" charset="0"/>
                <a:cs typeface="Times New Roman" pitchFamily="18" charset="0"/>
              </a:rPr>
            </a:br>
            <a:r>
              <a:rPr lang="en-US"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(Marketing textbook</a:t>
            </a:r>
            <a:r>
              <a:rPr lang="en-US" sz="2400" dirty="0" smtClean="0">
                <a:latin typeface="Times New Roman" pitchFamily="18" charset="0"/>
                <a:cs typeface="Times New Roman" pitchFamily="18" charset="0"/>
              </a:rPr>
              <a:t>)</a:t>
            </a:r>
            <a:br>
              <a:rPr lang="en-US" sz="2400" dirty="0" smtClean="0">
                <a:latin typeface="Times New Roman" pitchFamily="18" charset="0"/>
                <a:cs typeface="Times New Roman" pitchFamily="18" charset="0"/>
              </a:rPr>
            </a:br>
            <a:r>
              <a:rPr lang="en-US" sz="2400" dirty="0">
                <a:latin typeface="Times New Roman" pitchFamily="18" charset="0"/>
                <a:cs typeface="Times New Roman" pitchFamily="18" charset="0"/>
              </a:rPr>
              <a:t/>
            </a:r>
            <a:br>
              <a:rPr lang="en-US" sz="2400" dirty="0">
                <a:latin typeface="Times New Roman" pitchFamily="18" charset="0"/>
                <a:cs typeface="Times New Roman" pitchFamily="18" charset="0"/>
              </a:rPr>
            </a:br>
            <a:r>
              <a:rPr lang="en-US" sz="2400" dirty="0" smtClean="0">
                <a:latin typeface="Times New Roman" pitchFamily="18" charset="0"/>
                <a:cs typeface="Times New Roman" pitchFamily="18" charset="0"/>
              </a:rPr>
              <a:t>- </a:t>
            </a:r>
            <a:r>
              <a:rPr lang="en-US" sz="2400" b="1" dirty="0" smtClean="0">
                <a:latin typeface="Times New Roman" pitchFamily="18" charset="0"/>
                <a:cs typeface="Times New Roman" pitchFamily="18" charset="0"/>
              </a:rPr>
              <a:t>Let </a:t>
            </a:r>
            <a:r>
              <a:rPr lang="en-US" sz="2400" b="1" dirty="0">
                <a:latin typeface="Times New Roman" pitchFamily="18" charset="0"/>
                <a:cs typeface="Times New Roman" pitchFamily="18" charset="0"/>
              </a:rPr>
              <a:t>us multiply both sides of the equation by the Planck constant</a:t>
            </a:r>
            <a:r>
              <a:rPr lang="en-US" sz="2400" dirty="0">
                <a:latin typeface="Times New Roman" pitchFamily="18" charset="0"/>
                <a:cs typeface="Times New Roman" pitchFamily="18" charset="0"/>
              </a:rPr>
              <a:t>. (Physics textbook)</a:t>
            </a:r>
            <a:br>
              <a:rPr lang="en-US" sz="2400" dirty="0">
                <a:latin typeface="Times New Roman" pitchFamily="18" charset="0"/>
                <a:cs typeface="Times New Roman" pitchFamily="18" charset="0"/>
              </a:rPr>
            </a:b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4178597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4638"/>
            <a:ext cx="8219256" cy="6250706"/>
          </a:xfrm>
        </p:spPr>
        <p:txBody>
          <a:bodyPr>
            <a:noAutofit/>
          </a:bodyPr>
          <a:lstStyle/>
          <a:p>
            <a:pPr algn="l"/>
            <a:r>
              <a:rPr lang="en-US" sz="2400" b="1" dirty="0" smtClean="0">
                <a:latin typeface="Times New Roman" pitchFamily="18" charset="0"/>
                <a:cs typeface="Times New Roman" pitchFamily="18" charset="0"/>
              </a:rPr>
              <a:t>                                       Conclusion </a:t>
            </a:r>
            <a:br>
              <a:rPr lang="en-US" sz="2400" b="1" dirty="0" smtClean="0">
                <a:latin typeface="Times New Roman" pitchFamily="18" charset="0"/>
                <a:cs typeface="Times New Roman" pitchFamily="18" charset="0"/>
              </a:rPr>
            </a:br>
            <a:r>
              <a:rPr lang="en-US" sz="2400" dirty="0">
                <a:latin typeface="Times New Roman" pitchFamily="18" charset="0"/>
                <a:cs typeface="Times New Roman" pitchFamily="18" charset="0"/>
              </a:rPr>
              <a:t/>
            </a:r>
            <a:br>
              <a:rPr lang="en-US" sz="2400" dirty="0">
                <a:latin typeface="Times New Roman" pitchFamily="18" charset="0"/>
                <a:cs typeface="Times New Roman" pitchFamily="18" charset="0"/>
              </a:rPr>
            </a:br>
            <a:r>
              <a:rPr lang="en-US" sz="2400" dirty="0" smtClean="0">
                <a:latin typeface="Times New Roman" pitchFamily="18" charset="0"/>
                <a:cs typeface="Times New Roman" pitchFamily="18" charset="0"/>
              </a:rPr>
              <a:t>1. Except </a:t>
            </a:r>
            <a:r>
              <a:rPr lang="en-US" sz="2400" dirty="0">
                <a:latin typeface="Times New Roman" pitchFamily="18" charset="0"/>
                <a:cs typeface="Times New Roman" pitchFamily="18" charset="0"/>
              </a:rPr>
              <a:t>for negative imperatives, the form of imperatives is perhaps less challenging than for other moods because students need not concern themselves about typical verb morphology problem s such as tense/aspect and subject-verb agreement. </a:t>
            </a:r>
            <a:r>
              <a:rPr lang="en-US" sz="2400" dirty="0" smtClean="0">
                <a:latin typeface="Times New Roman" pitchFamily="18" charset="0"/>
                <a:cs typeface="Times New Roman" pitchFamily="18" charset="0"/>
              </a:rPr>
              <a:t/>
            </a:r>
            <a:br>
              <a:rPr lang="en-US" sz="2400" dirty="0" smtClean="0">
                <a:latin typeface="Times New Roman" pitchFamily="18" charset="0"/>
                <a:cs typeface="Times New Roman" pitchFamily="18" charset="0"/>
              </a:rPr>
            </a:br>
            <a:r>
              <a:rPr lang="en-US" sz="2400" dirty="0">
                <a:latin typeface="Times New Roman" pitchFamily="18" charset="0"/>
                <a:cs typeface="Times New Roman" pitchFamily="18" charset="0"/>
              </a:rPr>
              <a:t/>
            </a:r>
            <a:br>
              <a:rPr lang="en-US" sz="2400" dirty="0">
                <a:latin typeface="Times New Roman" pitchFamily="18" charset="0"/>
                <a:cs typeface="Times New Roman" pitchFamily="18" charset="0"/>
              </a:rPr>
            </a:br>
            <a:r>
              <a:rPr lang="en-US" sz="2400" dirty="0" smtClean="0">
                <a:latin typeface="Times New Roman" pitchFamily="18" charset="0"/>
                <a:cs typeface="Times New Roman" pitchFamily="18" charset="0"/>
              </a:rPr>
              <a:t>2. Giving </a:t>
            </a:r>
            <a:r>
              <a:rPr lang="en-US" sz="2400" dirty="0">
                <a:latin typeface="Times New Roman" pitchFamily="18" charset="0"/>
                <a:cs typeface="Times New Roman" pitchFamily="18" charset="0"/>
              </a:rPr>
              <a:t>students help with understanding commands might be important as well. Considering the variety of forms that are used to give command, it is not surprising that learners might not always understand them</a:t>
            </a:r>
            <a:r>
              <a:rPr lang="en-US" sz="2400" dirty="0" smtClean="0">
                <a:latin typeface="Times New Roman" pitchFamily="18" charset="0"/>
                <a:cs typeface="Times New Roman" pitchFamily="18" charset="0"/>
              </a:rPr>
              <a:t>.</a:t>
            </a:r>
            <a:br>
              <a:rPr lang="en-US" sz="2400" dirty="0" smtClean="0">
                <a:latin typeface="Times New Roman" pitchFamily="18" charset="0"/>
                <a:cs typeface="Times New Roman" pitchFamily="18" charset="0"/>
              </a:rPr>
            </a:br>
            <a:r>
              <a:rPr lang="en-US" sz="2400" dirty="0">
                <a:latin typeface="Times New Roman" pitchFamily="18" charset="0"/>
                <a:cs typeface="Times New Roman" pitchFamily="18" charset="0"/>
              </a:rPr>
              <a:t/>
            </a:r>
            <a:br>
              <a:rPr lang="en-US" sz="2400" dirty="0">
                <a:latin typeface="Times New Roman" pitchFamily="18" charset="0"/>
                <a:cs typeface="Times New Roman" pitchFamily="18" charset="0"/>
              </a:rPr>
            </a:br>
            <a:r>
              <a:rPr lang="en-US" sz="2400" dirty="0" smtClean="0">
                <a:latin typeface="Times New Roman" pitchFamily="18" charset="0"/>
                <a:cs typeface="Times New Roman" pitchFamily="18" charset="0"/>
              </a:rPr>
              <a:t>3. Regarding </a:t>
            </a:r>
            <a:r>
              <a:rPr lang="en-US" sz="2400" dirty="0">
                <a:latin typeface="Times New Roman" pitchFamily="18" charset="0"/>
                <a:cs typeface="Times New Roman" pitchFamily="18" charset="0"/>
              </a:rPr>
              <a:t>use, helping students be as polite as they want to be without appearing obsequious or standoffish is no easy feat. Whatever help ESL/EFL teachers can provide their students will be valuable, whether in the form of direct instruction or feedback on their performance. </a:t>
            </a:r>
            <a:br>
              <a:rPr lang="en-US" sz="2400" dirty="0">
                <a:latin typeface="Times New Roman" pitchFamily="18" charset="0"/>
                <a:cs typeface="Times New Roman" pitchFamily="18" charset="0"/>
              </a:rPr>
            </a:b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27398185"/>
      </p:ext>
    </p:extLst>
  </p:cSld>
  <p:clrMapOvr>
    <a:masterClrMapping/>
  </p:clrMapOvr>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98</TotalTime>
  <Words>749</Words>
  <Application>Microsoft Office PowerPoint</Application>
  <PresentationFormat>عرض على الشاشة (3:4)‏</PresentationFormat>
  <Paragraphs>70</Paragraphs>
  <Slides>38</Slides>
  <Notes>0</Notes>
  <HiddenSlides>0</HiddenSlides>
  <MMClips>0</MMClips>
  <ScaleCrop>false</ScaleCrop>
  <HeadingPairs>
    <vt:vector size="4" baseType="variant">
      <vt:variant>
        <vt:lpstr>نسق</vt:lpstr>
      </vt:variant>
      <vt:variant>
        <vt:i4>1</vt:i4>
      </vt:variant>
      <vt:variant>
        <vt:lpstr>عناوين الشرائح</vt:lpstr>
      </vt:variant>
      <vt:variant>
        <vt:i4>38</vt:i4>
      </vt:variant>
    </vt:vector>
  </HeadingPairs>
  <TitlesOfParts>
    <vt:vector size="39" baseType="lpstr">
      <vt:lpstr>نسق Office</vt:lpstr>
      <vt:lpstr>Chapter 12: Imperatives</vt:lpstr>
      <vt:lpstr>Outline  - Introduction  - The Forms of Imperatives     - Negative Imperatives     - The Subject of Imperatives     - Elliptical Imperatives - The Meaning of Imperatives       - Verbs of Imperative Sentences      - Imperative + Declarative Construction - The Use of Imperatives      - Form and Function       - Politeness - Conclusion</vt:lpstr>
      <vt:lpstr>Introduction In chapters 2,5, and 11 three main moods were introduced: declarative (indicative), interrogative, and imperative.  There are a number of syntactic ways that the communicative function of “ getting someone to do something” can be accomplished, nevertheless, the sentence type that is normally associated with the imperative mood is the command: Sign here.                        Take a seat.</vt:lpstr>
      <vt:lpstr>Although not all languages have separate imperative types for commands, those languages in the world that do, tend to display a number of common properties. For example, all languages allow null or zero subjects in imperatives.  In English, there is no obvious (overt) subject noun phrase.   Sentences without subjects would seem to be in violation of one of fundamental phrase structure rules, </vt:lpstr>
      <vt:lpstr>which indicates that every English sentence must have both a subject (i.e., an NP) and a predicate.  Another idiosyncrasy of imperatives is that they are tenseless and take no modals. To capture this fact, the phrase structure rule for the auxiliary offers a choice between tense/modal and –imper: </vt:lpstr>
      <vt:lpstr>                               T                                 M         (pm) (-perf) (-prog)   AUX                                             -imper</vt:lpstr>
      <vt:lpstr>We must also address the question, “When is it appropriate to use imperatives in English?” The traditional answer to this question is that imperatives are used when there is a status difference between the speaker and listener such that the speaker has the power to order or to command the listener to do something.  </vt:lpstr>
      <vt:lpstr>The Form of Imperatives  The phrase structure rule for a sentence can be modified by putting parentheses around the SUBJ, thus signifying its optionality.  Traditional grammarians have referred to the subject of imperative sentences as the “ understood you” : (You) listen up!  The object of a reflexive verb must be identical in reference to the subject of the same sentence; in the following sentence, Ann and the reflexive pronoun herself are co-referential- they refer to the same person: Ann prided herself on her accomplishments. </vt:lpstr>
      <vt:lpstr>Now notice the form of the reflexive pronoun when it occurs in object position in an imperative:   Watch yourself!              Watch yourselves!  Thus, this syntactic evidence supports our intuition that the subject of imperative sentence is you.    The phrase structure rule draws a sharp distinction between imperative and non-imperative sentences based on the contention that imperative sentences are “tenseless.” The strongest evidence in favour of this analysis are those imperatives formed with the copula be: You be quiet!             Be on time! </vt:lpstr>
      <vt:lpstr>If these sentences had a “ present tense” instead of an –imper auxiliary in their basic structure, we would expect to find the second person form of the copula be:  *Are quiet.  Since such things do not occur as imperatives, we can assume that imperatives do not contain a tensed auxiliary. Most do not have an overt subject either, but since some do, we will posit “you” as the subject of imperative sentences, which in most cases gets deleted. </vt:lpstr>
      <vt:lpstr>                         Be quiet.                                S            SUBJ                             PRED           NP                          AUX                         VP             Pro                        -imper                     cop                  AP              Ø                                                               be                  ADJ  Subject deletion                                                                                                   quiet                                                                                                                                                                                                                               </vt:lpstr>
      <vt:lpstr>The copula be used in affirmative imperatives is not really stative because here, it means something like “ become “ (e.g., Be strong.) or “ act like” (e.g., Be a dear and get me something to drink.). We cannot use copula be with its stative meaning in imperatives (e.g., *Be thin.). Other stative verbs can be used in imperative mood when they have a more dynamic meaning and when the subject can be seen as an agent of the action.  Love it or leave it.                    Don’t believe that pack of lies. </vt:lpstr>
      <vt:lpstr>                        Negative Imperatives With Do Three types of negative imperatives occur: 1. Don’t you run! (contracted negative; subject                                    present) 2. Don’t run! (contracted negative; subject                           absent) 3. Do not run! (uncontracted negative; subject                              absent)                     not you 4. *DO                          run!   ( does not occur)                     you not </vt:lpstr>
      <vt:lpstr>With Be Negative imperatives require the addition of the operator do: 1. Don’t you be late! 2. Don’t be late! 3. Do not be late!                not you 4. *Do                     be late!                you not </vt:lpstr>
      <vt:lpstr>It is possible to produce a negative imperative by using the preverbal adverb of frequency “never”: Never be late again! (Don’t you ever be late again!)  The Subject of Imperatives: Its Retention and Its Deletion To reduce ambiguity, a vocative (the addressee’s name in this example) can also be used before the imperative, such as:  Mr. Holmes, you sit over there. Notice that you is still the subject of this imperative, with Mr. Holmes having the distinctive rising-falling intonation of  English vocatives. It is also possible to move the vocative to the end of the sentence:  You sit over there, Mr. Holmes. </vt:lpstr>
      <vt:lpstr>Unlike these other examples, if the you subject is being stressed, annoyance is conveyed; for example:  You cut that out! Diffuse imperatives are directed at anyone and everyone who is present:  Somebody open the door. (somebody = one of you       here) Don’t anybody leave! ( not anybody = none of you here)  Note that diffuse imperatives would be inappropriate if two people were conversing. A lone speaker who is addressing an imaginary or wished-for audience can use a diffuse imperative: Somebody help me! </vt:lpstr>
      <vt:lpstr>Diffuse imperatives are different from more specific imperatives that begin with a vocative, which gives the name of the person being addressed: - Mac, open the door.                   - Mac, you open the door. *Somebody, you open the door.  </vt:lpstr>
      <vt:lpstr>Elliptical Imperatives  Imperatives can be used in truncated fashion in normal conversational interaction. Kuehn (1993) reported the following for three hours of transcribed conversation among employees and between the supervisor and employees in a dishwashing room of a small-town college: of the 15 imperatives that occurred, fewer than half (11) were in their full form. For the14 others, verbs or objects were deleted deletion was especially prevalent where an object was being held or something was being demonstrated: </vt:lpstr>
      <vt:lpstr>Trays! (Put your trays on the conveyor belt.)  These two. (put these two trays together.) Switch! (Switch garbage disposal covers.)   As Kuehn points out, for workers in a noisy work environment with a fairly standard work routine, even elliptical imperatives with such deletions would be quite clear.</vt:lpstr>
      <vt:lpstr>The meaning of the Imperatives  Using a cognitive linguistics approach, Takahashi (2012) proposes a schema that accounts for the English imperative. In cognitive linguistics, a schema is an abstraction that is compatible with all instances of the category it defines. Takahashi suggests for the English imperative, the schema is very abstract: hypotheticality, second person subject, non-past, and a varying degree of force exertion: Put Randy Johnson on the mound, give him nine runs, and the Arizona Diamondbacks become about as unbeatable as a team can get. (International Herald Tribune, April 25, 2001) </vt:lpstr>
      <vt:lpstr>In some cases, the directive force is mild to say the least, e.g., answering someone’s request for directions. In other cases, imperatives communicate just the opposite of a directive : Go ahead. Throw it. I dare you.  ( said to someone holding a snowball) And, in still others, the conditional imperatives, e.g., Do that and you will be in trouble, it is clearly the case that the imperative can also evoke non – directive meaning. </vt:lpstr>
      <vt:lpstr>Verbs in Imperative Sentences  Many of the verbs frequently used in imperative sentences manifest a low degree of force exertion. In their study of verbs used in imperative sentences in the ICE-GB corpus, Stefanowitsch and Gries (2003) found that there were five verbs that were most often used in imperatives. These are: let, see, look, listen, and worry. With worry appearing exclusively in the negative, i.e., Don’t worry. A consideration of the semantics of these five verbs suggests that the imperative may be less often used to direct others to do something for the sake of the speaker and more often as advice given by the speaker to benefit the listener.  </vt:lpstr>
      <vt:lpstr>Takahashi extracted verbs from a corpus of American fiction and found that the following verbs were most frequent: let’s , tell , let ,  and look. In order of frequency, these were followed by: come , get, take, be, go, give, do, forget, listen, wait, and make. </vt:lpstr>
      <vt:lpstr>Inclusive Imperatives with Let’s An inclusive imperative includes the speaker with the addressee(s):  Let’s be quite now.  Inclusive let-imperatives seem to adopt a less authoritarian tone than an ordinary imperative, thereby reducing the latter’s face-threatening nature:  Let’s be quiet.  Examining almost 10 million spoken and written words of British, American, Indian, New Zealand, and Australian English, Collins reports that the inclusive let-imperatives exhibit a number of distinctive grammatical properties, compared with ordinary imperatives: </vt:lpstr>
      <vt:lpstr>They can be negated in two ways: Let’s not go.               Let’s don’t go.  Let’s think about the present, shall we?  Let us is almost always contracted as let’s.  Collins identifies another type of imperative with let, which he calls open let-imperatives person:  But let it be clearly understood, the secret is inviolable. Collins (2004) identifies several functions of these two let-imperatives and ordinary imperatives with let: </vt:lpstr>
      <vt:lpstr>1. Expository Directives: these are used to guide the reader through an argument:  But let me remind you again how much more different things were in Russia.  Remember again how much more different things were in Russia.  The expository directive use was particularly common with inclusive let-imperatives with uncontracted us, accounting for 61.4 percent of all tokens in the written corpora: Now let us consider a few relatively common predators.   2. Fiat:  in this category, let acts as a full lexical verb with the meaning of “allow” : Let A denote the operator on L2 with domain D (A) and action. </vt:lpstr>
      <vt:lpstr>3. Hedges: A tactic used to buy the speaker more time to think: um (coughs) now let me see – well I’m quite fond of Durrell.  Imperative + Declarative Construction  Imperative clause followed by a declarative clause marked for the future: Study hard, and you will pass the class.  It is also possible to have such a conjoined sentence with no imperative meaning: Ignore your homework, and you will fail the class.  </vt:lpstr>
      <vt:lpstr>The use of Imperatives Form and Function: At the risk of redundancy, the form and function link between imperatives and directives is not categorical – that is, one can command or, less forcefully, request without using an imperative form:  Imperative: Help me, please. Declarative: I need some help. I wonder if you                        could help me out.  Interrogative: Could / can you give me a hand?  </vt:lpstr>
      <vt:lpstr>According to Takahashi, the choice among these forms depends on the balance between cost and obligation. Imperatives tend to be avoided if the cost to the addressee is perceived to be too great or if the addressee is not obligated to comply. The following list illustrates some of the functions in addition to commands that imperatives can be used for, depending on the situational context: </vt:lpstr>
      <vt:lpstr>Offers: Have another biscuit. Suggestions: Let’s go to a movie tonight. Requests: Close the door, please. Advice: Don’t forget Mother’s Day. Directions: Go left at the next corner. Prohibitions: Do not pick the flowers.  Warnings: Watch out! Procedures: Add a teaspoon of baking powder to the flour. Invitations: Come in.  Threats: Don’t push your luck. Wishes: Have a great day! </vt:lpstr>
      <vt:lpstr>عرض تقديمي في PowerPoint</vt:lpstr>
      <vt:lpstr>Increasing the Politeness While Carrel and Konnecker (1981) did not explicitly examine the politeness contribution of please, it could be noted that the effect of adding please to an imperative does contribute to its being more polite. Compare, for example,  Give me a glass of water.   to  Please give me a glass of water. or  Give me a glass of water, please.  Notice that if there is a you subject, the addition of please seems odd:  </vt:lpstr>
      <vt:lpstr>*Please you give me a glass of water. ?You please give me a glass of water. ?You give me a glass of water, please.  Kindly can also be used to make an imperative more polite:  Kindly hand me the flashlight.    Another way to enhance the politeness of imperatives when they are used as offers, wishes, or invitations is to use the do auxiliary verb, which makes the wish or offer more emphatic: Have a good time.                            Come in.  Do have a good time.                       Do come in.  </vt:lpstr>
      <vt:lpstr>While imperatives with just add affect that can be used with negative (Just wait and see.), or positive ( Just be patient, everything will work out.) imperatives.</vt:lpstr>
      <vt:lpstr>                         On politeness and Rudeness  To provide some balance, we must acknowledge that although we want to help our students to be as polite in English as they want to be, we do not want to give ESL/EFL/ students the impression that they should opt for the most polite form possible. Beebe (1996), for instance, advises teaching students how to be rude so that they can deal with people appropriately when the situation calls for it.  Students should have information on which to base their decisions concerning language use. Perhaps the rule of thumb here should be the principle that Ervin-Trip (1982) laid out with respect to the use of imperatives. It is not so much that a power differential between speaker and listener conditions the use of an imperative; it is more the case that imperatives are used when “cooperation is assumed.”</vt:lpstr>
      <vt:lpstr>              The Use of Imperatives in Academic Writing   Academic writing involves persuasion, which is often accomplished with the use of directives. As we observed, directives do not only take the form of imperatives. They can be declarative statements with modals such as should and must. In addition, they can be constructed with copula + predicative adjective (e.g., It is essential). They are all used by writers to direct their readers to participate in the text in some way or perform some action outside it.  Hyland (2002) identified three functions of directives: Direct readers to some part of the text. As in example 2. Instruct readers to perform a physical act: Set the sliding amplitude at 30 mm travelling distance.  </vt:lpstr>
      <vt:lpstr>Steer readers to certain cognitive acts (e.g., lead them through a line of reasoning): - Consider the Achilles paradox. (article on  philosophy) - Note that B is dimensionless. (mechanical engineering                                                              textbook)   The directives in the textbooks were often less imposing, using the inclusive imperatives we will and let’s or let us:  - Now, we’ll look at some ways that retailing has changed.    (Marketing textbook)  - Let us multiply both sides of the equation by the Planck constant. (Physics textbook) </vt:lpstr>
      <vt:lpstr>                                       Conclusion   1. Except for negative imperatives, the form of imperatives is perhaps less challenging than for other moods because students need not concern themselves about typical verb morphology problem s such as tense/aspect and subject-verb agreement.   2. Giving students help with understanding commands might be important as well. Considering the variety of forms that are used to give command, it is not surprising that learners might not always understand them.  3. Regarding use, helping students be as polite as they want to be without appearing obsequious or standoffish is no easy feat. Whatever help ESL/EFL teachers can provide their students will be valuable, whether in the form of direct instruction or feedback on their performance.  </vt:lpstr>
    </vt:vector>
  </TitlesOfParts>
  <Company>المستقبل للحاسبات - سنجار</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12: Imperatives</dc:title>
  <dc:creator>aa</dc:creator>
  <cp:lastModifiedBy>aa</cp:lastModifiedBy>
  <cp:revision>9</cp:revision>
  <dcterms:created xsi:type="dcterms:W3CDTF">2021-01-02T16:59:32Z</dcterms:created>
  <dcterms:modified xsi:type="dcterms:W3CDTF">2021-01-02T21:13:15Z</dcterms:modified>
</cp:coreProperties>
</file>