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61" r:id="rId3"/>
    <p:sldId id="258" r:id="rId4"/>
    <p:sldId id="263" r:id="rId5"/>
    <p:sldId id="264" r:id="rId6"/>
    <p:sldId id="265" r:id="rId7"/>
    <p:sldId id="260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3" r:id="rId17"/>
    <p:sldId id="275" r:id="rId18"/>
    <p:sldId id="276" r:id="rId19"/>
    <p:sldId id="277" r:id="rId20"/>
    <p:sldId id="279" r:id="rId21"/>
    <p:sldId id="278" r:id="rId22"/>
    <p:sldId id="280" r:id="rId23"/>
    <p:sldId id="281" r:id="rId24"/>
    <p:sldId id="282" r:id="rId25"/>
    <p:sldId id="283" r:id="rId26"/>
    <p:sldId id="284" r:id="rId27"/>
    <p:sldId id="286" r:id="rId28"/>
    <p:sldId id="287" r:id="rId29"/>
    <p:sldId id="285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82" d="100"/>
          <a:sy n="82" d="100"/>
        </p:scale>
        <p:origin x="14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i="1" dirty="0"/>
              <a:t>What do we mean by </a:t>
            </a:r>
            <a:r>
              <a:rPr lang="en-US" sz="4800" i="1" dirty="0" err="1"/>
              <a:t>lexicogrammar</a:t>
            </a:r>
            <a:r>
              <a:rPr lang="en-US" sz="4800" i="1" dirty="0"/>
              <a:t> ?</a:t>
            </a:r>
            <a:endParaRPr lang="ar-SA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685800"/>
            <a:ext cx="1676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714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Common collocation (child’s play – child labor –and child psychology 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Semantic features and restrictions .(The word is neutral regarding gender distinction , the term child is similar to term younger human )such as infant , baby .It parallel items denoting older humans , such as adolescent or adult.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Pragmatic features and restrictions .</a:t>
            </a:r>
          </a:p>
          <a:p>
            <a:pPr marL="0" indent="0">
              <a:buNone/>
            </a:pPr>
            <a:r>
              <a:rPr lang="ar-IQ" dirty="0"/>
              <a:t> -</a:t>
            </a:r>
            <a:r>
              <a:rPr lang="en-US" dirty="0"/>
              <a:t>(My kids are home from school. (acceptable )</a:t>
            </a:r>
          </a:p>
          <a:p>
            <a:pPr marL="0" indent="0">
              <a:buNone/>
            </a:pPr>
            <a:r>
              <a:rPr lang="ar-IQ" dirty="0"/>
              <a:t> -</a:t>
            </a:r>
            <a:r>
              <a:rPr lang="en-US" dirty="0"/>
              <a:t>(My kid is home from school .(questionable)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18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form of </a:t>
            </a:r>
            <a:r>
              <a:rPr lang="en-US" dirty="0" err="1"/>
              <a:t>lexicogrammartical</a:t>
            </a:r>
            <a:r>
              <a:rPr lang="en-US" dirty="0"/>
              <a:t> item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                       Morphology </a:t>
            </a:r>
          </a:p>
          <a:p>
            <a:endParaRPr lang="en-US" dirty="0"/>
          </a:p>
          <a:p>
            <a:r>
              <a:rPr lang="en-US" dirty="0"/>
              <a:t>                     Free                          Bound</a:t>
            </a:r>
          </a:p>
          <a:p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/>
              <a:t>  Lexical       Functional     Lexical        Functional   (Major )      (Minor )  (Derivational)  (Inflectional)     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0" y="2133600"/>
            <a:ext cx="14478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76600" y="2133600"/>
            <a:ext cx="12954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676400" y="3352800"/>
            <a:ext cx="12954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71800" y="3352800"/>
            <a:ext cx="11430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77000" y="3352800"/>
            <a:ext cx="11430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86400" y="3352800"/>
            <a:ext cx="9906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857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600" dirty="0"/>
            </a:br>
            <a:r>
              <a:rPr lang="en-US" sz="3600" dirty="0"/>
              <a:t>The bound morphemes consist of two kinds of affixes </a:t>
            </a:r>
            <a:r>
              <a:rPr lang="en-US" sz="3600" u="sng" dirty="0">
                <a:solidFill>
                  <a:srgbClr val="FF0000"/>
                </a:solidFill>
              </a:rPr>
              <a:t>derivational</a:t>
            </a:r>
            <a:r>
              <a:rPr lang="en-US" sz="3600" dirty="0"/>
              <a:t> and </a:t>
            </a:r>
            <a:r>
              <a:rPr lang="en-US" sz="3600" u="sng" dirty="0">
                <a:solidFill>
                  <a:srgbClr val="FF0000"/>
                </a:solidFill>
              </a:rPr>
              <a:t>inflectional </a:t>
            </a:r>
            <a:br>
              <a:rPr lang="en-US" sz="3600" u="sng" dirty="0">
                <a:solidFill>
                  <a:srgbClr val="FF0000"/>
                </a:solidFill>
              </a:rPr>
            </a:b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Derivational</a:t>
            </a:r>
            <a:r>
              <a:rPr lang="en-US" dirty="0"/>
              <a:t> affixes can be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/>
              <a:t>prefixes</a:t>
            </a:r>
            <a:r>
              <a:rPr lang="en-US" dirty="0"/>
              <a:t> such as </a:t>
            </a:r>
            <a:r>
              <a:rPr lang="en-US" u="sng" dirty="0">
                <a:solidFill>
                  <a:srgbClr val="FF0000"/>
                </a:solidFill>
              </a:rPr>
              <a:t>un</a:t>
            </a:r>
            <a:r>
              <a:rPr lang="en-US" u="sng" dirty="0"/>
              <a:t> </a:t>
            </a:r>
            <a:r>
              <a:rPr lang="en-US" dirty="0"/>
              <a:t>able.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Or </a:t>
            </a:r>
            <a:r>
              <a:rPr lang="en-US" u="sng" dirty="0"/>
              <a:t>suffixes</a:t>
            </a:r>
            <a:r>
              <a:rPr lang="en-US" dirty="0"/>
              <a:t> such as argu</a:t>
            </a:r>
            <a:r>
              <a:rPr lang="en-US" u="sng" dirty="0">
                <a:solidFill>
                  <a:srgbClr val="FF0000"/>
                </a:solidFill>
              </a:rPr>
              <a:t>ment.</a:t>
            </a:r>
          </a:p>
          <a:p>
            <a:r>
              <a:rPr lang="en-US" dirty="0">
                <a:solidFill>
                  <a:srgbClr val="FF0000"/>
                </a:solidFill>
              </a:rPr>
              <a:t>Inflectional</a:t>
            </a:r>
            <a:r>
              <a:rPr lang="en-US" dirty="0"/>
              <a:t> morpheme are all </a:t>
            </a:r>
            <a:r>
              <a:rPr lang="en-US" u="sng" dirty="0"/>
              <a:t>suffixes </a:t>
            </a:r>
            <a:r>
              <a:rPr lang="en-US" dirty="0"/>
              <a:t>and are </a:t>
            </a:r>
            <a:r>
              <a:rPr lang="en-US" u="sng" dirty="0"/>
              <a:t>eight</a:t>
            </a:r>
            <a:r>
              <a:rPr lang="en-US" dirty="0"/>
              <a:t> morphemes in English .</a:t>
            </a:r>
          </a:p>
          <a:p>
            <a:pPr marL="0" indent="0">
              <a:buNone/>
            </a:pPr>
            <a:r>
              <a:rPr lang="en-US" dirty="0"/>
              <a:t>Four of them involves verbs 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Present participle: watch</a:t>
            </a:r>
            <a:r>
              <a:rPr lang="en-US" u="sng" dirty="0">
                <a:solidFill>
                  <a:srgbClr val="FF0000"/>
                </a:solidFill>
              </a:rPr>
              <a:t>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Present tense – third person singular : walk</a:t>
            </a:r>
            <a:r>
              <a:rPr lang="en-US" u="sng" dirty="0">
                <a:solidFill>
                  <a:srgbClr val="FF0000"/>
                </a:solidFill>
              </a:rPr>
              <a:t>s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Past tense : jump</a:t>
            </a:r>
            <a:r>
              <a:rPr lang="en-US" u="sng" dirty="0">
                <a:solidFill>
                  <a:srgbClr val="FF0000"/>
                </a:solidFill>
              </a:rPr>
              <a:t>ed</a:t>
            </a:r>
            <a:r>
              <a:rPr lang="en-US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Past participle : eat</a:t>
            </a:r>
            <a:r>
              <a:rPr lang="en-US" u="sng" dirty="0">
                <a:solidFill>
                  <a:srgbClr val="FF0000"/>
                </a:solidFill>
              </a:rPr>
              <a:t>en</a:t>
            </a:r>
            <a:r>
              <a:rPr lang="en-US" dirty="0"/>
              <a:t>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are added to nouns: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Possessive : John</a:t>
            </a:r>
            <a:r>
              <a:rPr lang="en-US" dirty="0">
                <a:solidFill>
                  <a:srgbClr val="FF0000"/>
                </a:solidFill>
              </a:rPr>
              <a:t>’s</a:t>
            </a:r>
            <a:r>
              <a:rPr lang="en-US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Plural : book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.</a:t>
            </a:r>
          </a:p>
          <a:p>
            <a:r>
              <a:rPr lang="en-US" dirty="0"/>
              <a:t>And two of them come at the end of adjectives and adverbs: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Comparative : fast</a:t>
            </a:r>
            <a:r>
              <a:rPr lang="en-US" dirty="0">
                <a:solidFill>
                  <a:srgbClr val="FF0000"/>
                </a:solidFill>
              </a:rPr>
              <a:t>er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Superlative : fast</a:t>
            </a:r>
            <a:r>
              <a:rPr lang="en-US" dirty="0">
                <a:solidFill>
                  <a:srgbClr val="FF0000"/>
                </a:solidFill>
              </a:rPr>
              <a:t>est 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18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Syntactically relevant lexical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Determiner – Noun Restrictions.</a:t>
            </a:r>
          </a:p>
          <a:p>
            <a:pPr marL="0" indent="0">
              <a:buNone/>
            </a:pPr>
            <a:r>
              <a:rPr lang="en-US" dirty="0"/>
              <a:t>Within noun phrases determiner are important because a few determiners co –occur only with: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Uncountable nouns. e.g.  (much &amp; little) .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Singular countable nouns .e.g.  (a /an /the) .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Plural countable nouns .e.g. (these , many ,few )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All nouns .e.g.( the, my , his ). </a:t>
            </a:r>
          </a:p>
          <a:p>
            <a:pPr marL="514350" indent="-514350">
              <a:buFont typeface="+mj-lt"/>
              <a:buAutoNum type="alphaLcParenR"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144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3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Verb – Noun Restriction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most complicated </a:t>
            </a:r>
            <a:r>
              <a:rPr lang="en-US" dirty="0" err="1"/>
              <a:t>lexicogrammar</a:t>
            </a:r>
            <a:r>
              <a:rPr lang="en-US" dirty="0"/>
              <a:t> restrictions in English involves verb .</a:t>
            </a:r>
            <a:endParaRPr lang="ar-IQ" dirty="0"/>
          </a:p>
          <a:p>
            <a:r>
              <a:rPr lang="en-US" dirty="0">
                <a:solidFill>
                  <a:srgbClr val="FF0000"/>
                </a:solidFill>
              </a:rPr>
              <a:t>Distinction between </a:t>
            </a:r>
            <a:r>
              <a:rPr lang="en-US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stain disappeared .(intransitive verb)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man brought a gift .(transitive verb)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>
                <a:solidFill>
                  <a:srgbClr val="FF0000"/>
                </a:solidFill>
              </a:rPr>
              <a:t>Unacceptable  sentences 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1-The dry cleaners disappeared the stain .</a:t>
            </a:r>
          </a:p>
          <a:p>
            <a:pPr marL="0" indent="0">
              <a:buNone/>
            </a:pPr>
            <a:r>
              <a:rPr lang="en-US" dirty="0"/>
              <a:t>2-The man brought .</a:t>
            </a:r>
            <a:endParaRPr lang="ar-IQ" dirty="0"/>
          </a:p>
          <a:p>
            <a:endParaRPr lang="en-US" i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Some verbs occur both transitive and intransitive </a:t>
            </a:r>
            <a:r>
              <a:rPr lang="en-US" sz="3200" i="1" dirty="0"/>
              <a:t>with little or no change of meaning </a:t>
            </a:r>
            <a:r>
              <a:rPr lang="en-US" sz="3200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John opened the door . The door opened 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Inflation increased prices . Prices increased .</a:t>
            </a:r>
          </a:p>
          <a:p>
            <a:pPr marL="0" indent="0">
              <a:buNone/>
            </a:pPr>
            <a:r>
              <a:rPr lang="en-US" dirty="0"/>
              <a:t>These verbs would be marked (+ /- transitive ).</a:t>
            </a:r>
          </a:p>
          <a:p>
            <a:pPr marL="0" indent="0">
              <a:buNone/>
            </a:pPr>
            <a:r>
              <a:rPr lang="en-US" dirty="0"/>
              <a:t>     These object can be expressed either </a:t>
            </a:r>
            <a:r>
              <a:rPr lang="en-US" dirty="0">
                <a:solidFill>
                  <a:srgbClr val="FF0000"/>
                </a:solidFill>
              </a:rPr>
              <a:t>prepositional object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direct object 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Location : The child lay on the bed .(the child lay)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Direction :The boy headed to work .(the boy headed)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Recipient :I handed the note to John .( I handed the note)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Adjective – prepositional phrases Restrictions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Some adjective are inherently transitive:: </a:t>
            </a:r>
            <a:r>
              <a:rPr lang="en-US" sz="2400" dirty="0">
                <a:solidFill>
                  <a:srgbClr val="FF0000"/>
                </a:solidFill>
              </a:rPr>
              <a:t>(Adjective that take objects must have a preposition before noun)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Aziz is fond </a:t>
            </a:r>
            <a:r>
              <a:rPr lang="en-US" sz="2400" u="sng" dirty="0"/>
              <a:t>of sweets.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Elliott is related </a:t>
            </a:r>
            <a:r>
              <a:rPr lang="en-US" sz="2400" u="sng" dirty="0"/>
              <a:t>to Larry.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Other  adjectives are intrinsically intransitive and are not followed by an object 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Gavin is </a:t>
            </a:r>
            <a:r>
              <a:rPr lang="en-US" sz="2400" u="sng" dirty="0"/>
              <a:t>handsome.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Luica</a:t>
            </a:r>
            <a:r>
              <a:rPr lang="en-US" sz="2400" dirty="0"/>
              <a:t> is always </a:t>
            </a:r>
            <a:r>
              <a:rPr lang="en-US" sz="2400" u="sng" dirty="0"/>
              <a:t>happy.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Some adjective can be used transitively and intransitively without a change of meaning.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Sally is </a:t>
            </a:r>
            <a:r>
              <a:rPr lang="en-US" sz="2400" u="sng" dirty="0"/>
              <a:t>nervous 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Sally is </a:t>
            </a:r>
            <a:r>
              <a:rPr lang="en-US" sz="2400" u="sng" dirty="0"/>
              <a:t>nervous </a:t>
            </a:r>
            <a:r>
              <a:rPr lang="en-US" sz="2400" dirty="0"/>
              <a:t>about the </a:t>
            </a:r>
            <a:r>
              <a:rPr lang="en-US" sz="2400" dirty="0" err="1"/>
              <a:t>quize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0" y="213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8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CO- Occurrence Restrictions Involving prepositions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verb or a transitive adjective  must be followed by a particular preposition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rely on X.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To distinguish X from Y.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 given noun phrase must be preceded by a given preposition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 my opinion 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From my point of you .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213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Certain types of words co-occurrence that are governed by conventional use under the label collocation.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Adjective – noun </a:t>
            </a:r>
            <a:r>
              <a:rPr lang="en-US" dirty="0"/>
              <a:t>: a tall person or building (not a high one 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Adverb – Adjective </a:t>
            </a:r>
            <a:r>
              <a:rPr lang="en-US" dirty="0"/>
              <a:t>: statistically </a:t>
            </a:r>
            <a:r>
              <a:rPr lang="en-US" u="sng" dirty="0"/>
              <a:t>significant </a:t>
            </a:r>
            <a:r>
              <a:rPr lang="en-US" dirty="0"/>
              <a:t>(not important)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Verb – direct object</a:t>
            </a:r>
            <a:r>
              <a:rPr lang="en-US" dirty="0"/>
              <a:t> :ask/ answer a question (not </a:t>
            </a:r>
            <a:r>
              <a:rPr lang="en-US" u="sng" dirty="0"/>
              <a:t>say</a:t>
            </a:r>
            <a:r>
              <a:rPr lang="en-US" dirty="0"/>
              <a:t> /</a:t>
            </a:r>
            <a:r>
              <a:rPr lang="en-US" u="sng" dirty="0"/>
              <a:t>tell)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" b="638"/>
          <a:stretch>
            <a:fillRect/>
          </a:stretch>
        </p:blipFill>
        <p:spPr>
          <a:xfrm>
            <a:off x="69321" y="228600"/>
            <a:ext cx="8465079" cy="57911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collocation are more fixed than others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Binomials </a:t>
            </a:r>
            <a:r>
              <a:rPr lang="en-US" dirty="0"/>
              <a:t>such as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High and dry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Hat and coat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Pick and choose 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Trinomials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king’s ransom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pretty penny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Raw deal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213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Difference between fixed collocation and Idioms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               Idioms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Idioms have meaning that are difficult to retrieve from the lexical items themselves 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e.g</a:t>
            </a:r>
            <a:r>
              <a:rPr lang="en-US" dirty="0"/>
              <a:t> : Kick the bucket as a euphemism for dying 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524000"/>
            <a:ext cx="4041775" cy="639762"/>
          </a:xfrm>
        </p:spPr>
        <p:txBody>
          <a:bodyPr>
            <a:noAutofit/>
          </a:bodyPr>
          <a:lstStyle/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Fixed collocation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 Whereas words that go together in collocation still retain their lexical meaning 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Collocation , therefore, should be decipherable , it is probably better to think of them being on a cline- a continuum of </a:t>
            </a:r>
            <a:r>
              <a:rPr lang="en-US" dirty="0" err="1"/>
              <a:t>idiomaticity</a:t>
            </a:r>
            <a:r>
              <a:rPr lang="en-US" dirty="0"/>
              <a:t> .</a:t>
            </a:r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Some pattern of collocation consists of phrases with the verb insist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Insist that </a:t>
            </a:r>
          </a:p>
          <a:p>
            <a:r>
              <a:rPr lang="en-US" sz="2000" dirty="0"/>
              <a:t>Insist on </a:t>
            </a:r>
          </a:p>
          <a:p>
            <a:r>
              <a:rPr lang="en-US" sz="2000" dirty="0"/>
              <a:t>Insist on </a:t>
            </a:r>
            <a:r>
              <a:rPr lang="en-US" sz="2000" dirty="0" err="1"/>
              <a:t>verb+ing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To </a:t>
            </a:r>
            <a:r>
              <a:rPr lang="en-US" sz="2000" dirty="0" err="1"/>
              <a:t>summaize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 We can  derive from this observation is simply</a:t>
            </a:r>
          </a:p>
          <a:p>
            <a:pPr marL="0" indent="0">
              <a:buNone/>
            </a:pPr>
            <a:r>
              <a:rPr lang="en-US" sz="2000" dirty="0"/>
              <a:t>That :</a:t>
            </a:r>
          </a:p>
          <a:p>
            <a:pPr marL="0" indent="0">
              <a:buNone/>
            </a:pPr>
            <a:r>
              <a:rPr lang="en-US" sz="2000" dirty="0"/>
              <a:t>1- Words don’t occur randomly .</a:t>
            </a:r>
          </a:p>
          <a:p>
            <a:pPr marL="0" indent="0">
              <a:buNone/>
            </a:pPr>
            <a:r>
              <a:rPr lang="en-US" sz="2000" dirty="0"/>
              <a:t>2-Onece you have chosen a word , you are limited in your choice of what comes next .</a:t>
            </a:r>
          </a:p>
          <a:p>
            <a:pPr marL="0" indent="0">
              <a:buNone/>
            </a:pPr>
            <a:r>
              <a:rPr lang="en-US" sz="2000" dirty="0"/>
              <a:t>3- The second point underscores what we have alluded to several times already .</a:t>
            </a:r>
          </a:p>
          <a:p>
            <a:pPr marL="0" indent="0">
              <a:buNone/>
            </a:pPr>
            <a:r>
              <a:rPr lang="en-US" sz="2000" dirty="0"/>
              <a:t>4-When it comes to performance , grammar and lexicon are intertwined 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837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Lexical phrases or lexicalized sentence stems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Lexical phrases </a:t>
            </a:r>
            <a:r>
              <a:rPr lang="en-US" dirty="0"/>
              <a:t>: like collocations , are groups of words that co-occur ; the difference is that lexical phrases serve specific functions .</a:t>
            </a:r>
          </a:p>
          <a:p>
            <a:pPr marL="0" indent="0">
              <a:buNone/>
            </a:pPr>
            <a:r>
              <a:rPr lang="en-US" dirty="0"/>
              <a:t>1- by the way .</a:t>
            </a:r>
          </a:p>
          <a:p>
            <a:pPr marL="0" indent="0">
              <a:buNone/>
            </a:pPr>
            <a:r>
              <a:rPr lang="en-US" dirty="0"/>
              <a:t>2- at any rate .</a:t>
            </a:r>
          </a:p>
          <a:p>
            <a:pPr marL="0" indent="0">
              <a:buNone/>
            </a:pPr>
            <a:r>
              <a:rPr lang="en-US" dirty="0"/>
              <a:t>3- what on earth are fixed.</a:t>
            </a:r>
          </a:p>
          <a:p>
            <a:r>
              <a:rPr lang="en-US" dirty="0">
                <a:solidFill>
                  <a:srgbClr val="FF0000"/>
                </a:solidFill>
              </a:rPr>
              <a:t>Lexicalized sentences </a:t>
            </a:r>
            <a:r>
              <a:rPr lang="en-US" dirty="0"/>
              <a:t>stems can be clause </a:t>
            </a:r>
            <a:r>
              <a:rPr lang="en-US" dirty="0" err="1"/>
              <a:t>lengnth</a:t>
            </a:r>
            <a:r>
              <a:rPr lang="en-US" dirty="0"/>
              <a:t> or </a:t>
            </a:r>
            <a:r>
              <a:rPr lang="en-US" dirty="0" err="1"/>
              <a:t>multiclausal</a:t>
            </a:r>
            <a:r>
              <a:rPr lang="en-US" dirty="0"/>
              <a:t> complex sentence </a:t>
            </a:r>
          </a:p>
          <a:p>
            <a:r>
              <a:rPr lang="en-US" dirty="0"/>
              <a:t>Clause length : what’s for dinner ?</a:t>
            </a:r>
          </a:p>
          <a:p>
            <a:pPr marL="0" indent="0">
              <a:buNone/>
            </a:pPr>
            <a:r>
              <a:rPr lang="en-US" dirty="0"/>
              <a:t>                                Need any help? </a:t>
            </a:r>
          </a:p>
          <a:p>
            <a:r>
              <a:rPr lang="en-US" dirty="0" err="1"/>
              <a:t>Multiclausal</a:t>
            </a:r>
            <a:r>
              <a:rPr lang="en-US" dirty="0"/>
              <a:t> : I told him but he </a:t>
            </a:r>
            <a:r>
              <a:rPr lang="en-US" dirty="0" err="1"/>
              <a:t>would’nt</a:t>
            </a:r>
            <a:r>
              <a:rPr lang="en-US" dirty="0"/>
              <a:t> listen .</a:t>
            </a:r>
          </a:p>
          <a:p>
            <a:r>
              <a:rPr lang="en-US" dirty="0"/>
              <a:t>                          Be careful what you’re doing with that ……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2552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437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some conventional expressions of apology for tardiness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e.g</a:t>
            </a:r>
            <a:r>
              <a:rPr lang="en-US" dirty="0"/>
              <a:t>: - I’m sorry to keep you waiting .</a:t>
            </a:r>
          </a:p>
          <a:p>
            <a:pPr marL="0" indent="0">
              <a:buNone/>
            </a:pPr>
            <a:r>
              <a:rPr lang="en-US" dirty="0"/>
              <a:t>        - I’m so sorry to have kept </a:t>
            </a:r>
            <a:r>
              <a:rPr lang="en-US"/>
              <a:t>you waiting 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0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meaning of </a:t>
            </a:r>
            <a:r>
              <a:rPr lang="en-US" dirty="0" err="1"/>
              <a:t>lexicogrammatical</a:t>
            </a:r>
            <a:r>
              <a:rPr lang="en-US" dirty="0"/>
              <a:t> Item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Productive of </a:t>
            </a:r>
            <a:r>
              <a:rPr lang="en-US" dirty="0" err="1"/>
              <a:t>lexicogrammatical</a:t>
            </a:r>
            <a:r>
              <a:rPr lang="en-US" dirty="0"/>
              <a:t> processes .</a:t>
            </a:r>
          </a:p>
          <a:p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 err="1">
                <a:solidFill>
                  <a:srgbClr val="FF0000"/>
                </a:solidFill>
              </a:rPr>
              <a:t>lexicogrammatical</a:t>
            </a:r>
            <a:r>
              <a:rPr lang="en-US" dirty="0">
                <a:solidFill>
                  <a:srgbClr val="FF0000"/>
                </a:solidFill>
              </a:rPr>
              <a:t> is also shaped by three productive processes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Compounding 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Derivational affixation.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Conversion 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289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Compounding</a:t>
            </a:r>
            <a:br>
              <a:rPr lang="en-US" sz="2800" dirty="0"/>
            </a:br>
            <a:r>
              <a:rPr lang="en-US" sz="2800" dirty="0" err="1"/>
              <a:t>Compounding</a:t>
            </a:r>
            <a:r>
              <a:rPr lang="en-US" sz="2800" dirty="0"/>
              <a:t> or putting words together existing words to form a new lexical unit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Some of the most frequent English compounding patterns are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Noun +noun : Baby blanket 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Noun + verb : baby sitter 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Adjective + noun :black bird 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Adverb + noun +en  : quick-frozen 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Pre + noun : underdog 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Pre + verb : underestimate.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Verb + particle : makeup , breakdown .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To sum up , the spelling of compound words proves a further complication because :</a:t>
            </a:r>
          </a:p>
          <a:p>
            <a:pPr>
              <a:buFont typeface="Wingdings" pitchFamily="2" charset="2"/>
              <a:buChar char="ü"/>
            </a:pPr>
            <a:r>
              <a:rPr lang="en-US" sz="1400" dirty="0"/>
              <a:t>Some are written as one word </a:t>
            </a:r>
          </a:p>
          <a:p>
            <a:pPr>
              <a:buFont typeface="Wingdings" pitchFamily="2" charset="2"/>
              <a:buChar char="ü"/>
            </a:pPr>
            <a:r>
              <a:rPr lang="en-US" sz="1400" dirty="0"/>
              <a:t>Some as two or more words </a:t>
            </a:r>
          </a:p>
          <a:p>
            <a:pPr>
              <a:buFont typeface="Wingdings" pitchFamily="2" charset="2"/>
              <a:buChar char="ü"/>
            </a:pPr>
            <a:r>
              <a:rPr lang="en-US" sz="1400" dirty="0"/>
              <a:t>Some hyphenated </a:t>
            </a:r>
          </a:p>
          <a:p>
            <a:pPr>
              <a:buFont typeface="Wingdings" pitchFamily="2" charset="2"/>
              <a:buChar char="ü"/>
            </a:pPr>
            <a:r>
              <a:rPr lang="en-US" sz="1400" dirty="0"/>
              <a:t>Sometimes the same word is written in more than one way : </a:t>
            </a:r>
            <a:r>
              <a:rPr lang="en-US" sz="1400" dirty="0" err="1"/>
              <a:t>e.g</a:t>
            </a:r>
            <a:r>
              <a:rPr lang="en-US" sz="1400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 Babysitter 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Baby – sitter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Baby  sitter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Eventually students have to be taught to use their dictionaries when in doubt about the proper spelling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Derivational Affixation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Derivational affixes can be prefixes , which often change the meaning .</a:t>
            </a:r>
          </a:p>
          <a:p>
            <a:pPr marL="0" indent="0">
              <a:buNone/>
            </a:pPr>
            <a:r>
              <a:rPr lang="en-US" sz="2400" dirty="0"/>
              <a:t> - </a:t>
            </a:r>
            <a:r>
              <a:rPr lang="en-US" sz="2400" dirty="0" err="1"/>
              <a:t>e.g</a:t>
            </a:r>
            <a:r>
              <a:rPr lang="en-US" sz="2400" dirty="0"/>
              <a:t>: </a:t>
            </a:r>
            <a:r>
              <a:rPr lang="en-US" sz="2400" u="sng" dirty="0"/>
              <a:t>ex</a:t>
            </a:r>
            <a:r>
              <a:rPr lang="en-US" sz="2400" dirty="0"/>
              <a:t>patriate ,  </a:t>
            </a:r>
            <a:r>
              <a:rPr lang="en-US" sz="2400" u="sng" dirty="0"/>
              <a:t>un</a:t>
            </a:r>
            <a:r>
              <a:rPr lang="en-US" sz="2400" dirty="0"/>
              <a:t>repentant 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Can be suffixes , which usually change the part of speech of the word stem</a:t>
            </a:r>
          </a:p>
          <a:p>
            <a:pPr marL="0" indent="0">
              <a:buNone/>
            </a:pPr>
            <a:r>
              <a:rPr lang="en-US" sz="2400" dirty="0"/>
              <a:t> - </a:t>
            </a:r>
            <a:r>
              <a:rPr lang="en-US" sz="2400" dirty="0" err="1"/>
              <a:t>e.g</a:t>
            </a:r>
            <a:r>
              <a:rPr lang="en-US" sz="2400" dirty="0"/>
              <a:t>: wash</a:t>
            </a:r>
            <a:r>
              <a:rPr lang="en-US" sz="2400" u="sng" dirty="0"/>
              <a:t>able</a:t>
            </a:r>
            <a:r>
              <a:rPr lang="en-US" sz="2400" dirty="0"/>
              <a:t> , child</a:t>
            </a:r>
            <a:r>
              <a:rPr lang="en-US" sz="2400" u="sng" dirty="0"/>
              <a:t>ish</a:t>
            </a:r>
            <a:r>
              <a:rPr lang="en-US" sz="2400" dirty="0"/>
              <a:t> 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it’s possible for a word stem to have both a derivational prefix and suffix .</a:t>
            </a:r>
          </a:p>
          <a:p>
            <a:pPr marL="0" indent="0">
              <a:buNone/>
            </a:pPr>
            <a:r>
              <a:rPr lang="en-US" sz="2400" dirty="0"/>
              <a:t> - </a:t>
            </a:r>
            <a:r>
              <a:rPr lang="en-US" sz="2400" dirty="0" err="1"/>
              <a:t>e.g</a:t>
            </a:r>
            <a:r>
              <a:rPr lang="en-US" sz="2400" dirty="0"/>
              <a:t> : </a:t>
            </a:r>
            <a:r>
              <a:rPr lang="en-US" sz="2400" u="sng" dirty="0"/>
              <a:t>un</a:t>
            </a:r>
            <a:r>
              <a:rPr lang="en-US" sz="2400" dirty="0"/>
              <a:t>think</a:t>
            </a:r>
            <a:r>
              <a:rPr lang="en-US" sz="2400" u="sng" dirty="0"/>
              <a:t>able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Or more than one suffix .</a:t>
            </a:r>
          </a:p>
          <a:p>
            <a:pPr marL="0" indent="0">
              <a:buNone/>
            </a:pPr>
            <a:r>
              <a:rPr lang="en-US" sz="2400" dirty="0"/>
              <a:t> -</a:t>
            </a:r>
            <a:r>
              <a:rPr lang="en-US" sz="2400" dirty="0" err="1"/>
              <a:t>e.g</a:t>
            </a:r>
            <a:r>
              <a:rPr lang="en-US" sz="2400" dirty="0"/>
              <a:t> : govern</a:t>
            </a:r>
            <a:r>
              <a:rPr lang="en-US" sz="2400" u="sng" dirty="0"/>
              <a:t>ment</a:t>
            </a:r>
            <a:r>
              <a:rPr lang="en-US" sz="2400" dirty="0"/>
              <a:t> </a:t>
            </a:r>
            <a:r>
              <a:rPr lang="en-US" sz="2400" u="sng" dirty="0"/>
              <a:t>al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Teachers should help their students learn the most common and useful derivational prefixes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- </a:t>
            </a:r>
            <a:r>
              <a:rPr lang="en-US" dirty="0" err="1"/>
              <a:t>e.g</a:t>
            </a:r>
            <a:r>
              <a:rPr lang="en-US" dirty="0"/>
              <a:t> : ( anti –bi –inter – intra – pre –un 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And suffixes </a:t>
            </a:r>
          </a:p>
          <a:p>
            <a:pPr marL="0" indent="0">
              <a:buNone/>
            </a:pPr>
            <a:r>
              <a:rPr lang="en-US" dirty="0"/>
              <a:t> -</a:t>
            </a:r>
            <a:r>
              <a:rPr lang="en-US" dirty="0" err="1"/>
              <a:t>e.g</a:t>
            </a:r>
            <a:r>
              <a:rPr lang="en-US" dirty="0"/>
              <a:t> : (able – </a:t>
            </a:r>
            <a:r>
              <a:rPr lang="en-US" dirty="0" err="1"/>
              <a:t>er</a:t>
            </a:r>
            <a:r>
              <a:rPr lang="en-US" dirty="0"/>
              <a:t> – ism – </a:t>
            </a:r>
            <a:r>
              <a:rPr lang="en-US" dirty="0" err="1"/>
              <a:t>ist</a:t>
            </a:r>
            <a:r>
              <a:rPr lang="en-US" dirty="0"/>
              <a:t> – less – ness 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228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Conversion</a:t>
            </a:r>
            <a:br>
              <a:rPr lang="en-US" sz="2400" dirty="0"/>
            </a:br>
            <a:r>
              <a:rPr lang="en-US" sz="2400" dirty="0"/>
              <a:t>When one part of speech is converted into another part of speech without any derivational affixation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Most conversion in English takes place when the underlying verb has a very general meaning and the meaning of a noun object (direct or preposition)becomes incorporated in to  the verb to show that something has been (1) added (2) taken away , or used for something </a:t>
            </a:r>
            <a:r>
              <a:rPr lang="en-US" sz="2000" dirty="0"/>
              <a:t>.</a:t>
            </a:r>
          </a:p>
          <a:p>
            <a:pPr>
              <a:buFont typeface="+mj-lt"/>
              <a:buAutoNum type="alphaLcParenR"/>
            </a:pPr>
            <a:r>
              <a:rPr lang="en-US" sz="2000" dirty="0"/>
              <a:t>He put </a:t>
            </a:r>
            <a:r>
              <a:rPr lang="en-US" sz="2000" u="sng" dirty="0"/>
              <a:t>butter</a:t>
            </a:r>
            <a:r>
              <a:rPr lang="en-US" sz="2000" dirty="0"/>
              <a:t> on his bread                  He </a:t>
            </a:r>
            <a:r>
              <a:rPr lang="en-US" sz="2000" u="sng" dirty="0"/>
              <a:t>buttered</a:t>
            </a:r>
            <a:r>
              <a:rPr lang="en-US" sz="2000" dirty="0"/>
              <a:t> his bread .</a:t>
            </a:r>
          </a:p>
          <a:p>
            <a:pPr>
              <a:buFont typeface="+mj-lt"/>
              <a:buAutoNum type="alphaLcParenR"/>
            </a:pPr>
            <a:r>
              <a:rPr lang="en-US" sz="2000" dirty="0"/>
              <a:t>He poured </a:t>
            </a:r>
            <a:r>
              <a:rPr lang="en-US" sz="2000" u="sng" dirty="0"/>
              <a:t>water</a:t>
            </a:r>
            <a:r>
              <a:rPr lang="en-US" sz="2000" dirty="0"/>
              <a:t> on the plants                He </a:t>
            </a:r>
            <a:r>
              <a:rPr lang="en-US" sz="2000" u="sng" dirty="0"/>
              <a:t>watered</a:t>
            </a:r>
            <a:r>
              <a:rPr lang="en-US" sz="2000" dirty="0"/>
              <a:t> the plants 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 This is a very productive process , and new words , or rather new functions for existing words , are always being coined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962400" y="31242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295775" y="3429000"/>
            <a:ext cx="4953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274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Lexicogrammar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 term directly related to systematic functional linguistics .</a:t>
            </a:r>
          </a:p>
          <a:p>
            <a:r>
              <a:rPr lang="en-US" dirty="0"/>
              <a:t>Is a specific approach to adding as much detail as possible when describing </a:t>
            </a:r>
            <a:r>
              <a:rPr lang="en-US" dirty="0" err="1"/>
              <a:t>lexicogrammar</a:t>
            </a:r>
            <a:r>
              <a:rPr lang="en-US" dirty="0"/>
              <a:t> 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064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Homonymy and polysemy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Sometimes words have the same form but different meaning which we called </a:t>
            </a:r>
            <a:r>
              <a:rPr lang="en-US" sz="2000" dirty="0">
                <a:solidFill>
                  <a:srgbClr val="FF0000"/>
                </a:solidFill>
              </a:rPr>
              <a:t>Homonymy </a:t>
            </a:r>
          </a:p>
          <a:p>
            <a:pPr marL="0" indent="0">
              <a:buNone/>
            </a:pPr>
            <a:r>
              <a:rPr lang="en-US" sz="2000" dirty="0"/>
              <a:t> - </a:t>
            </a:r>
            <a:r>
              <a:rPr lang="en-US" sz="2000" dirty="0" err="1"/>
              <a:t>e.g</a:t>
            </a:r>
            <a:r>
              <a:rPr lang="en-US" sz="2000" dirty="0"/>
              <a:t> : bear ( an animal , to carry )</a:t>
            </a:r>
          </a:p>
          <a:p>
            <a:r>
              <a:rPr lang="en-US" sz="2000" dirty="0"/>
              <a:t>When the similarity is with sound , is called </a:t>
            </a:r>
            <a:r>
              <a:rPr lang="en-US" sz="2000" dirty="0">
                <a:solidFill>
                  <a:srgbClr val="FF0000"/>
                </a:solidFill>
              </a:rPr>
              <a:t>Homophony .</a:t>
            </a:r>
          </a:p>
          <a:p>
            <a:pPr marL="0" indent="0">
              <a:buNone/>
            </a:pPr>
            <a:r>
              <a:rPr lang="en-US" sz="2000" dirty="0"/>
              <a:t> - </a:t>
            </a:r>
            <a:r>
              <a:rPr lang="en-US" sz="2000" dirty="0" err="1"/>
              <a:t>e.g</a:t>
            </a:r>
            <a:r>
              <a:rPr lang="en-US" sz="2000" dirty="0"/>
              <a:t> : (there , their , they’re  )</a:t>
            </a:r>
          </a:p>
          <a:p>
            <a:r>
              <a:rPr lang="en-US" sz="2000" dirty="0"/>
              <a:t>When the similarity is with spelling we called </a:t>
            </a:r>
            <a:r>
              <a:rPr lang="en-US" sz="2000" dirty="0" err="1">
                <a:solidFill>
                  <a:srgbClr val="FF0000"/>
                </a:solidFill>
              </a:rPr>
              <a:t>Homography</a:t>
            </a:r>
            <a:r>
              <a:rPr lang="en-US" sz="2000" dirty="0">
                <a:solidFill>
                  <a:srgbClr val="FF0000"/>
                </a:solidFill>
              </a:rPr>
              <a:t> .</a:t>
            </a:r>
          </a:p>
          <a:p>
            <a:pPr marL="0" indent="0">
              <a:buNone/>
            </a:pPr>
            <a:r>
              <a:rPr lang="en-US" sz="2000" dirty="0"/>
              <a:t> - </a:t>
            </a:r>
            <a:r>
              <a:rPr lang="en-US" sz="2000" dirty="0" err="1"/>
              <a:t>e.g</a:t>
            </a:r>
            <a:r>
              <a:rPr lang="en-US" sz="2000" dirty="0"/>
              <a:t>  : (wind blowing versus wind the clock 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Sometimes the part of speech is the same , but the meaning is different :</a:t>
            </a:r>
          </a:p>
          <a:p>
            <a:pPr marL="0" indent="0">
              <a:buNone/>
            </a:pPr>
            <a:r>
              <a:rPr lang="en-US" sz="2000" dirty="0"/>
              <a:t> -</a:t>
            </a:r>
            <a:r>
              <a:rPr lang="en-US" sz="2000" dirty="0" err="1"/>
              <a:t>e.g</a:t>
            </a:r>
            <a:r>
              <a:rPr lang="en-US" sz="2000" dirty="0"/>
              <a:t>: live in , He lives (= reside ) in Bangor versus He lives (=is alive )</a:t>
            </a:r>
          </a:p>
          <a:p>
            <a:r>
              <a:rPr lang="en-US" sz="2000" dirty="0"/>
              <a:t>When one form with the same part of speech has a range meaning</a:t>
            </a:r>
            <a:r>
              <a:rPr lang="ar-IQ" sz="2000" dirty="0"/>
              <a:t>)</a:t>
            </a:r>
            <a:r>
              <a:rPr lang="en-US" sz="2000" dirty="0"/>
              <a:t>multiple meaning ) is called </a:t>
            </a:r>
            <a:r>
              <a:rPr lang="en-US" sz="2000" dirty="0">
                <a:solidFill>
                  <a:srgbClr val="FF0000"/>
                </a:solidFill>
              </a:rPr>
              <a:t>Polysemy .</a:t>
            </a:r>
          </a:p>
          <a:p>
            <a:pPr marL="0" indent="0">
              <a:buNone/>
            </a:pPr>
            <a:r>
              <a:rPr lang="en-US" sz="2000" dirty="0"/>
              <a:t> - </a:t>
            </a:r>
            <a:r>
              <a:rPr lang="en-US" sz="2000" dirty="0" err="1"/>
              <a:t>e.g</a:t>
            </a:r>
            <a:r>
              <a:rPr lang="en-US" sz="2000" dirty="0"/>
              <a:t> : head ( refer to the top of the body )</a:t>
            </a:r>
          </a:p>
          <a:p>
            <a:pPr marL="0" indent="0">
              <a:buNone/>
            </a:pPr>
            <a:r>
              <a:rPr lang="en-US" sz="2000" dirty="0"/>
              <a:t>            head (head of the company </a:t>
            </a:r>
            <a:r>
              <a:rPr lang="en-US" sz="2000"/>
              <a:t>or department )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2552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Homophones , homographs and </a:t>
            </a:r>
            <a:r>
              <a:rPr lang="en-US" sz="2800" dirty="0" err="1"/>
              <a:t>polysemous</a:t>
            </a:r>
            <a:r>
              <a:rPr lang="en-US" sz="2800" dirty="0"/>
              <a:t>  form represent problems for ESL/EFL students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e.g</a:t>
            </a:r>
            <a:r>
              <a:rPr lang="en-US" dirty="0"/>
              <a:t> :</a:t>
            </a:r>
          </a:p>
          <a:p>
            <a:pPr marL="0" indent="0">
              <a:buNone/>
            </a:pPr>
            <a:r>
              <a:rPr lang="en-US" dirty="0"/>
              <a:t>1- </a:t>
            </a:r>
            <a:r>
              <a:rPr lang="en-US" dirty="0" err="1"/>
              <a:t>polysemous</a:t>
            </a:r>
            <a:r>
              <a:rPr lang="en-US" dirty="0"/>
              <a:t> adjective </a:t>
            </a:r>
            <a:r>
              <a:rPr lang="en-US" dirty="0">
                <a:solidFill>
                  <a:srgbClr val="FF0000"/>
                </a:solidFill>
              </a:rPr>
              <a:t>hard</a:t>
            </a:r>
            <a:r>
              <a:rPr lang="en-US" dirty="0"/>
              <a:t> gets misconstrued , through the adjective </a:t>
            </a:r>
            <a:r>
              <a:rPr lang="en-US" dirty="0">
                <a:solidFill>
                  <a:srgbClr val="FF0000"/>
                </a:solidFill>
              </a:rPr>
              <a:t>difficult </a:t>
            </a:r>
            <a:r>
              <a:rPr lang="en-US" dirty="0"/>
              <a:t>does not , when used to describe something that students find challenging .</a:t>
            </a:r>
          </a:p>
          <a:p>
            <a:pPr marL="0" indent="0">
              <a:buNone/>
            </a:pPr>
            <a:r>
              <a:rPr lang="en-US" dirty="0"/>
              <a:t>2- Sometimes a word in one language will share some of the meanings of the word in another language 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e.g</a:t>
            </a:r>
            <a:r>
              <a:rPr lang="en-US" dirty="0"/>
              <a:t>: the French word </a:t>
            </a:r>
            <a:r>
              <a:rPr lang="en-US" dirty="0" err="1"/>
              <a:t>librairie</a:t>
            </a:r>
            <a:r>
              <a:rPr lang="en-US" dirty="0"/>
              <a:t> corresponds to bookstore , not </a:t>
            </a:r>
            <a:r>
              <a:rPr lang="en-US" dirty="0">
                <a:solidFill>
                  <a:srgbClr val="FF0000"/>
                </a:solidFill>
              </a:rPr>
              <a:t>library</a:t>
            </a:r>
            <a:r>
              <a:rPr lang="en-US" dirty="0"/>
              <a:t>  in English .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These two examples hint at the difficulties of relying on translation from the lexicon of one to another. 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features and </a:t>
            </a:r>
            <a:r>
              <a:rPr lang="en-US" dirty="0" err="1"/>
              <a:t>Resritictions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132238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Semantic</a:t>
            </a:r>
            <a:r>
              <a:rPr lang="en-US" sz="2400" dirty="0">
                <a:solidFill>
                  <a:srgbClr val="FF0000"/>
                </a:solidFill>
              </a:rPr>
              <a:t> compatibility </a:t>
            </a:r>
            <a:r>
              <a:rPr lang="en-US" sz="2400" dirty="0"/>
              <a:t>and semantic </a:t>
            </a:r>
            <a:r>
              <a:rPr lang="en-US" sz="2400" dirty="0">
                <a:solidFill>
                  <a:srgbClr val="FF0000"/>
                </a:solidFill>
              </a:rPr>
              <a:t>incompatibility </a:t>
            </a:r>
            <a:r>
              <a:rPr lang="en-US" sz="2400" dirty="0"/>
              <a:t>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Subject – verb:</a:t>
            </a:r>
          </a:p>
          <a:p>
            <a:pPr marL="0" indent="0">
              <a:buNone/>
            </a:pPr>
            <a:r>
              <a:rPr lang="en-US" sz="2400" dirty="0"/>
              <a:t>1-a.The idea developed.     </a:t>
            </a:r>
            <a:r>
              <a:rPr lang="en-US" sz="2400" dirty="0" err="1"/>
              <a:t>b.The</a:t>
            </a:r>
            <a:r>
              <a:rPr lang="en-US" sz="2400" dirty="0"/>
              <a:t> idea laughed .(unacceptable)</a:t>
            </a:r>
          </a:p>
          <a:p>
            <a:pPr marL="0" indent="0">
              <a:buNone/>
            </a:pPr>
            <a:r>
              <a:rPr lang="en-US" sz="2400" dirty="0"/>
              <a:t>2-a.The dog sneezed .         </a:t>
            </a:r>
            <a:r>
              <a:rPr lang="en-US" sz="2400" dirty="0" err="1"/>
              <a:t>b.The</a:t>
            </a:r>
            <a:r>
              <a:rPr lang="en-US" sz="2400" dirty="0"/>
              <a:t> worm sneezed.(unacceptable)</a:t>
            </a:r>
          </a:p>
          <a:p>
            <a:r>
              <a:rPr lang="en-US" sz="2400">
                <a:solidFill>
                  <a:srgbClr val="FF0000"/>
                </a:solidFill>
              </a:rPr>
              <a:t>Verb- object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2400" dirty="0"/>
              <a:t>1-a.The harsh winter killed the plants.(acceptable)</a:t>
            </a:r>
          </a:p>
          <a:p>
            <a:pPr marL="0" indent="0">
              <a:buNone/>
            </a:pPr>
            <a:r>
              <a:rPr lang="en-US" sz="2400" dirty="0"/>
              <a:t>    b. The winter killed the rocks.(unacceptable 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Adjective – noun:</a:t>
            </a:r>
          </a:p>
          <a:p>
            <a:pPr marL="0" indent="0">
              <a:buNone/>
            </a:pPr>
            <a:r>
              <a:rPr lang="en-US" sz="2400" dirty="0"/>
              <a:t>1-a.The basement was mildewed .(acceptable)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 err="1"/>
              <a:t>b.The</a:t>
            </a:r>
            <a:r>
              <a:rPr lang="en-US" sz="2400" dirty="0"/>
              <a:t> government was mildewed.(unacceptable)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510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Meaning Extension</a:t>
            </a:r>
            <a:br>
              <a:rPr lang="en-US" sz="2800" dirty="0"/>
            </a:br>
            <a:r>
              <a:rPr lang="en-US" sz="2800" dirty="0">
                <a:solidFill>
                  <a:srgbClr val="FF0000"/>
                </a:solidFill>
              </a:rPr>
              <a:t>A great many word meanings are figurative or metaphorical rather than being literal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u="sng" dirty="0"/>
              <a:t>Nature as action </a:t>
            </a:r>
            <a:r>
              <a:rPr lang="en-US" sz="2400" dirty="0"/>
              <a:t>              </a:t>
            </a:r>
            <a:r>
              <a:rPr lang="en-US" sz="2400" u="sng" dirty="0"/>
              <a:t>Nature personified </a:t>
            </a:r>
          </a:p>
          <a:p>
            <a:pPr marL="0" indent="0">
              <a:buNone/>
            </a:pPr>
            <a:r>
              <a:rPr lang="en-US" sz="2400" dirty="0"/>
              <a:t>- The wind blew .              -The wind whispered.</a:t>
            </a:r>
          </a:p>
          <a:p>
            <a:pPr marL="0" indent="0">
              <a:buNone/>
            </a:pPr>
            <a:r>
              <a:rPr lang="en-US" sz="2400" dirty="0"/>
              <a:t>- The saplings swayed.    - The saplings danced.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The container metaphor is used frequently in English as a normal extension of meaning. 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r>
              <a:rPr lang="en-US" sz="2400" u="sng" dirty="0"/>
              <a:t> literal </a:t>
            </a:r>
            <a:r>
              <a:rPr lang="en-US" sz="2400" dirty="0"/>
              <a:t>                                     </a:t>
            </a:r>
            <a:r>
              <a:rPr lang="en-US" sz="2400" u="sng" dirty="0"/>
              <a:t>Metaphoric </a:t>
            </a:r>
          </a:p>
          <a:p>
            <a:pPr>
              <a:buFontTx/>
              <a:buChar char="-"/>
            </a:pPr>
            <a:r>
              <a:rPr lang="en-US" sz="2400" dirty="0"/>
              <a:t>Put it into the basket.             - Put into words.</a:t>
            </a:r>
          </a:p>
          <a:p>
            <a:pPr>
              <a:buFontTx/>
              <a:buChar char="-"/>
            </a:pPr>
            <a:r>
              <a:rPr lang="en-US" sz="2400" dirty="0"/>
              <a:t>He’s in the garage .                  - He’s in love .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Sometimes the same expression has both literal and figurative meaning , and the connection between literal and figurative use is not as obvious as in the previous examples.</a:t>
            </a:r>
          </a:p>
          <a:p>
            <a:pPr>
              <a:buFontTx/>
              <a:buChar char="-"/>
            </a:pPr>
            <a:r>
              <a:rPr lang="en-US" sz="2400" dirty="0"/>
              <a:t>It’s in the bag .(=the object is located in the bag ).           Literal</a:t>
            </a:r>
          </a:p>
          <a:p>
            <a:pPr marL="0" indent="0">
              <a:buNone/>
            </a:pPr>
            <a:r>
              <a:rPr lang="en-US" sz="2400" dirty="0"/>
              <a:t>                                (=the proposal is a reality / accepted).     Idiomatic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2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Denotations</a:t>
            </a:r>
            <a:r>
              <a:rPr lang="en-US" dirty="0"/>
              <a:t> , </a:t>
            </a:r>
            <a:r>
              <a:rPr lang="en-US" dirty="0">
                <a:solidFill>
                  <a:srgbClr val="FF0000"/>
                </a:solidFill>
              </a:rPr>
              <a:t>Connotation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Cultural Association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Denotation</a:t>
            </a:r>
            <a:r>
              <a:rPr lang="en-US" sz="2400" dirty="0"/>
              <a:t> : A word denotation is its dictionary definition or referential meaning .</a:t>
            </a:r>
          </a:p>
          <a:p>
            <a:pPr>
              <a:buFontTx/>
              <a:buChar char="-"/>
            </a:pPr>
            <a:r>
              <a:rPr lang="en-US" sz="2400" dirty="0" err="1"/>
              <a:t>e.g</a:t>
            </a:r>
            <a:r>
              <a:rPr lang="en-US" sz="2400" dirty="0"/>
              <a:t> : A cat is a feline quadruped.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Connotation : </a:t>
            </a:r>
            <a:r>
              <a:rPr lang="en-US" sz="2400" dirty="0"/>
              <a:t>Is the emotional  association with a word .</a:t>
            </a:r>
          </a:p>
          <a:p>
            <a:pPr marL="0" indent="0">
              <a:buNone/>
            </a:pPr>
            <a:r>
              <a:rPr lang="en-US" sz="2400" dirty="0"/>
              <a:t>-</a:t>
            </a:r>
            <a:r>
              <a:rPr lang="en-US" sz="2400" dirty="0" err="1"/>
              <a:t>e.g</a:t>
            </a:r>
            <a:r>
              <a:rPr lang="en-US" sz="2400" dirty="0"/>
              <a:t>: Positive associations with the word of your birthday.</a:t>
            </a:r>
          </a:p>
          <a:p>
            <a:pPr>
              <a:buFontTx/>
              <a:buChar char="-"/>
            </a:pPr>
            <a:r>
              <a:rPr lang="en-US" sz="2400" dirty="0"/>
              <a:t>Boy : A male youth ( cared for primarily by women)who is in training to support the institutions which states that his caretaker are kindly but otherwise inferior being .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>
                <a:solidFill>
                  <a:srgbClr val="FF0000"/>
                </a:solidFill>
              </a:rPr>
              <a:t>Students will naturally resort to translating from their native language , as much as possible the </a:t>
            </a:r>
            <a:r>
              <a:rPr lang="en-US" sz="2400" dirty="0" err="1">
                <a:solidFill>
                  <a:srgbClr val="FF0000"/>
                </a:solidFill>
              </a:rPr>
              <a:t>lexicogrammatical</a:t>
            </a:r>
            <a:r>
              <a:rPr lang="en-US" sz="2400" dirty="0">
                <a:solidFill>
                  <a:srgbClr val="FF0000"/>
                </a:solidFill>
              </a:rPr>
              <a:t>  items of English should be learned in their own right and within meaningful context .</a:t>
            </a:r>
          </a:p>
          <a:p>
            <a:pPr>
              <a:buFontTx/>
              <a:buChar char="-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Lexical Aspect : Semantic classes of 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Punctual verbs: </a:t>
            </a:r>
            <a:r>
              <a:rPr lang="en-US" dirty="0"/>
              <a:t>some verbs , for example ,are inherently punctual , such as</a:t>
            </a:r>
            <a:r>
              <a:rPr lang="en-US" u="sng" dirty="0"/>
              <a:t> kick </a:t>
            </a:r>
            <a:r>
              <a:rPr lang="en-US" dirty="0"/>
              <a:t>or </a:t>
            </a:r>
            <a:r>
              <a:rPr lang="en-US" u="sng" dirty="0"/>
              <a:t>hit</a:t>
            </a:r>
            <a:r>
              <a:rPr lang="en-US" dirty="0"/>
              <a:t> , meaning that the action is momentary , having no duration .Punctual verbs take on an iterative meaning when they combine with the progressive . (be……+</a:t>
            </a:r>
            <a:r>
              <a:rPr lang="en-US" dirty="0" err="1"/>
              <a:t>ing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e.g</a:t>
            </a:r>
            <a:r>
              <a:rPr lang="en-US" dirty="0"/>
              <a:t> : She is</a:t>
            </a:r>
            <a:r>
              <a:rPr lang="en-US" u="sng" dirty="0"/>
              <a:t> hitting </a:t>
            </a:r>
            <a:r>
              <a:rPr lang="en-US" dirty="0"/>
              <a:t>the rug with a stick in order to clean it.(repeatedly)</a:t>
            </a:r>
          </a:p>
          <a:p>
            <a:r>
              <a:rPr lang="en-US" dirty="0">
                <a:solidFill>
                  <a:srgbClr val="FF0000"/>
                </a:solidFill>
              </a:rPr>
              <a:t>Durative verbs : </a:t>
            </a:r>
            <a:r>
              <a:rPr lang="en-US" dirty="0"/>
              <a:t>another category contains verbs that are inherently duration such as ,</a:t>
            </a:r>
            <a:r>
              <a:rPr lang="en-US" u="sng" dirty="0"/>
              <a:t> live </a:t>
            </a:r>
            <a:r>
              <a:rPr lang="en-US" dirty="0"/>
              <a:t>or</a:t>
            </a:r>
            <a:r>
              <a:rPr lang="en-US" u="sng" dirty="0"/>
              <a:t> work </a:t>
            </a:r>
            <a:r>
              <a:rPr lang="en-US" dirty="0"/>
              <a:t>.</a:t>
            </a:r>
          </a:p>
          <a:p>
            <a:r>
              <a:rPr lang="en-US" dirty="0"/>
              <a:t>Durative verbs take on a sense of “temporariness” with the progressive.</a:t>
            </a:r>
          </a:p>
          <a:p>
            <a:pPr>
              <a:buFontTx/>
              <a:buChar char="-"/>
            </a:pPr>
            <a:r>
              <a:rPr lang="en-US" dirty="0" err="1"/>
              <a:t>e.g</a:t>
            </a:r>
            <a:r>
              <a:rPr lang="en-US" dirty="0"/>
              <a:t> : She is</a:t>
            </a:r>
            <a:r>
              <a:rPr lang="en-US" u="sng" dirty="0"/>
              <a:t> working </a:t>
            </a:r>
            <a:r>
              <a:rPr lang="en-US" dirty="0"/>
              <a:t>in Halifax for the summer.(temporarily)</a:t>
            </a:r>
          </a:p>
          <a:p>
            <a:r>
              <a:rPr lang="en-US" dirty="0">
                <a:solidFill>
                  <a:srgbClr val="FF0000"/>
                </a:solidFill>
              </a:rPr>
              <a:t>These semantic features referred to as lexical aspect 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 structure of 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Closely related to the noun- verb syntactic restrictions and the notion of transitive .</a:t>
            </a:r>
          </a:p>
          <a:p>
            <a:pPr marL="0" indent="0">
              <a:buNone/>
            </a:pPr>
            <a:r>
              <a:rPr lang="en-US" sz="1400" dirty="0"/>
              <a:t>1</a:t>
            </a:r>
            <a:r>
              <a:rPr lang="en-US" sz="1400" dirty="0">
                <a:solidFill>
                  <a:srgbClr val="FF0000"/>
                </a:solidFill>
              </a:rPr>
              <a:t>-One argument in English </a:t>
            </a:r>
            <a:r>
              <a:rPr lang="en-US" sz="1400" dirty="0"/>
              <a:t>,it is intransitive and the noun argument function as a subject :</a:t>
            </a:r>
          </a:p>
          <a:p>
            <a:pPr>
              <a:buFontTx/>
              <a:buChar char="-"/>
            </a:pPr>
            <a:r>
              <a:rPr lang="en-US" sz="1400" dirty="0" err="1"/>
              <a:t>e.g</a:t>
            </a:r>
            <a:r>
              <a:rPr lang="en-US" sz="1400" dirty="0"/>
              <a:t> : One argument : </a:t>
            </a:r>
            <a:r>
              <a:rPr lang="en-US" sz="1400" dirty="0" err="1"/>
              <a:t>Milly</a:t>
            </a:r>
            <a:r>
              <a:rPr lang="en-US" sz="1400" dirty="0"/>
              <a:t> arrived late .</a:t>
            </a:r>
          </a:p>
          <a:p>
            <a:pPr marL="0" indent="0">
              <a:buNone/>
            </a:pPr>
            <a:r>
              <a:rPr lang="en-US" sz="1400" dirty="0"/>
              <a:t>2-</a:t>
            </a:r>
            <a:r>
              <a:rPr lang="en-US" sz="1400" dirty="0">
                <a:solidFill>
                  <a:srgbClr val="FF0000"/>
                </a:solidFill>
              </a:rPr>
              <a:t> If the verb takes two argument </a:t>
            </a:r>
            <a:r>
              <a:rPr lang="en-US" sz="1400" dirty="0"/>
              <a:t>, one noun argument will function as the subject , the other noun argument could function as a direct object or a locative prepositional object.</a:t>
            </a:r>
          </a:p>
          <a:p>
            <a:pPr>
              <a:buFontTx/>
              <a:buChar char="-"/>
            </a:pPr>
            <a:r>
              <a:rPr lang="en-US" sz="1400" dirty="0" err="1"/>
              <a:t>e.g</a:t>
            </a:r>
            <a:r>
              <a:rPr lang="en-US" sz="1400" dirty="0"/>
              <a:t>: Two argument : Andrew lives in Vancouver .</a:t>
            </a:r>
          </a:p>
          <a:p>
            <a:pPr marL="0" indent="0">
              <a:buNone/>
            </a:pPr>
            <a:r>
              <a:rPr lang="en-US" sz="1400" dirty="0"/>
              <a:t>3-</a:t>
            </a:r>
            <a:r>
              <a:rPr lang="en-US" sz="1400" dirty="0">
                <a:solidFill>
                  <a:srgbClr val="FF0000"/>
                </a:solidFill>
              </a:rPr>
              <a:t>If the verb takes three argument </a:t>
            </a:r>
            <a:r>
              <a:rPr lang="en-US" sz="1400" dirty="0"/>
              <a:t>, one noun argument will function as the subject , one will function as the indirect object and the other may function as a direct object.</a:t>
            </a:r>
          </a:p>
          <a:p>
            <a:pPr>
              <a:buFontTx/>
              <a:buChar char="-"/>
            </a:pPr>
            <a:r>
              <a:rPr lang="en-US" sz="1400" dirty="0" err="1"/>
              <a:t>e.g</a:t>
            </a:r>
            <a:r>
              <a:rPr lang="en-US" sz="1400" dirty="0"/>
              <a:t>: Len gave me a book .</a:t>
            </a:r>
          </a:p>
          <a:p>
            <a:pPr marL="0" indent="0">
              <a:buNone/>
            </a:pPr>
            <a:r>
              <a:rPr lang="en-US" sz="1400" dirty="0"/>
              <a:t>4- </a:t>
            </a:r>
            <a:r>
              <a:rPr lang="en-US" sz="1400" dirty="0">
                <a:solidFill>
                  <a:srgbClr val="FF0000"/>
                </a:solidFill>
              </a:rPr>
              <a:t>Some argument are optional </a:t>
            </a:r>
            <a:r>
              <a:rPr lang="en-US" sz="1400" dirty="0"/>
              <a:t>. Such as verb like </a:t>
            </a:r>
            <a:r>
              <a:rPr lang="en-US" sz="1400" u="sng" dirty="0"/>
              <a:t>open 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One or two argument </a:t>
            </a:r>
            <a:r>
              <a:rPr lang="en-US" sz="1400" dirty="0"/>
              <a:t>: </a:t>
            </a:r>
            <a:r>
              <a:rPr lang="en-US" sz="1400" dirty="0" err="1"/>
              <a:t>e.g</a:t>
            </a:r>
            <a:r>
              <a:rPr lang="en-US" sz="1400" dirty="0"/>
              <a:t> </a:t>
            </a:r>
          </a:p>
          <a:p>
            <a:pPr>
              <a:buFontTx/>
              <a:buChar char="-"/>
            </a:pPr>
            <a:r>
              <a:rPr lang="en-US" sz="1400" dirty="0"/>
              <a:t> The door opened .</a:t>
            </a:r>
          </a:p>
          <a:p>
            <a:pPr>
              <a:buFontTx/>
              <a:buChar char="-"/>
            </a:pPr>
            <a:r>
              <a:rPr lang="en-US" sz="1400" dirty="0" err="1"/>
              <a:t>Rafal</a:t>
            </a:r>
            <a:r>
              <a:rPr lang="en-US" sz="1400" dirty="0"/>
              <a:t> opened the door . </a:t>
            </a:r>
          </a:p>
          <a:p>
            <a:pPr marL="0" indent="0">
              <a:buNone/>
            </a:pPr>
            <a:r>
              <a:rPr lang="en-US" sz="1400" dirty="0"/>
              <a:t>5- Verb – argument constructions can have </a:t>
            </a:r>
            <a:r>
              <a:rPr lang="en-US" sz="1400" dirty="0">
                <a:solidFill>
                  <a:srgbClr val="FF0000"/>
                </a:solidFill>
              </a:rPr>
              <a:t>an abstract meaning .</a:t>
            </a:r>
          </a:p>
          <a:p>
            <a:pPr marL="0" indent="0">
              <a:buNone/>
            </a:pPr>
            <a:r>
              <a:rPr lang="en-US" sz="1400" dirty="0"/>
              <a:t>       X (causes)              Y(to move)            Z(path or location )</a:t>
            </a:r>
          </a:p>
          <a:p>
            <a:pPr marL="0" indent="0">
              <a:buNone/>
            </a:pPr>
            <a:r>
              <a:rPr lang="en-US" sz="1400" dirty="0"/>
              <a:t>              X                    Y              Z</a:t>
            </a:r>
          </a:p>
          <a:p>
            <a:pPr marL="0" indent="0">
              <a:buNone/>
            </a:pPr>
            <a:r>
              <a:rPr lang="en-US" sz="1400" dirty="0"/>
              <a:t> - </a:t>
            </a:r>
            <a:r>
              <a:rPr lang="en-US" sz="1400" dirty="0" err="1"/>
              <a:t>e.g</a:t>
            </a:r>
            <a:r>
              <a:rPr lang="en-US" sz="1400" u="sng" dirty="0"/>
              <a:t>: Sally </a:t>
            </a:r>
            <a:r>
              <a:rPr lang="en-US" sz="1400" dirty="0"/>
              <a:t>set </a:t>
            </a:r>
            <a:r>
              <a:rPr lang="en-US" sz="1400" u="sng" dirty="0"/>
              <a:t>the plates</a:t>
            </a:r>
            <a:r>
              <a:rPr lang="en-US" sz="1400" dirty="0"/>
              <a:t>  </a:t>
            </a:r>
            <a:r>
              <a:rPr lang="en-US" sz="1400" u="sng" dirty="0"/>
              <a:t>on the table 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Semantic fields </a:t>
            </a:r>
            <a:br>
              <a:rPr lang="en-US" sz="2800" dirty="0"/>
            </a:br>
            <a:r>
              <a:rPr lang="en-US" sz="2800" dirty="0"/>
              <a:t>Defining words in relation to other words is the concept of a semantic field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  A Semantic feature Analysis</a:t>
            </a:r>
          </a:p>
          <a:p>
            <a:pPr marL="0" indent="0" algn="ctr">
              <a:buNone/>
            </a:pPr>
            <a:r>
              <a:rPr lang="en-US" sz="2000" dirty="0"/>
              <a:t>This timetable shows that these three words – beautiful , pretty , attractive are not synonym .We may not agree on the exact defining feature of a word .Leech (1981)suggest that most words have “fuzzy” meanings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087980"/>
              </p:ext>
            </p:extLst>
          </p:nvPr>
        </p:nvGraphicFramePr>
        <p:xfrm>
          <a:off x="1676401" y="3200400"/>
          <a:ext cx="6705599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1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16722">
                <a:tc>
                  <a:txBody>
                    <a:bodyPr/>
                    <a:lstStyle/>
                    <a:p>
                      <a:r>
                        <a:rPr lang="en-US" dirty="0"/>
                        <a:t>Making a pleasant impression on the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senses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Close to an idea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Suggesting </a:t>
                      </a:r>
                    </a:p>
                    <a:p>
                      <a:pPr algn="ctr"/>
                      <a:r>
                        <a:rPr lang="en-US" sz="1800" dirty="0"/>
                        <a:t>relative                                                                           smallness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dirty="0"/>
                        <a:t>Suggesting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800" dirty="0" err="1"/>
                        <a:t>feminity</a:t>
                      </a:r>
                      <a:r>
                        <a:rPr lang="en-US" sz="1800" dirty="0"/>
                        <a:t> or                           delicacy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878">
                <a:tc>
                  <a:txBody>
                    <a:bodyPr/>
                    <a:lstStyle/>
                    <a:p>
                      <a:r>
                        <a:rPr lang="en-US" dirty="0"/>
                        <a:t>             X</a:t>
                      </a:r>
                    </a:p>
                    <a:p>
                      <a:pPr algn="ctr"/>
                      <a:r>
                        <a:rPr lang="en-US" dirty="0"/>
                        <a:t>X</a:t>
                      </a:r>
                    </a:p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843103"/>
              </p:ext>
            </p:extLst>
          </p:nvPr>
        </p:nvGraphicFramePr>
        <p:xfrm>
          <a:off x="533400" y="3200400"/>
          <a:ext cx="11430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625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3061">
                <a:tc>
                  <a:txBody>
                    <a:bodyPr/>
                    <a:lstStyle/>
                    <a:p>
                      <a:r>
                        <a:rPr lang="en-US" dirty="0"/>
                        <a:t>Beautiful</a:t>
                      </a:r>
                    </a:p>
                    <a:p>
                      <a:r>
                        <a:rPr lang="en-US" dirty="0"/>
                        <a:t>Pretty</a:t>
                      </a:r>
                    </a:p>
                    <a:p>
                      <a:r>
                        <a:rPr lang="en-US" dirty="0"/>
                        <a:t>attractive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144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5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Prototypicality</a:t>
            </a:r>
            <a:br>
              <a:rPr lang="en-US" sz="2800" dirty="0"/>
            </a:br>
            <a:r>
              <a:rPr lang="en-US" sz="2800" dirty="0"/>
              <a:t>To explore further the fuzziness of meaning, consider the notion of </a:t>
            </a:r>
            <a:r>
              <a:rPr lang="en-US" sz="2800" dirty="0" err="1"/>
              <a:t>prototypicality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idea of characteristic instance .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e.g</a:t>
            </a:r>
            <a:r>
              <a:rPr lang="en-US" dirty="0"/>
              <a:t>: say , tell ,speak, talk , mention ,remark, comment ,shout ,whisper and so on …. are all equally co- hyponyms of superordinate of the verb speaking.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0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Use of </a:t>
            </a:r>
            <a:r>
              <a:rPr lang="en-US" dirty="0" err="1"/>
              <a:t>lexicogrammatical</a:t>
            </a:r>
            <a:r>
              <a:rPr lang="en-US" dirty="0"/>
              <a:t>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we have not yet mentioned true synonymy – two words with the same meaning 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idea of sameness of meaning is not necessarily “total sameness “ There are many occasions when one word is appropriate in a sentence , but its synonym would be odd 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What distinguishes words is not  their semantic differences : words can differ because of their use .</a:t>
            </a:r>
          </a:p>
          <a:p>
            <a:pPr marL="0" indent="0">
              <a:buNone/>
            </a:pPr>
            <a:r>
              <a:rPr lang="en-US" sz="2400" dirty="0"/>
              <a:t>-</a:t>
            </a:r>
            <a:r>
              <a:rPr lang="en-US" sz="2400" dirty="0" err="1"/>
              <a:t>e.g</a:t>
            </a:r>
            <a:r>
              <a:rPr lang="en-US" sz="2400" dirty="0"/>
              <a:t>: a- different dialects (British English versus American English)</a:t>
            </a:r>
          </a:p>
          <a:p>
            <a:pPr marL="0" indent="0">
              <a:buNone/>
            </a:pPr>
            <a:r>
              <a:rPr lang="en-US" sz="2400" dirty="0"/>
              <a:t>         b- different registers (friend versus buddy)</a:t>
            </a:r>
          </a:p>
          <a:p>
            <a:pPr marL="0" indent="0">
              <a:buNone/>
            </a:pPr>
            <a:r>
              <a:rPr lang="en-US" sz="2400" dirty="0"/>
              <a:t>         c-age – graded( adolescents versus adult)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- Whatever one learns about the meaning and formal requirements of a lexical item , one cannot ignore the context in which its used.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236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016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4" b="24494"/>
          <a:stretch>
            <a:fillRect/>
          </a:stretch>
        </p:blipFill>
        <p:spPr>
          <a:xfrm>
            <a:off x="914400" y="152400"/>
            <a:ext cx="6364288" cy="64007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5367338"/>
            <a:ext cx="5526088" cy="1185862"/>
          </a:xfrm>
        </p:spPr>
        <p:txBody>
          <a:bodyPr>
            <a:noAutofit/>
          </a:bodyPr>
          <a:lstStyle/>
          <a:p>
            <a:r>
              <a:rPr lang="en-US" sz="2400" i="1" dirty="0"/>
              <a:t>The father of systematic functional linguistics ,to describe the continuity between grammar and lexis.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62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Register</a:t>
            </a:r>
            <a:br>
              <a:rPr lang="en-US" sz="3200" dirty="0"/>
            </a:br>
            <a:r>
              <a:rPr lang="en-US" sz="2800" dirty="0">
                <a:solidFill>
                  <a:srgbClr val="FF0000"/>
                </a:solidFill>
              </a:rPr>
              <a:t>There are four common </a:t>
            </a:r>
            <a:r>
              <a:rPr lang="en-US" sz="2800" dirty="0" err="1">
                <a:solidFill>
                  <a:srgbClr val="FF0000"/>
                </a:solidFill>
              </a:rPr>
              <a:t>quotative</a:t>
            </a:r>
            <a:r>
              <a:rPr lang="en-US" sz="2800" dirty="0">
                <a:solidFill>
                  <a:srgbClr val="FF0000"/>
                </a:solidFill>
              </a:rPr>
              <a:t>  verbs (say, be  like , go , be all)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Barbieri</a:t>
            </a:r>
            <a:r>
              <a:rPr lang="en-US" dirty="0"/>
              <a:t>(2005) examined their use in four different registers: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Casual conversation 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University service encounters and workplace conversation.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University students study groups 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Academic office hour consultations.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Her analyses of the patterns of use of the </a:t>
            </a:r>
            <a:r>
              <a:rPr lang="en-US" dirty="0" err="1">
                <a:solidFill>
                  <a:srgbClr val="FF0000"/>
                </a:solidFill>
              </a:rPr>
              <a:t>quotatives</a:t>
            </a:r>
            <a:r>
              <a:rPr lang="en-US" dirty="0">
                <a:solidFill>
                  <a:srgbClr val="FF0000"/>
                </a:solidFill>
              </a:rPr>
              <a:t>  support the hypothesis that be like is expanding in American English.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Discourse communities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Within each discourse community , certain norms exist concerning what constitutes appropriate ways of speaking or writing .</a:t>
            </a:r>
          </a:p>
          <a:p>
            <a:pPr>
              <a:buFontTx/>
              <a:buChar char="-"/>
            </a:pPr>
            <a:r>
              <a:rPr lang="en-US" sz="2400" i="1" dirty="0" err="1"/>
              <a:t>e.g</a:t>
            </a:r>
            <a:r>
              <a:rPr lang="en-US" sz="2400" i="1" dirty="0"/>
              <a:t>: </a:t>
            </a:r>
            <a:r>
              <a:rPr lang="en-US" sz="2400" i="1" u="sng" dirty="0"/>
              <a:t>an educational administrator might say</a:t>
            </a:r>
            <a:r>
              <a:rPr lang="en-US" sz="2400" i="1" dirty="0"/>
              <a:t>,</a:t>
            </a:r>
          </a:p>
          <a:p>
            <a:pPr>
              <a:buFontTx/>
              <a:buChar char="-"/>
            </a:pPr>
            <a:r>
              <a:rPr lang="en-US" sz="2400" i="1" dirty="0"/>
              <a:t>       Prior to the administrator of the assessment , a skills-level analysis must be conducted to ascertain the critical level of preparedness of the target population.</a:t>
            </a:r>
          </a:p>
          <a:p>
            <a:pPr marL="0" indent="0">
              <a:buNone/>
            </a:pPr>
            <a:r>
              <a:rPr lang="en-US" sz="2400" i="1" dirty="0"/>
              <a:t>          </a:t>
            </a:r>
            <a:r>
              <a:rPr lang="en-US" sz="2400" i="1" u="sng" dirty="0"/>
              <a:t>a classroom teacher might say </a:t>
            </a:r>
            <a:r>
              <a:rPr lang="en-US" sz="2400" i="1" dirty="0"/>
              <a:t>,</a:t>
            </a:r>
          </a:p>
          <a:p>
            <a:pPr marL="0" indent="0">
              <a:buNone/>
            </a:pPr>
            <a:r>
              <a:rPr lang="en-US" sz="2400" i="1" dirty="0"/>
              <a:t>          Before we give the test , we’d better find out if these particular students are ready for it.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</a:rPr>
              <a:t>When language is formulaic , lexical items and conventions of use . Collocations and lexical phrases appear to be extremely important whereas when language is more original and less formulaic , then the grammatical end of the continuum is more important than lexical . 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213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98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Conclusion</a:t>
            </a:r>
            <a:br>
              <a:rPr lang="en-US" sz="2400" i="1" dirty="0"/>
            </a:br>
            <a:r>
              <a:rPr lang="en-US" sz="2400" i="1" dirty="0"/>
              <a:t>The information that learners of English must master regarding the </a:t>
            </a:r>
            <a:r>
              <a:rPr lang="en-US" sz="2400" i="1" dirty="0" err="1"/>
              <a:t>lexicogrammar</a:t>
            </a:r>
            <a:r>
              <a:rPr lang="en-US" sz="2400" i="1" dirty="0"/>
              <a:t> is extensive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/>
              <a:t>Speaker must master of related information about its form , meaning and use if they wish to use the item accurately , meaningfully and appropriately .</a:t>
            </a:r>
            <a:endParaRPr lang="ar-IQ" sz="2800" dirty="0"/>
          </a:p>
          <a:p>
            <a:pPr>
              <a:buFont typeface="Wingdings" pitchFamily="2" charset="2"/>
              <a:buChar char="ü"/>
            </a:pPr>
            <a:r>
              <a:rPr lang="en-US" sz="2800" i="1" dirty="0"/>
              <a:t>We can no longer think of the lexicon as a list of words having specified properties subject to combinatory rules .</a:t>
            </a:r>
          </a:p>
          <a:p>
            <a:pPr>
              <a:buFont typeface="Wingdings" pitchFamily="2" charset="2"/>
              <a:buChar char="ü"/>
            </a:pPr>
            <a:r>
              <a:rPr lang="en-US" sz="2800" i="1" dirty="0"/>
              <a:t>We must think of the </a:t>
            </a:r>
            <a:r>
              <a:rPr lang="en-US" sz="2800" i="1" dirty="0" err="1"/>
              <a:t>lexicogrammar</a:t>
            </a:r>
            <a:r>
              <a:rPr lang="en-US" sz="2800" i="1" dirty="0"/>
              <a:t> as being composed of multiword units with semantic and pragmatic features as well.</a:t>
            </a:r>
          </a:p>
          <a:p>
            <a:pPr>
              <a:buFont typeface="Wingdings" pitchFamily="2" charset="2"/>
              <a:buChar char="ü"/>
            </a:pPr>
            <a:r>
              <a:rPr lang="en-US" sz="2800" i="1" dirty="0" err="1"/>
              <a:t>Lexicogrammar</a:t>
            </a:r>
            <a:r>
              <a:rPr lang="en-US" sz="2800" i="1" dirty="0"/>
              <a:t> is anything but static .</a:t>
            </a:r>
          </a:p>
          <a:p>
            <a:pPr>
              <a:buFont typeface="Wingdings" pitchFamily="2" charset="2"/>
              <a:buChar char="ü"/>
            </a:pPr>
            <a:endParaRPr lang="en-US" sz="2800" i="1" dirty="0"/>
          </a:p>
          <a:p>
            <a:pPr marL="0" indent="0">
              <a:buNone/>
            </a:pPr>
            <a:endParaRPr lang="en-US" sz="2800" i="1" dirty="0"/>
          </a:p>
          <a:p>
            <a:pPr>
              <a:buFont typeface="Wingdings" pitchFamily="2" charset="2"/>
              <a:buChar char="ü"/>
            </a:pPr>
            <a:endParaRPr lang="en-US" sz="2800" i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37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1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Thank you for listening to my presentation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399"/>
            <a:ext cx="8100217" cy="4952999"/>
          </a:xfrm>
        </p:spPr>
      </p:pic>
    </p:spTree>
    <p:extLst>
      <p:ext uri="{BB962C8B-B14F-4D97-AF65-F5344CB8AC3E}">
        <p14:creationId xmlns:p14="http://schemas.microsoft.com/office/powerpoint/2010/main" val="41315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/>
              <a:t>Lexicogrammar</a:t>
            </a:r>
            <a:r>
              <a:rPr lang="en-US" b="1" i="1" dirty="0"/>
              <a:t>        Chapter 3</a:t>
            </a:r>
            <a:endParaRPr lang="ar-SA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Supervisor      / Dr. </a:t>
            </a:r>
            <a:r>
              <a:rPr lang="en-US" b="1" i="1" dirty="0" err="1"/>
              <a:t>Saeed</a:t>
            </a:r>
            <a:r>
              <a:rPr lang="en-US" b="1" i="1" dirty="0"/>
              <a:t> A </a:t>
            </a:r>
            <a:r>
              <a:rPr lang="en-US" b="1" i="1" dirty="0" err="1"/>
              <a:t>Saeed</a:t>
            </a:r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r>
              <a:rPr lang="en-US" b="1" i="1" dirty="0"/>
              <a:t>Presenter </a:t>
            </a:r>
          </a:p>
          <a:p>
            <a:r>
              <a:rPr lang="en-US" b="1" i="1" dirty="0" err="1"/>
              <a:t>Zheenwar</a:t>
            </a:r>
            <a:r>
              <a:rPr lang="en-US" b="1" i="1" dirty="0"/>
              <a:t> Mohammed Ali</a:t>
            </a:r>
          </a:p>
          <a:p>
            <a:endParaRPr lang="en-US" b="1" i="1" dirty="0"/>
          </a:p>
          <a:p>
            <a:endParaRPr lang="ar-SA" b="1" i="1" dirty="0"/>
          </a:p>
        </p:txBody>
      </p:sp>
    </p:spTree>
    <p:extLst>
      <p:ext uri="{BB962C8B-B14F-4D97-AF65-F5344CB8AC3E}">
        <p14:creationId xmlns:p14="http://schemas.microsoft.com/office/powerpoint/2010/main" val="909479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lexicon has been characterized as a mental inventory of words and productive word derivational processes 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70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consider it to comprise not only single words but also word compound and conventionalized multiword phrases 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Furthermore , from a pedagogical perspective , vocabulary and grammar have usually been viewed as two different areas of language .</a:t>
            </a:r>
          </a:p>
          <a:p>
            <a:r>
              <a:rPr lang="en-US" dirty="0"/>
              <a:t>We believe that it is better to conceive of grammar and lexicon as intertwined.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2300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are three reasons for our preference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First , is the </a:t>
            </a:r>
            <a:r>
              <a:rPr lang="en-US" dirty="0" err="1"/>
              <a:t>interlingual</a:t>
            </a:r>
            <a:r>
              <a:rPr lang="en-US" dirty="0"/>
              <a:t> argument : that which is accomplished lexically in one language can be realized grammatically in another.</a:t>
            </a:r>
          </a:p>
          <a:p>
            <a:pPr marL="0" indent="0">
              <a:buNone/>
            </a:pPr>
            <a:r>
              <a:rPr lang="en-US" dirty="0"/>
              <a:t>Example : - 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 means more than one book (Indonesia )</a:t>
            </a:r>
          </a:p>
          <a:p>
            <a:pPr marL="0" indent="0">
              <a:buNone/>
            </a:pPr>
            <a:r>
              <a:rPr lang="en-US" dirty="0"/>
              <a:t>-The same meaning is conveyed  with inflectional morpheme –s for the plural .(book –books)(English)( the process is called </a:t>
            </a:r>
            <a:r>
              <a:rPr lang="en-US" dirty="0" err="1"/>
              <a:t>grammaticalization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18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Second, we note that many multiword lexical units conform to the grammar of a language .</a:t>
            </a:r>
          </a:p>
          <a:p>
            <a:pPr marL="0" indent="0">
              <a:buNone/>
            </a:pPr>
            <a:r>
              <a:rPr lang="en-US" dirty="0"/>
              <a:t> - Example :by the way not way by the .</a:t>
            </a:r>
          </a:p>
          <a:p>
            <a:r>
              <a:rPr lang="en-US" dirty="0"/>
              <a:t>Third , often a false dichotomy is made between meaning and form 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213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it means to know a word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Spelling (orthography)(c-h-i-l-d)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Phonetic representation (pronunciation ,syllabification and stress )/</a:t>
            </a:r>
            <a:r>
              <a:rPr lang="en-US" dirty="0" err="1"/>
              <a:t>tS</a:t>
            </a:r>
            <a:r>
              <a:rPr lang="en-US" dirty="0"/>
              <a:t> </a:t>
            </a:r>
            <a:r>
              <a:rPr lang="en-US" dirty="0" err="1"/>
              <a:t>aild</a:t>
            </a:r>
            <a:r>
              <a:rPr lang="en-US" dirty="0"/>
              <a:t> /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Morphological irregularity (child –children 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Syntactic features &amp; restriction (one part of speech- noun 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Common derivation and collocation (common countable noun)(childlike –childish &amp; childhood)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2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1720</TotalTime>
  <Words>3193</Words>
  <Application>Microsoft Office PowerPoint</Application>
  <PresentationFormat>On-screen Show (4:3)</PresentationFormat>
  <Paragraphs>331</Paragraphs>
  <Slides>44</Slides>
  <Notes>0</Notes>
  <HiddenSlides>0</HiddenSlides>
  <MMClips>41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Wingdings</vt:lpstr>
      <vt:lpstr>Office Theme</vt:lpstr>
      <vt:lpstr>What do we mean by lexicogrammar ?</vt:lpstr>
      <vt:lpstr>PowerPoint Presentation</vt:lpstr>
      <vt:lpstr>Lexicogrammar</vt:lpstr>
      <vt:lpstr>PowerPoint Presentation</vt:lpstr>
      <vt:lpstr>Traditionally </vt:lpstr>
      <vt:lpstr>PowerPoint Presentation</vt:lpstr>
      <vt:lpstr>There are three reasons for our preference </vt:lpstr>
      <vt:lpstr>PowerPoint Presentation</vt:lpstr>
      <vt:lpstr>What does it means to know a word ?</vt:lpstr>
      <vt:lpstr>PowerPoint Presentation</vt:lpstr>
      <vt:lpstr>The form of lexicogrammartical item </vt:lpstr>
      <vt:lpstr> The bound morphemes consist of two kinds of affixes derivational and inflectional  </vt:lpstr>
      <vt:lpstr>PowerPoint Presentation</vt:lpstr>
      <vt:lpstr>Syntactically relevant lexical features</vt:lpstr>
      <vt:lpstr>Verb – Noun Restriction </vt:lpstr>
      <vt:lpstr>Some verbs occur both transitive and intransitive with little or no change of meaning   </vt:lpstr>
      <vt:lpstr>Adjective – prepositional phrases Restrictions </vt:lpstr>
      <vt:lpstr>CO- Occurrence Restrictions Involving prepositions </vt:lpstr>
      <vt:lpstr>Collocation</vt:lpstr>
      <vt:lpstr>Some collocation are more fixed than others </vt:lpstr>
      <vt:lpstr>Difference between fixed collocation and Idioms </vt:lpstr>
      <vt:lpstr>Some pattern of collocation consists of phrases with the verb insist </vt:lpstr>
      <vt:lpstr>Lexical phrases or lexicalized sentence stems </vt:lpstr>
      <vt:lpstr>In some conventional expressions of apology for tardiness</vt:lpstr>
      <vt:lpstr>The meaning of lexicogrammatical Item </vt:lpstr>
      <vt:lpstr>Compounding Compounding or putting words together existing words to form a new lexical unit </vt:lpstr>
      <vt:lpstr>Derivational Affixation</vt:lpstr>
      <vt:lpstr>Teachers should help their students learn the most common and useful derivational prefixes </vt:lpstr>
      <vt:lpstr>Conversion When one part of speech is converted into another part of speech without any derivational affixation </vt:lpstr>
      <vt:lpstr>Homonymy and polysemy </vt:lpstr>
      <vt:lpstr>Homophones , homographs and polysemous  form represent problems for ESL/EFL students </vt:lpstr>
      <vt:lpstr>Semantic features and Resritictions</vt:lpstr>
      <vt:lpstr>Meaning Extension A great many word meanings are figurative or metaphorical rather than being literal </vt:lpstr>
      <vt:lpstr>Denotations , Connotation and Cultural Association </vt:lpstr>
      <vt:lpstr>Lexical Aspect : Semantic classes of verbs</vt:lpstr>
      <vt:lpstr>Argument structure of verbs</vt:lpstr>
      <vt:lpstr>Semantic fields  Defining words in relation to other words is the concept of a semantic field </vt:lpstr>
      <vt:lpstr>Prototypicality To explore further the fuzziness of meaning, consider the notion of prototypicality</vt:lpstr>
      <vt:lpstr>The Use of lexicogrammatical items</vt:lpstr>
      <vt:lpstr>Register There are four common quotative  verbs (say, be  like , go , be all)</vt:lpstr>
      <vt:lpstr>Discourse communities </vt:lpstr>
      <vt:lpstr>Conclusion The information that learners of English must master regarding the lexicogrammar is extensive</vt:lpstr>
      <vt:lpstr>Thank you for listening to my presentation</vt:lpstr>
      <vt:lpstr>Lexicogrammar        Chapter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we mean by lexicogrammar ?</dc:title>
  <dc:creator>StartClick</dc:creator>
  <cp:lastModifiedBy>saaed.adris@uod.ac</cp:lastModifiedBy>
  <cp:revision>284</cp:revision>
  <dcterms:created xsi:type="dcterms:W3CDTF">2006-08-16T00:00:00Z</dcterms:created>
  <dcterms:modified xsi:type="dcterms:W3CDTF">2020-11-13T17:58:38Z</dcterms:modified>
</cp:coreProperties>
</file>