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23-Jan-23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rtl="1">
              <a:buFont typeface="Wingdings" pitchFamily="2" charset="2"/>
              <a:buChar char="v"/>
            </a:pPr>
            <a:r>
              <a:rPr lang="ar-SA" b="1" dirty="0" smtClean="0">
                <a:solidFill>
                  <a:srgbClr val="C00000"/>
                </a:solidFill>
              </a:rPr>
              <a:t>في التطبيق العملي </a:t>
            </a:r>
            <a:r>
              <a:rPr lang="ar-IQ" b="1" dirty="0" smtClean="0">
                <a:solidFill>
                  <a:srgbClr val="C00000"/>
                </a:solidFill>
              </a:rPr>
              <a:t>يثور </a:t>
            </a:r>
            <a:r>
              <a:rPr lang="ar-IQ" b="1" dirty="0">
                <a:solidFill>
                  <a:srgbClr val="C00000"/>
                </a:solidFill>
              </a:rPr>
              <a:t>الخلاف </a:t>
            </a:r>
            <a:r>
              <a:rPr lang="ar-IQ" b="1" dirty="0" smtClean="0">
                <a:solidFill>
                  <a:srgbClr val="C00000"/>
                </a:solidFill>
              </a:rPr>
              <a:t>حول </a:t>
            </a:r>
            <a:r>
              <a:rPr lang="ar-IQ" b="1" dirty="0">
                <a:solidFill>
                  <a:srgbClr val="C00000"/>
                </a:solidFill>
              </a:rPr>
              <a:t>مدى شمول أحكام قانون رعاية القاصرين للمحكوم عليه بالسجن سواءً كان سجناً مؤبداً أو </a:t>
            </a:r>
            <a:r>
              <a:rPr lang="ar-IQ" b="1" dirty="0" smtClean="0">
                <a:solidFill>
                  <a:srgbClr val="C00000"/>
                </a:solidFill>
              </a:rPr>
              <a:t>مؤقتاً.</a:t>
            </a:r>
            <a:endParaRPr lang="ar-SA" b="1" dirty="0" smtClean="0">
              <a:solidFill>
                <a:srgbClr val="C00000"/>
              </a:solidFill>
            </a:endParaRPr>
          </a:p>
          <a:p>
            <a:pPr marL="0" indent="0" algn="just" rtl="1">
              <a:buNone/>
            </a:pPr>
            <a:r>
              <a:rPr lang="ar-SA" b="1" dirty="0" smtClean="0">
                <a:solidFill>
                  <a:srgbClr val="C00000"/>
                </a:solidFill>
              </a:rPr>
              <a:t>هناك أراء حول الموضوع:</a:t>
            </a:r>
            <a:endParaRPr lang="ar-IQ" b="1" dirty="0" smtClean="0">
              <a:solidFill>
                <a:srgbClr val="C00000"/>
              </a:solidFill>
            </a:endParaRPr>
          </a:p>
          <a:p>
            <a:pPr marL="0" indent="0" algn="just" rtl="1">
              <a:buNone/>
            </a:pPr>
            <a:r>
              <a:rPr lang="ar-SA" dirty="0" smtClean="0"/>
              <a:t>الرأي الأول</a:t>
            </a:r>
            <a:r>
              <a:rPr lang="ar-IQ" dirty="0" smtClean="0"/>
              <a:t> </a:t>
            </a:r>
            <a:r>
              <a:rPr lang="ar-IQ" dirty="0"/>
              <a:t>يذهب إلى أن نص المادة (97) من قانون العقوبات رقم 111 لسنة </a:t>
            </a:r>
            <a:r>
              <a:rPr lang="ar-SA" dirty="0" smtClean="0"/>
              <a:t> </a:t>
            </a:r>
            <a:r>
              <a:rPr lang="ar-IQ" dirty="0" smtClean="0"/>
              <a:t>1969</a:t>
            </a:r>
            <a:r>
              <a:rPr lang="ar-SA" dirty="0" smtClean="0"/>
              <a:t>التي تنص على أنه</a:t>
            </a:r>
            <a:r>
              <a:rPr lang="ar-IQ" dirty="0" smtClean="0"/>
              <a:t> </a:t>
            </a:r>
            <a:r>
              <a:rPr lang="ar-SA" dirty="0" smtClean="0"/>
              <a:t>((</a:t>
            </a:r>
            <a:r>
              <a:rPr lang="ar-IQ" dirty="0" smtClean="0"/>
              <a:t>الحكم </a:t>
            </a:r>
            <a:r>
              <a:rPr lang="ar-IQ" dirty="0"/>
              <a:t>بالسجن المؤبد أو المؤقت يستتبعه بحكم القانون من يوم صدوره إلى تاريخ إنتهاء تنفيذ العقوبة أو إنقضائها لأي سبب آخر حرمان المحكوم عليه من إدارة أمواله أو التصرف فيها بغير الإيصاء والوقف إلا بإذن من المحكمة الشرعية ( الأحوال الشخصية ) أو محكمة المواد الشخصية حسب الأحوال، التي يقع ضمن منطقتها محل إقامته </a:t>
            </a:r>
            <a:r>
              <a:rPr lang="ar-IQ" dirty="0" smtClean="0"/>
              <a:t>...)</a:t>
            </a:r>
            <a:r>
              <a:rPr lang="ar-SA" dirty="0" smtClean="0"/>
              <a:t>)</a:t>
            </a:r>
            <a:r>
              <a:rPr lang="ar-IQ" dirty="0" smtClean="0"/>
              <a:t> </a:t>
            </a:r>
            <a:r>
              <a:rPr lang="ar-IQ" dirty="0"/>
              <a:t>هي التي تنفذ وتطبق في هذه الحالة</a:t>
            </a:r>
            <a:r>
              <a:rPr lang="ar-IQ" dirty="0" smtClean="0"/>
              <a:t>.</a:t>
            </a:r>
            <a:r>
              <a:rPr lang="ar-SA" dirty="0" smtClean="0"/>
              <a:t> ولا يتم تطبيق قانون رعاية القاصرين على المحكوم علية بالسجن المؤبد أو المؤقت.</a:t>
            </a:r>
            <a:endParaRPr lang="en-US" dirty="0"/>
          </a:p>
          <a:p>
            <a:pPr marL="0" indent="0" algn="just" rtl="1">
              <a:buNone/>
            </a:pPr>
            <a:r>
              <a:rPr lang="ar-IQ" dirty="0" smtClean="0"/>
              <a:t>.  </a:t>
            </a:r>
            <a:endParaRPr lang="en-US" dirty="0"/>
          </a:p>
          <a:p>
            <a:pPr marL="0" indent="0" algn="just" rtl="1">
              <a:buNone/>
            </a:pPr>
            <a:endParaRPr lang="ar-IQ" dirty="0"/>
          </a:p>
        </p:txBody>
      </p:sp>
    </p:spTree>
    <p:extLst>
      <p:ext uri="{BB962C8B-B14F-4D97-AF65-F5344CB8AC3E}">
        <p14:creationId xmlns:p14="http://schemas.microsoft.com/office/powerpoint/2010/main" val="42417782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5472608"/>
          </a:xfrm>
        </p:spPr>
        <p:txBody>
          <a:bodyPr>
            <a:normAutofit/>
          </a:bodyPr>
          <a:lstStyle/>
          <a:p>
            <a:pPr marL="0" indent="0" algn="just" rtl="1">
              <a:buNone/>
            </a:pPr>
            <a:r>
              <a:rPr lang="ar-SA" dirty="0" smtClean="0"/>
              <a:t>والرأي الثاني يذهب </a:t>
            </a:r>
            <a:r>
              <a:rPr lang="ar-IQ" dirty="0" smtClean="0"/>
              <a:t>إلى </a:t>
            </a:r>
            <a:r>
              <a:rPr lang="ar-IQ" dirty="0"/>
              <a:t>أن قانون رعاية القاصرين يسري على المحكوم عليه بالسجن خاصةً وأن المادة </a:t>
            </a:r>
            <a:r>
              <a:rPr lang="ar-IQ" dirty="0" smtClean="0"/>
              <a:t>(</a:t>
            </a:r>
            <a:r>
              <a:rPr lang="ar-SA" dirty="0" smtClean="0"/>
              <a:t>3/أولاً/ج</a:t>
            </a:r>
            <a:r>
              <a:rPr lang="ar-IQ" dirty="0" smtClean="0"/>
              <a:t>) </a:t>
            </a:r>
            <a:r>
              <a:rPr lang="ar-IQ" dirty="0"/>
              <a:t>منه قد نصت على سريان أحكامه على المحجور الذي تقرر المحكمة أنه ناقص الأهلية أو فاقدها </a:t>
            </a:r>
            <a:r>
              <a:rPr lang="ar-IQ" dirty="0" smtClean="0"/>
              <a:t>فالمحكوم </a:t>
            </a:r>
            <a:r>
              <a:rPr lang="ar-IQ" dirty="0"/>
              <a:t>عليه بعقوبة السجن يكون محجوراً عليه مدة تنفيذ العقوبة، ولا يرجع هذا الحجر لنقصٍ في أهلية المحكوم عليه، فهو كامل التمييز، وإنما يرجع للضرورة من جهة ولإستكمال العقوبة من جهةٍ أخرى</a:t>
            </a:r>
            <a:r>
              <a:rPr lang="ar-IQ" dirty="0" smtClean="0"/>
              <a:t>.</a:t>
            </a:r>
          </a:p>
          <a:p>
            <a:pPr marL="0" indent="0" algn="just" rtl="1">
              <a:buNone/>
            </a:pPr>
            <a:endParaRPr lang="en-US" dirty="0"/>
          </a:p>
          <a:p>
            <a:pPr marL="0" indent="0" algn="just" rtl="1">
              <a:buNone/>
            </a:pPr>
            <a:endParaRPr lang="ar-IQ" dirty="0"/>
          </a:p>
        </p:txBody>
      </p:sp>
    </p:spTree>
    <p:extLst>
      <p:ext uri="{BB962C8B-B14F-4D97-AF65-F5344CB8AC3E}">
        <p14:creationId xmlns:p14="http://schemas.microsoft.com/office/powerpoint/2010/main" val="395705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rtl="1">
              <a:buNone/>
            </a:pPr>
            <a:r>
              <a:rPr lang="ar-SA" dirty="0" smtClean="0"/>
              <a:t>والرأي</a:t>
            </a:r>
            <a:r>
              <a:rPr lang="ar-IQ" dirty="0" smtClean="0"/>
              <a:t> </a:t>
            </a:r>
            <a:r>
              <a:rPr lang="ar-IQ" dirty="0"/>
              <a:t>الراجح في ذلك أنه المحكوم عليه بالسجن لا علاقة له بأحكام قانون رعاية القاصرين </a:t>
            </a:r>
            <a:r>
              <a:rPr lang="ar-SA" dirty="0" smtClean="0"/>
              <a:t>لأنه </a:t>
            </a:r>
            <a:r>
              <a:rPr lang="ar-IQ" dirty="0" smtClean="0"/>
              <a:t>قانون </a:t>
            </a:r>
            <a:r>
              <a:rPr lang="ar-IQ" dirty="0"/>
              <a:t>العقوبات </a:t>
            </a:r>
            <a:r>
              <a:rPr lang="ar-IQ" dirty="0" smtClean="0"/>
              <a:t>صدر </a:t>
            </a:r>
            <a:r>
              <a:rPr lang="ar-IQ" dirty="0"/>
              <a:t>في عام 1969 وأن قانون رعاية القاصرين رقم (78) لسنة 1980 صدر في عام 1980 ولو كان المشرع يقصد سريان أحكام </a:t>
            </a:r>
            <a:r>
              <a:rPr lang="ar-SA" dirty="0" smtClean="0"/>
              <a:t>قانون رعاية القاصرين </a:t>
            </a:r>
            <a:r>
              <a:rPr lang="ar-IQ" dirty="0" smtClean="0"/>
              <a:t>على </a:t>
            </a:r>
            <a:r>
              <a:rPr lang="ar-IQ" dirty="0"/>
              <a:t>المحكوم بعقوبة السجن لنص على ذلك صراحة، خاصةً وأن هناك مادة وهي المادة (97) من قانون العقوبات تنص على معالجة الحالة بشكلٍ صريح</a:t>
            </a:r>
            <a:r>
              <a:rPr lang="ar-IQ" dirty="0" smtClean="0"/>
              <a:t>.</a:t>
            </a:r>
            <a:r>
              <a:rPr lang="ar-SA" dirty="0" smtClean="0"/>
              <a:t> ومادام قانون رعاية القاصرين لم ينص صراحة على سريان احكامه على المحكوم عليه بالسجن، إذن فالمحكوم عليه بالسجن خارج نطاق تطبيق قانون رعاية القاصرين.</a:t>
            </a:r>
            <a:endParaRPr lang="en-US" dirty="0"/>
          </a:p>
          <a:p>
            <a:pPr marL="0" indent="0" algn="r">
              <a:buNone/>
            </a:pPr>
            <a:endParaRPr lang="en-US" dirty="0"/>
          </a:p>
        </p:txBody>
      </p:sp>
    </p:spTree>
    <p:extLst>
      <p:ext uri="{BB962C8B-B14F-4D97-AF65-F5344CB8AC3E}">
        <p14:creationId xmlns:p14="http://schemas.microsoft.com/office/powerpoint/2010/main" val="308818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299</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Zhiman</dc:creator>
  <cp:lastModifiedBy>Zhiman</cp:lastModifiedBy>
  <cp:revision>9</cp:revision>
  <dcterms:created xsi:type="dcterms:W3CDTF">2006-08-16T00:00:00Z</dcterms:created>
  <dcterms:modified xsi:type="dcterms:W3CDTF">2023-01-23T19:29:25Z</dcterms:modified>
</cp:coreProperties>
</file>