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4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7" r:id="rId22"/>
    <p:sldId id="278" r:id="rId23"/>
    <p:sldId id="276" r:id="rId24"/>
    <p:sldId id="281" r:id="rId25"/>
    <p:sldId id="279" r:id="rId26"/>
    <p:sldId id="284" r:id="rId27"/>
    <p:sldId id="283" r:id="rId28"/>
    <p:sldId id="282" r:id="rId29"/>
    <p:sldId id="285" r:id="rId30"/>
    <p:sldId id="286" r:id="rId31"/>
    <p:sldId id="287" r:id="rId32"/>
    <p:sldId id="30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27" autoAdjust="0"/>
  </p:normalViewPr>
  <p:slideViewPr>
    <p:cSldViewPr snapToGrid="0">
      <p:cViewPr varScale="1">
        <p:scale>
          <a:sx n="76" d="100"/>
          <a:sy n="76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571D7-9367-4B49-A5EF-BF121954240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D8B4-6C75-4557-B155-8FD3CEC77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1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D8B4-6C75-4557-B155-8FD3CEC77D8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94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remoteness comes in the feeling that the event is over and done with it </a:t>
            </a:r>
            <a:br>
              <a:rPr lang="en-US" baseline="0" dirty="0"/>
            </a:br>
            <a:r>
              <a:rPr lang="en-US" baseline="0" dirty="0"/>
              <a:t>can even notion other than time as ex: if I walked home from school, it would take me all afternoon.( CONDITIONAL)</a:t>
            </a:r>
          </a:p>
          <a:p>
            <a:r>
              <a:rPr lang="en-US" baseline="0" dirty="0"/>
              <a:t>Social distancing refers to 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distance for politeness)</a:t>
            </a:r>
            <a:br>
              <a:rPr lang="en-US" baseline="0" dirty="0"/>
            </a:br>
            <a:r>
              <a:rPr lang="en-US" baseline="0" dirty="0"/>
              <a:t>Here the remoteness is due to the hypothetical nature (it is an imaginary conditional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D8B4-6C75-4557-B155-8FD3CEC77D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71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Future events cannot be factually knowable in the same way as in past or present </a:t>
            </a:r>
            <a:br>
              <a:rPr lang="en-US" baseline="0" dirty="0"/>
            </a:br>
            <a:r>
              <a:rPr lang="en-US" baseline="0" dirty="0"/>
              <a:t>simple aspect allow us to talk about events that don't require development or  factual statements or strong predictions </a:t>
            </a:r>
            <a:br>
              <a:rPr lang="en-US" baseline="0" dirty="0"/>
            </a:b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D8B4-6C75-4557-B155-8FD3CEC77D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18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general we can say the simple</a:t>
            </a:r>
            <a:r>
              <a:rPr lang="en-US" baseline="0" dirty="0"/>
              <a:t> aspect talks about events that have no change for development</a:t>
            </a:r>
          </a:p>
          <a:p>
            <a:r>
              <a:rPr lang="en-US" baseline="0" dirty="0"/>
              <a:t>And to make factual statements or give strong predictions about the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D8B4-6C75-4557-B155-8FD3CEC77D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2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Perfect tense allows a retrospective(looking back) point of view from</a:t>
            </a:r>
            <a:r>
              <a:rPr lang="en-US" baseline="0" dirty="0"/>
              <a:t> a particular point in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D8B4-6C75-4557-B155-8FD3CEC77D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13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D8B4-6C75-4557-B155-8FD3CEC77D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73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 progressive: (an activity in progress)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D8B4-6C75-4557-B155-8FD3CEC77D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83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forms were commonly used in </a:t>
            </a:r>
            <a:r>
              <a:rPr lang="en-US" dirty="0" err="1"/>
              <a:t>british</a:t>
            </a:r>
            <a:r>
              <a:rPr lang="en-US" dirty="0"/>
              <a:t> English but</a:t>
            </a:r>
            <a:r>
              <a:rPr lang="en-US" baseline="0" dirty="0"/>
              <a:t> now the American English </a:t>
            </a:r>
            <a:r>
              <a:rPr lang="en-US" baseline="0" dirty="0" err="1"/>
              <a:t>uuses</a:t>
            </a:r>
            <a:r>
              <a:rPr lang="en-US" baseline="0" dirty="0"/>
              <a:t> them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D8B4-6C75-4557-B155-8FD3CEC77D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4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understand that</a:t>
            </a:r>
            <a:r>
              <a:rPr lang="en-US" baseline="0" dirty="0"/>
              <a:t> the event reported has begun prior to now and that their lard work is limited</a:t>
            </a:r>
          </a:p>
          <a:p>
            <a:r>
              <a:rPr lang="en-US" baseline="0" dirty="0"/>
              <a:t>We examine how these two core meanings work in tandem for each other in the tenses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D8B4-6C75-4557-B155-8FD3CEC77D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4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form was more commonly used in British English but now the American English uses it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D8B4-6C75-4557-B155-8FD3CEC77D8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04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form was more commonly used in British English but now the American English uses it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D8B4-6C75-4557-B155-8FD3CEC77D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9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D8B4-6C75-4557-B155-8FD3CEC77D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0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D8B4-6C75-4557-B155-8FD3CEC77D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96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worth</a:t>
            </a:r>
            <a:r>
              <a:rPr lang="en-US" baseline="0" dirty="0"/>
              <a:t> mentioning is </a:t>
            </a:r>
            <a:r>
              <a:rPr lang="en-US" dirty="0"/>
              <a:t>regarding the </a:t>
            </a:r>
            <a:r>
              <a:rPr lang="en-US" dirty="0">
                <a:solidFill>
                  <a:srgbClr val="FFFF00"/>
                </a:solidFill>
              </a:rPr>
              <a:t>matrix borders </a:t>
            </a:r>
            <a:r>
              <a:rPr lang="en-US" dirty="0"/>
              <a:t>that are </a:t>
            </a:r>
            <a:r>
              <a:rPr lang="en-US" baseline="0" dirty="0"/>
              <a:t>not easy to draw between the various tenses and aspects of the matrix, this is very challenging for students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D8B4-6C75-4557-B155-8FD3CEC77D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6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third person</a:t>
            </a:r>
            <a:r>
              <a:rPr lang="en-US" baseline="0" dirty="0"/>
              <a:t> singular forms of be and have and had and would are the same which cause ambiguity in writing .</a:t>
            </a:r>
          </a:p>
          <a:p>
            <a:r>
              <a:rPr lang="en-US" baseline="0" dirty="0"/>
              <a:t>However, the context usually disambiguates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D8B4-6C75-4557-B155-8FD3CEC77D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4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students were able to understand the meaning conveyed by the components of the system</a:t>
            </a:r>
            <a:r>
              <a:rPr lang="en-US" baseline="0" dirty="0"/>
              <a:t> they would </a:t>
            </a:r>
            <a:r>
              <a:rPr lang="en-US" baseline="0" dirty="0" err="1"/>
              <a:t>easly</a:t>
            </a:r>
            <a:r>
              <a:rPr lang="en-US" baseline="0" dirty="0"/>
              <a:t> overcome the problems related to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D8B4-6C75-4557-B155-8FD3CEC77D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84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D8B4-6C75-4557-B155-8FD3CEC77D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43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sentence :condition</a:t>
            </a:r>
          </a:p>
          <a:p>
            <a:r>
              <a:rPr lang="en-US" dirty="0"/>
              <a:t>Second</a:t>
            </a:r>
            <a:r>
              <a:rPr lang="en-US" baseline="0" dirty="0"/>
              <a:t> sentence : reported speech</a:t>
            </a:r>
            <a:br>
              <a:rPr lang="en-US" baseline="0" dirty="0"/>
            </a:br>
            <a:r>
              <a:rPr lang="en-US" baseline="0" dirty="0"/>
              <a:t>third sentence: indirect offer (polite)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D8B4-6C75-4557-B155-8FD3CEC77D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03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simple aspect in comparison to</a:t>
            </a:r>
            <a:r>
              <a:rPr lang="en-US" baseline="0" dirty="0"/>
              <a:t> progressive presents a whole event with no further suggestion of change while the progressive, allow possibility to change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D8B4-6C75-4557-B155-8FD3CEC77D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23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D8B4-6C75-4557-B155-8FD3CEC77D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9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ECAB-C5A2-4F8E-92B9-B460765F78B7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4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2D08-209E-4283-8C56-B224D27B5737}" type="datetime1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5959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2D08-209E-4283-8C56-B224D27B5737}" type="datetime1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581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2D08-209E-4283-8C56-B224D27B5737}" type="datetime1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78505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2D08-209E-4283-8C56-B224D27B5737}" type="datetime1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4894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2D08-209E-4283-8C56-B224D27B5737}" type="datetime1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7721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2D08-209E-4283-8C56-B224D27B5737}" type="datetime1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832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BC78-00B7-459B-809B-DC2CC4177338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97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B83B-915F-430C-A22C-3ECB95956913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4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C217-37F3-453F-A2CE-0AB8350103BD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8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3978-41D9-4294-A156-3F531DCDA484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19EB-FD53-4B25-8CE8-5CAB8C2D639C}" type="datetime1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8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4584-B096-4077-8375-BFEC54F32F8B}" type="datetime1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3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6108-93DE-41D3-84CC-107F49EAB8CF}" type="datetime1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769C-4D00-477B-B1F0-B2D459F5B86C}" type="datetime1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1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1B4E-E4FD-4E98-8DAC-535D71B27EB7}" type="datetime1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0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EC39-E6E1-46BF-8C2C-7F180B6DABA6}" type="datetime1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9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F2D08-209E-4283-8C56-B224D27B5737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58351-4C1D-4332-ACF1-CFCFF9FF3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59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Tense-Aspect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52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Meaning of the English Tense-Aspect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569" y="1935921"/>
            <a:ext cx="10515600" cy="395228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The dimension of meaning helps the students to manage the system</a:t>
            </a:r>
          </a:p>
          <a:p>
            <a:r>
              <a:rPr lang="en-US" sz="3200" dirty="0"/>
              <a:t>The core meaning of the system indicates 3 main qualities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One meaning can have many forms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The tense or aspect meaning depends to certain extends on the meaning of the verb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One form can have many meanings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48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/>
            <a:r>
              <a:rPr lang="en-US" sz="2800" b="1" dirty="0">
                <a:solidFill>
                  <a:schemeClr val="tx1"/>
                </a:solidFill>
              </a:rPr>
              <a:t>One meaning can have many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 of how future time is conveyed through different constructions: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85" y="2699657"/>
            <a:ext cx="9068580" cy="293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10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262993"/>
            <a:ext cx="10353761" cy="1326321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tx1"/>
                </a:solidFill>
              </a:rPr>
              <a:t>The tense or aspect meaning depends to certain extends on the meaning of the verb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314"/>
            <a:ext cx="10515600" cy="4074302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English verbs are divided into two basic aspectual classes</a:t>
            </a:r>
          </a:p>
          <a:p>
            <a:pPr lvl="1"/>
            <a:r>
              <a:rPr lang="en-US" sz="2800" dirty="0"/>
              <a:t>Perfective (have an end point)</a:t>
            </a:r>
          </a:p>
          <a:p>
            <a:pPr lvl="2"/>
            <a:r>
              <a:rPr lang="en-US" sz="2400" dirty="0"/>
              <a:t>Ex. They built the house.</a:t>
            </a:r>
          </a:p>
          <a:p>
            <a:pPr lvl="1"/>
            <a:r>
              <a:rPr lang="en-US" sz="2800" dirty="0"/>
              <a:t>Imperfective (no end point)</a:t>
            </a:r>
          </a:p>
          <a:p>
            <a:pPr lvl="2"/>
            <a:r>
              <a:rPr lang="en-US" sz="2400" dirty="0"/>
              <a:t>Ex: He knows the truth</a:t>
            </a:r>
          </a:p>
          <a:p>
            <a:r>
              <a:rPr lang="en-US" sz="3200" dirty="0"/>
              <a:t>The perfective verbs resist</a:t>
            </a:r>
            <a:r>
              <a:rPr lang="en-US" sz="3200" baseline="0" dirty="0"/>
              <a:t> the simple present but take the progressive while the case is revered for imperfective verbs</a:t>
            </a:r>
            <a:endParaRPr lang="en-US" sz="3200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64" y="5102185"/>
            <a:ext cx="9068266" cy="7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0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solidFill>
                  <a:schemeClr val="tx1"/>
                </a:solidFill>
              </a:rPr>
              <a:t>One form can have many meanings</a:t>
            </a:r>
            <a:br>
              <a:rPr lang="en-US" sz="2800" b="1" dirty="0"/>
            </a:b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671" y="1730339"/>
            <a:ext cx="9229863" cy="2178880"/>
          </a:xfrm>
        </p:spPr>
        <p:txBody>
          <a:bodyPr>
            <a:normAutofit fontScale="92500"/>
          </a:bodyPr>
          <a:lstStyle/>
          <a:p>
            <a:r>
              <a:rPr lang="en-US" dirty="0"/>
              <a:t>a. If I walked home after the school today, it would take me all afternoon.</a:t>
            </a:r>
          </a:p>
          <a:p>
            <a:r>
              <a:rPr lang="en-US" dirty="0"/>
              <a:t>b. They said they loved grammar.</a:t>
            </a:r>
          </a:p>
          <a:p>
            <a:r>
              <a:rPr lang="en-US" dirty="0" err="1"/>
              <a:t>c.</a:t>
            </a:r>
            <a:r>
              <a:rPr lang="en-US" b="0" i="1" dirty="0" err="1"/>
              <a:t>Host</a:t>
            </a:r>
            <a:r>
              <a:rPr lang="en-US" b="0" i="1" dirty="0"/>
              <a:t> to guest</a:t>
            </a:r>
            <a:r>
              <a:rPr lang="en-US" dirty="0"/>
              <a:t>: Did you want something to eat before the game?</a:t>
            </a:r>
          </a:p>
          <a:p>
            <a:r>
              <a:rPr lang="en-US" b="0" i="1" dirty="0" err="1"/>
              <a:t>d.Sales</a:t>
            </a:r>
            <a:r>
              <a:rPr lang="en-US" b="0" i="1" dirty="0"/>
              <a:t> clerk to customer</a:t>
            </a:r>
            <a:r>
              <a:rPr lang="en-US" dirty="0"/>
              <a:t>: What is it that you wanted.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32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core meaning of the tenses with simple aspect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Simple aspect in general indicates events that are conceptualized as complete wholes with no further development to be allowed.</a:t>
            </a:r>
          </a:p>
          <a:p>
            <a:r>
              <a:rPr lang="en-US" sz="2400" dirty="0"/>
              <a:t>This aspect stands in contrast to the progressive aspect , which is incomplete and imperfective.</a:t>
            </a:r>
          </a:p>
          <a:p>
            <a:r>
              <a:rPr lang="en-US" dirty="0"/>
              <a:t>Ex:</a:t>
            </a:r>
          </a:p>
          <a:p>
            <a:pPr lvl="1"/>
            <a:r>
              <a:rPr lang="en-US" dirty="0"/>
              <a:t>They live in Turkey.</a:t>
            </a:r>
          </a:p>
          <a:p>
            <a:pPr lvl="1"/>
            <a:r>
              <a:rPr lang="en-US" dirty="0"/>
              <a:t>They are living in Turkey.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50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0195"/>
            <a:ext cx="10353761" cy="1326321"/>
          </a:xfrm>
        </p:spPr>
        <p:txBody>
          <a:bodyPr/>
          <a:lstStyle/>
          <a:p>
            <a:r>
              <a:rPr lang="en-US" dirty="0"/>
              <a:t>Simple Present Tense: </a:t>
            </a:r>
            <a:r>
              <a:rPr lang="en-US" sz="2800" dirty="0"/>
              <a:t>(immediate Factuality)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326944"/>
              </p:ext>
            </p:extLst>
          </p:nvPr>
        </p:nvGraphicFramePr>
        <p:xfrm>
          <a:off x="261255" y="1173230"/>
          <a:ext cx="11832772" cy="5496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16386">
                  <a:extLst>
                    <a:ext uri="{9D8B030D-6E8A-4147-A177-3AD203B41FA5}">
                      <a16:colId xmlns:a16="http://schemas.microsoft.com/office/drawing/2014/main" val="3098264565"/>
                    </a:ext>
                  </a:extLst>
                </a:gridCol>
                <a:gridCol w="5916386">
                  <a:extLst>
                    <a:ext uri="{9D8B030D-6E8A-4147-A177-3AD203B41FA5}">
                      <a16:colId xmlns:a16="http://schemas.microsoft.com/office/drawing/2014/main" val="1067553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Application of the meaning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417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Habitual actions</a:t>
                      </a:r>
                      <a:r>
                        <a:rPr lang="en-US" baseline="0" dirty="0"/>
                        <a:t> in the present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She studies every</a:t>
                      </a:r>
                      <a:r>
                        <a:rPr lang="en-US" i="1" baseline="0" dirty="0"/>
                        <a:t> day.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236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General timeless truths, such as the physical laws or costumes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The water boils at 100</a:t>
                      </a:r>
                      <a:r>
                        <a:rPr lang="en-US" i="1" baseline="0" dirty="0"/>
                        <a:t> C.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16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With </a:t>
                      </a:r>
                      <a:r>
                        <a:rPr lang="en-US" i="1" dirty="0"/>
                        <a:t>be</a:t>
                      </a:r>
                      <a:r>
                        <a:rPr lang="en-US" dirty="0"/>
                        <a:t> and other </a:t>
                      </a:r>
                      <a:r>
                        <a:rPr lang="en-US" dirty="0" err="1"/>
                        <a:t>stative</a:t>
                      </a:r>
                      <a:r>
                        <a:rPr lang="en-US" baseline="0" dirty="0"/>
                        <a:t> verbs to indicate state</a:t>
                      </a:r>
                      <a:br>
                        <a:rPr lang="en-US" baseline="0" dirty="0"/>
                      </a:br>
                      <a:br>
                        <a:rPr lang="en-US" baseline="0" dirty="0"/>
                      </a:br>
                      <a:r>
                        <a:rPr lang="en-US" baseline="0" dirty="0"/>
                        <a:t>Inception of state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There is a</a:t>
                      </a:r>
                      <a:r>
                        <a:rPr lang="en-US" i="1" baseline="0" dirty="0"/>
                        <a:t> large house in the corner.</a:t>
                      </a:r>
                    </a:p>
                    <a:p>
                      <a:r>
                        <a:rPr lang="en-US" i="1" baseline="0" dirty="0"/>
                        <a:t>The car belongs to him.</a:t>
                      </a:r>
                    </a:p>
                    <a:p>
                      <a:r>
                        <a:rPr lang="en-US" i="1" dirty="0"/>
                        <a:t>Now I</a:t>
                      </a:r>
                      <a:r>
                        <a:rPr lang="en-US" i="1" baseline="0" dirty="0"/>
                        <a:t> understand.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70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 the subordinate</a:t>
                      </a:r>
                      <a:r>
                        <a:rPr lang="en-US" baseline="0" dirty="0"/>
                        <a:t> clauses of time or condition when the main clause contains future-time verb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After</a:t>
                      </a:r>
                      <a:r>
                        <a:rPr lang="en-US" i="1" baseline="0" dirty="0"/>
                        <a:t> he finishes the work, he’ll do the errands.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444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Future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expression when</a:t>
                      </a:r>
                      <a:r>
                        <a:rPr lang="en-US" baseline="0" dirty="0"/>
                        <a:t> a scheduled event is involved, usually with a future-time adverbial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I have a meeting tomorrow.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917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Present event/action</a:t>
                      </a:r>
                      <a:r>
                        <a:rPr lang="en-US" baseline="0" dirty="0"/>
                        <a:t>(usually in sporting events or demonstrations/procedures of some sort)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Now</a:t>
                      </a:r>
                      <a:r>
                        <a:rPr lang="en-US" i="1" baseline="0" dirty="0"/>
                        <a:t> he kicks the ball.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154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Present speech acts</a:t>
                      </a:r>
                      <a:r>
                        <a:rPr lang="en-US" baseline="0" dirty="0"/>
                        <a:t> (where the action is accomplished in the speaking of it)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I resign from this commission.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746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Conversational historical</a:t>
                      </a:r>
                      <a:r>
                        <a:rPr lang="en-US" baseline="0" dirty="0"/>
                        <a:t> present (used to refer to certain past events in narration)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So</a:t>
                      </a:r>
                      <a:r>
                        <a:rPr lang="en-US" i="1" baseline="0" dirty="0"/>
                        <a:t> h</a:t>
                      </a:r>
                      <a:r>
                        <a:rPr lang="en-US" i="1" dirty="0"/>
                        <a:t>e stands</a:t>
                      </a:r>
                      <a:r>
                        <a:rPr lang="en-US" i="1" baseline="0" dirty="0"/>
                        <a:t> up and waves his arm.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6328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20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Past Tense: (sense of remoteness)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495136"/>
              </p:ext>
            </p:extLst>
          </p:nvPr>
        </p:nvGraphicFramePr>
        <p:xfrm>
          <a:off x="360945" y="1935921"/>
          <a:ext cx="11538286" cy="40584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93308">
                  <a:extLst>
                    <a:ext uri="{9D8B030D-6E8A-4147-A177-3AD203B41FA5}">
                      <a16:colId xmlns:a16="http://schemas.microsoft.com/office/drawing/2014/main" val="3098264565"/>
                    </a:ext>
                  </a:extLst>
                </a:gridCol>
                <a:gridCol w="4944978">
                  <a:extLst>
                    <a:ext uri="{9D8B030D-6E8A-4147-A177-3AD203B41FA5}">
                      <a16:colId xmlns:a16="http://schemas.microsoft.com/office/drawing/2014/main" val="1067553257"/>
                    </a:ext>
                  </a:extLst>
                </a:gridCol>
              </a:tblGrid>
              <a:tr h="507999">
                <a:tc>
                  <a:txBody>
                    <a:bodyPr/>
                    <a:lstStyle/>
                    <a:p>
                      <a:r>
                        <a:rPr lang="en-US" dirty="0"/>
                        <a:t>Application of the meaning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417833"/>
                  </a:ext>
                </a:extLst>
              </a:tr>
              <a:tr h="507999">
                <a:tc>
                  <a:txBody>
                    <a:bodyPr/>
                    <a:lstStyle/>
                    <a:p>
                      <a:r>
                        <a:rPr lang="en-US" dirty="0"/>
                        <a:t>completed event/action in the past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I studied hard for the exam.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236834"/>
                  </a:ext>
                </a:extLst>
              </a:tr>
              <a:tr h="507999">
                <a:tc>
                  <a:txBody>
                    <a:bodyPr/>
                    <a:lstStyle/>
                    <a:p>
                      <a:r>
                        <a:rPr lang="en-US" dirty="0"/>
                        <a:t>Habitual</a:t>
                      </a:r>
                      <a:r>
                        <a:rPr lang="en-US" baseline="0" dirty="0"/>
                        <a:t> or repeated action/event in the past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It</a:t>
                      </a:r>
                      <a:r>
                        <a:rPr lang="en-US" i="1" baseline="0" dirty="0"/>
                        <a:t> rained almost every day last winter.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163698"/>
                  </a:ext>
                </a:extLst>
              </a:tr>
              <a:tr h="799261">
                <a:tc>
                  <a:txBody>
                    <a:bodyPr/>
                    <a:lstStyle/>
                    <a:p>
                      <a:r>
                        <a:rPr lang="en-US" dirty="0"/>
                        <a:t>An event with duration</a:t>
                      </a:r>
                      <a:r>
                        <a:rPr lang="en-US" baseline="0" dirty="0"/>
                        <a:t> that applied in the past with the implication that it no longer applies to the present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She</a:t>
                      </a:r>
                      <a:r>
                        <a:rPr lang="en-US" i="1" baseline="0" dirty="0"/>
                        <a:t> taught us grammar for 4 years.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708068"/>
                  </a:ext>
                </a:extLst>
              </a:tr>
              <a:tr h="507999">
                <a:tc>
                  <a:txBody>
                    <a:bodyPr/>
                    <a:lstStyle/>
                    <a:p>
                      <a:r>
                        <a:rPr lang="en-US" dirty="0"/>
                        <a:t>With state in the past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He appeared to be a creative genius.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444348"/>
                  </a:ext>
                </a:extLst>
              </a:tr>
              <a:tr h="719222">
                <a:tc>
                  <a:txBody>
                    <a:bodyPr/>
                    <a:lstStyle/>
                    <a:p>
                      <a:r>
                        <a:rPr lang="en-US" dirty="0"/>
                        <a:t>Imaginative conditional in the subordinate clause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If</a:t>
                      </a:r>
                      <a:r>
                        <a:rPr lang="en-US" i="1" baseline="0" dirty="0"/>
                        <a:t> he took care of himself, he wouldn’t be absent so often.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917075"/>
                  </a:ext>
                </a:extLst>
              </a:tr>
              <a:tr h="507999">
                <a:tc>
                  <a:txBody>
                    <a:bodyPr/>
                    <a:lstStyle/>
                    <a:p>
                      <a:r>
                        <a:rPr lang="en-US" dirty="0"/>
                        <a:t>Social distancing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Did you want to sit down?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15412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0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30290"/>
            <a:ext cx="10353761" cy="1326321"/>
          </a:xfrm>
        </p:spPr>
        <p:txBody>
          <a:bodyPr/>
          <a:lstStyle/>
          <a:p>
            <a:r>
              <a:rPr lang="en-US" dirty="0"/>
              <a:t>Simple Future Tense: (complete event)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545157"/>
              </p:ext>
            </p:extLst>
          </p:nvPr>
        </p:nvGraphicFramePr>
        <p:xfrm>
          <a:off x="300789" y="1756611"/>
          <a:ext cx="11538284" cy="38028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69142">
                  <a:extLst>
                    <a:ext uri="{9D8B030D-6E8A-4147-A177-3AD203B41FA5}">
                      <a16:colId xmlns:a16="http://schemas.microsoft.com/office/drawing/2014/main" val="3098264565"/>
                    </a:ext>
                  </a:extLst>
                </a:gridCol>
                <a:gridCol w="5769142">
                  <a:extLst>
                    <a:ext uri="{9D8B030D-6E8A-4147-A177-3AD203B41FA5}">
                      <a16:colId xmlns:a16="http://schemas.microsoft.com/office/drawing/2014/main" val="1067553257"/>
                    </a:ext>
                  </a:extLst>
                </a:gridCol>
              </a:tblGrid>
              <a:tr h="566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Application of the meaning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417833"/>
                  </a:ext>
                </a:extLst>
              </a:tr>
              <a:tr h="566322">
                <a:tc>
                  <a:txBody>
                    <a:bodyPr/>
                    <a:lstStyle/>
                    <a:p>
                      <a:r>
                        <a:rPr lang="en-US" dirty="0"/>
                        <a:t>An action to take place at some definite future time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He will do the exam next week.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236834"/>
                  </a:ext>
                </a:extLst>
              </a:tr>
              <a:tr h="1033040">
                <a:tc>
                  <a:txBody>
                    <a:bodyPr/>
                    <a:lstStyle/>
                    <a:p>
                      <a:r>
                        <a:rPr lang="en-US" dirty="0"/>
                        <a:t>A future habitual action or state</a:t>
                      </a:r>
                      <a:br>
                        <a:rPr lang="en-US" dirty="0"/>
                      </a:br>
                      <a:r>
                        <a:rPr lang="en-US" dirty="0"/>
                        <a:t>or</a:t>
                      </a:r>
                      <a:r>
                        <a:rPr lang="en-US" baseline="0" dirty="0"/>
                        <a:t> even </a:t>
                      </a:r>
                      <a:r>
                        <a:rPr lang="en-US" dirty="0"/>
                        <a:t>present habits that are expected to continue into the future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She will travel between the two cities every</a:t>
                      </a:r>
                      <a:r>
                        <a:rPr lang="en-US" i="1" baseline="0" dirty="0"/>
                        <a:t> day.</a:t>
                      </a:r>
                      <a:br>
                        <a:rPr lang="en-US" i="1" baseline="0" dirty="0"/>
                      </a:br>
                      <a:r>
                        <a:rPr lang="en-US" i="1" baseline="0" dirty="0"/>
                        <a:t>He will wake up, and before coming downstairs, he will start playing with his trains.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163698"/>
                  </a:ext>
                </a:extLst>
              </a:tr>
              <a:tr h="1070810">
                <a:tc>
                  <a:txBody>
                    <a:bodyPr/>
                    <a:lstStyle/>
                    <a:p>
                      <a:r>
                        <a:rPr lang="en-US" dirty="0"/>
                        <a:t>A situation that may</a:t>
                      </a:r>
                      <a:r>
                        <a:rPr lang="en-US" baseline="0" dirty="0"/>
                        <a:t> obtain in the present and will obtain in the future but with some future termination in sight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She</a:t>
                      </a:r>
                      <a:r>
                        <a:rPr lang="en-US" i="1" baseline="0" dirty="0"/>
                        <a:t> will live there until she improves her English.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708068"/>
                  </a:ext>
                </a:extLst>
              </a:tr>
              <a:tr h="566322">
                <a:tc>
                  <a:txBody>
                    <a:bodyPr/>
                    <a:lstStyle/>
                    <a:p>
                      <a:r>
                        <a:rPr lang="en-US" dirty="0"/>
                        <a:t>In the main clause of future conditionals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If you go, you will be sorry.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44434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15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tense illustrate the factual statement whether they are specific or general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63877"/>
            <a:ext cx="9881051" cy="298563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98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697" y="595117"/>
            <a:ext cx="10353761" cy="1326321"/>
          </a:xfrm>
        </p:spPr>
        <p:txBody>
          <a:bodyPr/>
          <a:lstStyle/>
          <a:p>
            <a:r>
              <a:rPr lang="en-US" dirty="0"/>
              <a:t>Perfect Aspect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1289" y="1933469"/>
            <a:ext cx="10346267" cy="4326963"/>
          </a:xfrm>
        </p:spPr>
        <p:txBody>
          <a:bodyPr>
            <a:normAutofit/>
          </a:bodyPr>
          <a:lstStyle/>
          <a:p>
            <a:r>
              <a:rPr lang="en-US" sz="2200" dirty="0"/>
              <a:t>The core meaning of the perfect is “prior”. It is used in relation to some other point in time.</a:t>
            </a:r>
          </a:p>
          <a:p>
            <a:pPr lvl="1"/>
            <a:r>
              <a:rPr lang="en-US" sz="1900" i="1" dirty="0"/>
              <a:t>Have you done your homework</a:t>
            </a:r>
          </a:p>
          <a:p>
            <a:r>
              <a:rPr lang="en-US" sz="2200" dirty="0"/>
              <a:t>The past perfect offers a retrospective point of view on some past time</a:t>
            </a:r>
          </a:p>
          <a:p>
            <a:pPr lvl="1"/>
            <a:r>
              <a:rPr lang="en-US" sz="1900" i="1" dirty="0"/>
              <a:t>He has left before I arrived.</a:t>
            </a:r>
          </a:p>
          <a:p>
            <a:r>
              <a:rPr lang="en-US" sz="2200" dirty="0"/>
              <a:t>The future perfect offers a retrospective point of view on some future time.</a:t>
            </a:r>
            <a:br>
              <a:rPr lang="en-US" sz="2200" dirty="0"/>
            </a:br>
            <a:r>
              <a:rPr lang="en-US" sz="2200" dirty="0"/>
              <a:t>	</a:t>
            </a:r>
            <a:r>
              <a:rPr lang="en-US" sz="2200" i="1" dirty="0"/>
              <a:t>Mark will have finished all the chores by the time we get there.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25521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Definition of the Tense</a:t>
            </a:r>
          </a:p>
          <a:p>
            <a:r>
              <a:rPr lang="en-US" dirty="0"/>
              <a:t>The differences in tense formations among different languages</a:t>
            </a:r>
          </a:p>
          <a:p>
            <a:r>
              <a:rPr lang="en-US" dirty="0"/>
              <a:t>The implications the ESL/EFL students face when learning the system</a:t>
            </a:r>
          </a:p>
          <a:p>
            <a:r>
              <a:rPr lang="en-US" dirty="0"/>
              <a:t>The  matrix of the system</a:t>
            </a:r>
          </a:p>
          <a:p>
            <a:r>
              <a:rPr lang="en-US" dirty="0"/>
              <a:t>The qualifications of the Tense-Aspect System</a:t>
            </a:r>
          </a:p>
          <a:p>
            <a:r>
              <a:rPr lang="en-US" dirty="0"/>
              <a:t>Meaning in The Tense-Aspect System in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72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97971"/>
            <a:ext cx="10353761" cy="1326321"/>
          </a:xfrm>
        </p:spPr>
        <p:txBody>
          <a:bodyPr/>
          <a:lstStyle/>
          <a:p>
            <a:r>
              <a:rPr lang="en-US" dirty="0"/>
              <a:t>Present Perfect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520980"/>
              </p:ext>
            </p:extLst>
          </p:nvPr>
        </p:nvGraphicFramePr>
        <p:xfrm>
          <a:off x="457201" y="1225020"/>
          <a:ext cx="11526252" cy="53402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63126">
                  <a:extLst>
                    <a:ext uri="{9D8B030D-6E8A-4147-A177-3AD203B41FA5}">
                      <a16:colId xmlns:a16="http://schemas.microsoft.com/office/drawing/2014/main" val="2312823701"/>
                    </a:ext>
                  </a:extLst>
                </a:gridCol>
                <a:gridCol w="5763126">
                  <a:extLst>
                    <a:ext uri="{9D8B030D-6E8A-4147-A177-3AD203B41FA5}">
                      <a16:colId xmlns:a16="http://schemas.microsoft.com/office/drawing/2014/main" val="611472601"/>
                    </a:ext>
                  </a:extLst>
                </a:gridCol>
              </a:tblGrid>
              <a:tr h="430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Application of the meaning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96975"/>
                  </a:ext>
                </a:extLst>
              </a:tr>
              <a:tr h="1119722">
                <a:tc>
                  <a:txBody>
                    <a:bodyPr/>
                    <a:lstStyle/>
                    <a:p>
                      <a:r>
                        <a:rPr lang="en-US" sz="1800" dirty="0"/>
                        <a:t>A situation that</a:t>
                      </a:r>
                      <a:r>
                        <a:rPr lang="en-US" sz="1800" baseline="0" dirty="0"/>
                        <a:t> began at a prior point in time and continues into the present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I have been a teacher</a:t>
                      </a:r>
                      <a:r>
                        <a:rPr lang="en-US" sz="1800" i="1" baseline="0" dirty="0"/>
                        <a:t> since 1967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605823"/>
                  </a:ext>
                </a:extLst>
              </a:tr>
              <a:tr h="1119722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An action occurring at an unspecified prior of time that has current relevance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I have already seen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dirty="0"/>
                        <a:t>the movie.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397650"/>
                  </a:ext>
                </a:extLst>
              </a:tr>
              <a:tr h="775192">
                <a:tc>
                  <a:txBody>
                    <a:bodyPr/>
                    <a:lstStyle/>
                    <a:p>
                      <a:r>
                        <a:rPr lang="en-US" sz="1800" dirty="0"/>
                        <a:t>A very recently completed action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He has just arrived home.</a:t>
                      </a:r>
                    </a:p>
                    <a:p>
                      <a:endParaRPr lang="en-US" sz="1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689513"/>
                  </a:ext>
                </a:extLst>
              </a:tr>
              <a:tr h="1119722">
                <a:tc>
                  <a:txBody>
                    <a:bodyPr/>
                    <a:lstStyle/>
                    <a:p>
                      <a:r>
                        <a:rPr lang="en-US" sz="1800" dirty="0"/>
                        <a:t>An action that occurred over</a:t>
                      </a:r>
                      <a:r>
                        <a:rPr lang="en-US" sz="1800" baseline="0" dirty="0"/>
                        <a:t> a prior time period and that is completed at the moment of speaking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The value of the Johnsons' house has doubled in the last four years.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680539"/>
                  </a:ext>
                </a:extLst>
              </a:tr>
              <a:tr h="775192">
                <a:tc>
                  <a:txBody>
                    <a:bodyPr/>
                    <a:lstStyle/>
                    <a:p>
                      <a:r>
                        <a:rPr lang="en-US" sz="1800" dirty="0"/>
                        <a:t>With the verbs</a:t>
                      </a:r>
                      <a:r>
                        <a:rPr lang="en-US" sz="1800" baseline="0" dirty="0"/>
                        <a:t> in subordinate clauses of time or condition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She won't be satisfied until she has finished another chapter.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3145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07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Perfect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835292"/>
              </p:ext>
            </p:extLst>
          </p:nvPr>
        </p:nvGraphicFramePr>
        <p:xfrm>
          <a:off x="385009" y="1935919"/>
          <a:ext cx="11490158" cy="34903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45079">
                  <a:extLst>
                    <a:ext uri="{9D8B030D-6E8A-4147-A177-3AD203B41FA5}">
                      <a16:colId xmlns:a16="http://schemas.microsoft.com/office/drawing/2014/main" val="2312823701"/>
                    </a:ext>
                  </a:extLst>
                </a:gridCol>
                <a:gridCol w="5745079">
                  <a:extLst>
                    <a:ext uri="{9D8B030D-6E8A-4147-A177-3AD203B41FA5}">
                      <a16:colId xmlns:a16="http://schemas.microsoft.com/office/drawing/2014/main" val="611472601"/>
                    </a:ext>
                  </a:extLst>
                </a:gridCol>
              </a:tblGrid>
              <a:tr h="773210">
                <a:tc>
                  <a:txBody>
                    <a:bodyPr/>
                    <a:lstStyle/>
                    <a:p>
                      <a:r>
                        <a:rPr lang="en-US" sz="2400" dirty="0"/>
                        <a:t>Application of the meaning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96975"/>
                  </a:ext>
                </a:extLst>
              </a:tr>
              <a:tr h="1358556">
                <a:tc>
                  <a:txBody>
                    <a:bodyPr/>
                    <a:lstStyle/>
                    <a:p>
                      <a:r>
                        <a:rPr lang="en-US" sz="2400" dirty="0"/>
                        <a:t>An action completed in the past prior to some other past event or time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She had already left before I arrived</a:t>
                      </a:r>
                      <a:endParaRPr lang="en-US" sz="2400" i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605823"/>
                  </a:ext>
                </a:extLst>
              </a:tr>
              <a:tr h="1358556">
                <a:tc>
                  <a:txBody>
                    <a:bodyPr/>
                    <a:lstStyle/>
                    <a:p>
                      <a:r>
                        <a:rPr lang="en-US" sz="2400" dirty="0"/>
                        <a:t>Imaginative conditional</a:t>
                      </a:r>
                      <a:r>
                        <a:rPr lang="en-US" sz="2400" baseline="0" dirty="0"/>
                        <a:t> in the subordinate clause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If sally had studied</a:t>
                      </a:r>
                      <a:r>
                        <a:rPr lang="en-US" sz="2400" i="1" baseline="0" dirty="0"/>
                        <a:t> harder, she would have passed the exam.</a:t>
                      </a:r>
                      <a:endParaRPr lang="en-US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39765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47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Perfect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831185"/>
              </p:ext>
            </p:extLst>
          </p:nvPr>
        </p:nvGraphicFramePr>
        <p:xfrm>
          <a:off x="336883" y="1748617"/>
          <a:ext cx="11598442" cy="36776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99221">
                  <a:extLst>
                    <a:ext uri="{9D8B030D-6E8A-4147-A177-3AD203B41FA5}">
                      <a16:colId xmlns:a16="http://schemas.microsoft.com/office/drawing/2014/main" val="2312823701"/>
                    </a:ext>
                  </a:extLst>
                </a:gridCol>
                <a:gridCol w="5799221">
                  <a:extLst>
                    <a:ext uri="{9D8B030D-6E8A-4147-A177-3AD203B41FA5}">
                      <a16:colId xmlns:a16="http://schemas.microsoft.com/office/drawing/2014/main" val="611472601"/>
                    </a:ext>
                  </a:extLst>
                </a:gridCol>
              </a:tblGrid>
              <a:tr h="9455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Application of the meaning 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96975"/>
                  </a:ext>
                </a:extLst>
              </a:tr>
              <a:tr h="1366027">
                <a:tc>
                  <a:txBody>
                    <a:bodyPr/>
                    <a:lstStyle/>
                    <a:p>
                      <a:r>
                        <a:rPr lang="en-US" sz="2400" dirty="0"/>
                        <a:t>A future action that will be completed prior to a specific future time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I will have finished all this work by 5PM.</a:t>
                      </a:r>
                    </a:p>
                    <a:p>
                      <a:endParaRPr lang="en-US" sz="2400" i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605823"/>
                  </a:ext>
                </a:extLst>
              </a:tr>
              <a:tr h="1366027">
                <a:tc>
                  <a:txBody>
                    <a:bodyPr/>
                    <a:lstStyle/>
                    <a:p>
                      <a:r>
                        <a:rPr lang="en-US" sz="2400" dirty="0"/>
                        <a:t>A state</a:t>
                      </a:r>
                      <a:r>
                        <a:rPr lang="en-US" sz="2400" baseline="0" dirty="0"/>
                        <a:t> or accomplishment that will be completed in the future, prior to some other future time or event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At the end of the summer,</a:t>
                      </a:r>
                      <a:r>
                        <a:rPr lang="en-US" sz="2400" i="1" baseline="0" dirty="0"/>
                        <a:t> they will be married for 10 years.</a:t>
                      </a:r>
                      <a:endParaRPr lang="en-US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39765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35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Progressive aspect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866085"/>
            <a:ext cx="10353762" cy="163372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The meaning of this aspect as being imperfective, meaning that it portrays an event in a way that allows for it to be incomplete or somehow limited</a:t>
            </a:r>
          </a:p>
          <a:p>
            <a:r>
              <a:rPr lang="en-US" sz="2400" dirty="0"/>
              <a:t>Possibility and chance for change and/or development</a:t>
            </a:r>
          </a:p>
          <a:p>
            <a:pPr lvl="1"/>
            <a:r>
              <a:rPr lang="en-US" sz="2200" dirty="0"/>
              <a:t>ex. </a:t>
            </a:r>
            <a:r>
              <a:rPr lang="en-US" sz="2200" i="1" dirty="0"/>
              <a:t>They are living in Turkey.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63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progressive: (an activity in progress)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839306"/>
              </p:ext>
            </p:extLst>
          </p:nvPr>
        </p:nvGraphicFramePr>
        <p:xfrm>
          <a:off x="214312" y="157163"/>
          <a:ext cx="11844338" cy="65643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22169">
                  <a:extLst>
                    <a:ext uri="{9D8B030D-6E8A-4147-A177-3AD203B41FA5}">
                      <a16:colId xmlns:a16="http://schemas.microsoft.com/office/drawing/2014/main" val="2312823701"/>
                    </a:ext>
                  </a:extLst>
                </a:gridCol>
                <a:gridCol w="5922169">
                  <a:extLst>
                    <a:ext uri="{9D8B030D-6E8A-4147-A177-3AD203B41FA5}">
                      <a16:colId xmlns:a16="http://schemas.microsoft.com/office/drawing/2014/main" val="611472601"/>
                    </a:ext>
                  </a:extLst>
                </a:gridCol>
              </a:tblGrid>
              <a:tr h="749692">
                <a:tc>
                  <a:txBody>
                    <a:bodyPr/>
                    <a:lstStyle/>
                    <a:p>
                      <a:r>
                        <a:rPr lang="en-US" sz="2400" dirty="0"/>
                        <a:t>Application of the meaning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96975"/>
                  </a:ext>
                </a:extLst>
              </a:tr>
              <a:tr h="1039799">
                <a:tc>
                  <a:txBody>
                    <a:bodyPr/>
                    <a:lstStyle/>
                    <a:p>
                      <a:r>
                        <a:rPr lang="en-US" sz="2000" dirty="0"/>
                        <a:t>Extended</a:t>
                      </a:r>
                      <a:r>
                        <a:rPr lang="en-US" sz="2000" baseline="0" dirty="0"/>
                        <a:t> present(action will end and therefore lacks the permanence of the simple tense)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baseline="0" dirty="0"/>
                        <a:t>I’m studying English Language at </a:t>
                      </a:r>
                      <a:r>
                        <a:rPr lang="en-US" sz="2000" i="1" baseline="0" dirty="0" err="1"/>
                        <a:t>UoD</a:t>
                      </a:r>
                      <a:r>
                        <a:rPr lang="en-US" sz="2000" i="1" baseline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605823"/>
                  </a:ext>
                </a:extLst>
              </a:tr>
              <a:tr h="708152">
                <a:tc>
                  <a:txBody>
                    <a:bodyPr/>
                    <a:lstStyle/>
                    <a:p>
                      <a:r>
                        <a:rPr lang="en-US" sz="2000" dirty="0"/>
                        <a:t>A temporary situation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She is living with her parents.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397650"/>
                  </a:ext>
                </a:extLst>
              </a:tr>
              <a:tr h="890855">
                <a:tc>
                  <a:txBody>
                    <a:bodyPr/>
                    <a:lstStyle/>
                    <a:p>
                      <a:r>
                        <a:rPr lang="en-US" sz="2000" dirty="0"/>
                        <a:t>Repetition or iteration in a series of similar ongoing actions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He is kicking the ball around</a:t>
                      </a:r>
                      <a:r>
                        <a:rPr lang="en-US" sz="2000" i="1" baseline="0" dirty="0"/>
                        <a:t> the backyard.</a:t>
                      </a:r>
                      <a:endParaRPr lang="en-US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449896"/>
                  </a:ext>
                </a:extLst>
              </a:tr>
              <a:tr h="1116420">
                <a:tc>
                  <a:txBody>
                    <a:bodyPr/>
                    <a:lstStyle/>
                    <a:p>
                      <a:r>
                        <a:rPr lang="en-US" sz="2000" dirty="0"/>
                        <a:t>Express future (when an event is planned, usually with future time adverbial)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She is coming tomorrow.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24181"/>
                  </a:ext>
                </a:extLst>
              </a:tr>
              <a:tr h="870498">
                <a:tc>
                  <a:txBody>
                    <a:bodyPr/>
                    <a:lstStyle/>
                    <a:p>
                      <a:r>
                        <a:rPr lang="en-US" sz="2000" dirty="0"/>
                        <a:t>A change in the</a:t>
                      </a:r>
                      <a:r>
                        <a:rPr lang="en-US" sz="2000" baseline="0" dirty="0"/>
                        <a:t> progress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She is becoming more and more like her mother.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467680"/>
                  </a:ext>
                </a:extLst>
              </a:tr>
              <a:tr h="1188897">
                <a:tc>
                  <a:txBody>
                    <a:bodyPr/>
                    <a:lstStyle/>
                    <a:p>
                      <a:r>
                        <a:rPr lang="en-US" sz="2000" dirty="0"/>
                        <a:t>Emotional comment or present habit often reoccurring with frequency</a:t>
                      </a:r>
                      <a:r>
                        <a:rPr lang="en-US" sz="2000" baseline="0" dirty="0"/>
                        <a:t> adverbs.</a:t>
                      </a:r>
                      <a:r>
                        <a:rPr lang="en-US" sz="2000" dirty="0"/>
                        <a:t>(Subjective meaning 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He is always complaining about his manager’s attitude.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57614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93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progressive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856341"/>
              </p:ext>
            </p:extLst>
          </p:nvPr>
        </p:nvGraphicFramePr>
        <p:xfrm>
          <a:off x="914400" y="2095500"/>
          <a:ext cx="10353676" cy="3754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76838">
                  <a:extLst>
                    <a:ext uri="{9D8B030D-6E8A-4147-A177-3AD203B41FA5}">
                      <a16:colId xmlns:a16="http://schemas.microsoft.com/office/drawing/2014/main" val="4265100979"/>
                    </a:ext>
                  </a:extLst>
                </a:gridCol>
                <a:gridCol w="5176838">
                  <a:extLst>
                    <a:ext uri="{9D8B030D-6E8A-4147-A177-3AD203B41FA5}">
                      <a16:colId xmlns:a16="http://schemas.microsoft.com/office/drawing/2014/main" val="3538409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Application of the meaning </a:t>
                      </a:r>
                    </a:p>
                  </a:txBody>
                  <a:tcPr marL="90032" marR="9003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 marL="90032" marR="90032"/>
                </a:tc>
                <a:extLst>
                  <a:ext uri="{0D108BD9-81ED-4DB2-BD59-A6C34878D82A}">
                    <a16:rowId xmlns:a16="http://schemas.microsoft.com/office/drawing/2014/main" val="1728703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 action in progress at a specific point of time in the past</a:t>
                      </a:r>
                      <a:endParaRPr lang="en-US" b="1" dirty="0"/>
                    </a:p>
                  </a:txBody>
                  <a:tcPr marL="90032" marR="90032"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He was running</a:t>
                      </a:r>
                      <a:r>
                        <a:rPr lang="en-US" i="1" baseline="0" dirty="0"/>
                        <a:t> when he fell down.</a:t>
                      </a:r>
                      <a:endParaRPr lang="en-US" i="1" dirty="0"/>
                    </a:p>
                  </a:txBody>
                  <a:tcPr marL="90032" marR="90032"/>
                </a:tc>
                <a:extLst>
                  <a:ext uri="{0D108BD9-81ED-4DB2-BD59-A6C34878D82A}">
                    <a16:rowId xmlns:a16="http://schemas.microsoft.com/office/drawing/2014/main" val="2898694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Past action simultaneous with some other event that is usually stared</a:t>
                      </a:r>
                      <a:r>
                        <a:rPr lang="en-US" baseline="0" dirty="0"/>
                        <a:t> in the simple past. The past progressive provides the background and the simple past provides the foreground</a:t>
                      </a:r>
                      <a:endParaRPr lang="en-US" b="1" dirty="0"/>
                    </a:p>
                  </a:txBody>
                  <a:tcPr marL="90032" marR="90032"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She was doing the dishes when the</a:t>
                      </a:r>
                      <a:r>
                        <a:rPr lang="en-US" i="1" baseline="0" dirty="0"/>
                        <a:t> phone rang.</a:t>
                      </a:r>
                      <a:endParaRPr lang="en-US" i="1" dirty="0"/>
                    </a:p>
                  </a:txBody>
                  <a:tcPr marL="90032" marR="90032"/>
                </a:tc>
                <a:extLst>
                  <a:ext uri="{0D108BD9-81ED-4DB2-BD59-A6C34878D82A}">
                    <a16:rowId xmlns:a16="http://schemas.microsoft.com/office/drawing/2014/main" val="737982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Repetition or iteration of some ongoing past action</a:t>
                      </a:r>
                      <a:endParaRPr lang="en-US" b="1" dirty="0"/>
                    </a:p>
                  </a:txBody>
                  <a:tcPr marL="90032" marR="90032"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He</a:t>
                      </a:r>
                      <a:r>
                        <a:rPr lang="en-US" i="1" baseline="0" dirty="0"/>
                        <a:t> was coughing all night long.</a:t>
                      </a:r>
                      <a:endParaRPr lang="en-US" i="1" dirty="0"/>
                    </a:p>
                  </a:txBody>
                  <a:tcPr marL="90032" marR="90032"/>
                </a:tc>
                <a:extLst>
                  <a:ext uri="{0D108BD9-81ED-4DB2-BD59-A6C34878D82A}">
                    <a16:rowId xmlns:a16="http://schemas.microsoft.com/office/drawing/2014/main" val="2620734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Social distancing (which comes in the form of past tense and the tentative</a:t>
                      </a:r>
                      <a:r>
                        <a:rPr lang="en-US" baseline="0" dirty="0"/>
                        <a:t>ness of the progressive aspect)</a:t>
                      </a:r>
                      <a:endParaRPr lang="en-US" b="1" dirty="0"/>
                    </a:p>
                  </a:txBody>
                  <a:tcPr marL="90032" marR="90032"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I was hoping you would lend me some money.</a:t>
                      </a:r>
                    </a:p>
                  </a:txBody>
                  <a:tcPr marL="90032" marR="90032"/>
                </a:tc>
                <a:extLst>
                  <a:ext uri="{0D108BD9-81ED-4DB2-BD59-A6C34878D82A}">
                    <a16:rowId xmlns:a16="http://schemas.microsoft.com/office/drawing/2014/main" val="5900765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06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progressive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947000"/>
              </p:ext>
            </p:extLst>
          </p:nvPr>
        </p:nvGraphicFramePr>
        <p:xfrm>
          <a:off x="913795" y="2095500"/>
          <a:ext cx="10353676" cy="22479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76838">
                  <a:extLst>
                    <a:ext uri="{9D8B030D-6E8A-4147-A177-3AD203B41FA5}">
                      <a16:colId xmlns:a16="http://schemas.microsoft.com/office/drawing/2014/main" val="4265100979"/>
                    </a:ext>
                  </a:extLst>
                </a:gridCol>
                <a:gridCol w="5176838">
                  <a:extLst>
                    <a:ext uri="{9D8B030D-6E8A-4147-A177-3AD203B41FA5}">
                      <a16:colId xmlns:a16="http://schemas.microsoft.com/office/drawing/2014/main" val="3538409722"/>
                    </a:ext>
                  </a:extLst>
                </a:gridCol>
              </a:tblGrid>
              <a:tr h="504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Application of the meaning </a:t>
                      </a:r>
                    </a:p>
                  </a:txBody>
                  <a:tcPr marL="90032" marR="9003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 marL="90032" marR="90032"/>
                </a:tc>
                <a:extLst>
                  <a:ext uri="{0D108BD9-81ED-4DB2-BD59-A6C34878D82A}">
                    <a16:rowId xmlns:a16="http://schemas.microsoft.com/office/drawing/2014/main" val="1728703829"/>
                  </a:ext>
                </a:extLst>
              </a:tr>
              <a:tr h="871494">
                <a:tc>
                  <a:txBody>
                    <a:bodyPr/>
                    <a:lstStyle/>
                    <a:p>
                      <a:r>
                        <a:rPr lang="en-US" dirty="0"/>
                        <a:t>An action that will be in</a:t>
                      </a:r>
                      <a:r>
                        <a:rPr lang="en-US" baseline="0" dirty="0"/>
                        <a:t> progress at a specific time in the future</a:t>
                      </a:r>
                      <a:endParaRPr lang="en-US" b="1" dirty="0"/>
                    </a:p>
                  </a:txBody>
                  <a:tcPr marL="90032" marR="90032"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A driver will be waiting</a:t>
                      </a:r>
                      <a:r>
                        <a:rPr lang="en-US" i="1" baseline="0" dirty="0"/>
                        <a:t> for you when you arrive.</a:t>
                      </a:r>
                      <a:endParaRPr lang="en-US" i="1" dirty="0"/>
                    </a:p>
                  </a:txBody>
                  <a:tcPr marL="90032" marR="90032"/>
                </a:tc>
                <a:extLst>
                  <a:ext uri="{0D108BD9-81ED-4DB2-BD59-A6C34878D82A}">
                    <a16:rowId xmlns:a16="http://schemas.microsoft.com/office/drawing/2014/main" val="2898694801"/>
                  </a:ext>
                </a:extLst>
              </a:tr>
              <a:tr h="871494">
                <a:tc>
                  <a:txBody>
                    <a:bodyPr/>
                    <a:lstStyle/>
                    <a:p>
                      <a:r>
                        <a:rPr lang="en-US" dirty="0"/>
                        <a:t>Duration of some specific</a:t>
                      </a:r>
                      <a:r>
                        <a:rPr lang="en-US" baseline="0" dirty="0"/>
                        <a:t> future action</a:t>
                      </a:r>
                      <a:endParaRPr lang="en-US" b="1" dirty="0"/>
                    </a:p>
                  </a:txBody>
                  <a:tcPr marL="90032" marR="90032"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He</a:t>
                      </a:r>
                      <a:r>
                        <a:rPr lang="en-US" i="1" baseline="0" dirty="0"/>
                        <a:t> will be working on his thesis for the next 2 years</a:t>
                      </a:r>
                      <a:endParaRPr lang="en-US" i="1" dirty="0"/>
                    </a:p>
                  </a:txBody>
                  <a:tcPr marL="90032" marR="90032"/>
                </a:tc>
                <a:extLst>
                  <a:ext uri="{0D108BD9-81ED-4DB2-BD59-A6C34878D82A}">
                    <a16:rowId xmlns:a16="http://schemas.microsoft.com/office/drawing/2014/main" val="7379822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21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progressive aspect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name indicates, this aspect combines the prior” sense of the perfect with the meaning of “incompleteness” inherent in the progressive aspect:</a:t>
            </a:r>
          </a:p>
          <a:p>
            <a:pPr lvl="1"/>
            <a:r>
              <a:rPr lang="en-US" dirty="0"/>
              <a:t>Ex: They have been working hard on their special project.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86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perfect progressive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229734"/>
              </p:ext>
            </p:extLst>
          </p:nvPr>
        </p:nvGraphicFramePr>
        <p:xfrm>
          <a:off x="838200" y="1510847"/>
          <a:ext cx="10515600" cy="50280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26510097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538409722"/>
                    </a:ext>
                  </a:extLst>
                </a:gridCol>
              </a:tblGrid>
              <a:tr h="636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Application of the meaning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703829"/>
                  </a:ext>
                </a:extLst>
              </a:tr>
              <a:tr h="1097983">
                <a:tc>
                  <a:txBody>
                    <a:bodyPr/>
                    <a:lstStyle/>
                    <a:p>
                      <a:r>
                        <a:rPr lang="en-US" dirty="0"/>
                        <a:t>A situation or habit that began in the past and that continues up to the present and possibly to the future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She has been going out with her friends.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694801"/>
                  </a:ext>
                </a:extLst>
              </a:tr>
              <a:tr h="1097983">
                <a:tc>
                  <a:txBody>
                    <a:bodyPr/>
                    <a:lstStyle/>
                    <a:p>
                      <a:r>
                        <a:rPr lang="en-US" dirty="0"/>
                        <a:t>An</a:t>
                      </a:r>
                      <a:r>
                        <a:rPr lang="en-US" baseline="0" dirty="0"/>
                        <a:t> action in progress that is not yet completed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I have been reading this book.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982202"/>
                  </a:ext>
                </a:extLst>
              </a:tr>
              <a:tr h="1097983">
                <a:tc>
                  <a:txBody>
                    <a:bodyPr/>
                    <a:lstStyle/>
                    <a:p>
                      <a:r>
                        <a:rPr lang="en-US" dirty="0"/>
                        <a:t>A state that changes over time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The students have been getting better and better each week.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598135"/>
                  </a:ext>
                </a:extLst>
              </a:tr>
              <a:tr h="1097983">
                <a:tc>
                  <a:txBody>
                    <a:bodyPr/>
                    <a:lstStyle/>
                    <a:p>
                      <a:r>
                        <a:rPr lang="en-US" dirty="0"/>
                        <a:t>A subjective</a:t>
                      </a:r>
                      <a:r>
                        <a:rPr lang="en-US" baseline="0" dirty="0"/>
                        <a:t>, evaluative comment on something observed over time triggered by current evidence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You have been drinking again!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42444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19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perfect progressive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188508"/>
              </p:ext>
            </p:extLst>
          </p:nvPr>
        </p:nvGraphicFramePr>
        <p:xfrm>
          <a:off x="913880" y="1698211"/>
          <a:ext cx="10353676" cy="44227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76838">
                  <a:extLst>
                    <a:ext uri="{9D8B030D-6E8A-4147-A177-3AD203B41FA5}">
                      <a16:colId xmlns:a16="http://schemas.microsoft.com/office/drawing/2014/main" val="4265100979"/>
                    </a:ext>
                  </a:extLst>
                </a:gridCol>
                <a:gridCol w="5176838">
                  <a:extLst>
                    <a:ext uri="{9D8B030D-6E8A-4147-A177-3AD203B41FA5}">
                      <a16:colId xmlns:a16="http://schemas.microsoft.com/office/drawing/2014/main" val="3538409722"/>
                    </a:ext>
                  </a:extLst>
                </a:gridCol>
              </a:tblGrid>
              <a:tr h="7158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Application of the meaning </a:t>
                      </a:r>
                    </a:p>
                    <a:p>
                      <a:endParaRPr lang="en-US" b="1" dirty="0"/>
                    </a:p>
                  </a:txBody>
                  <a:tcPr marL="90032" marR="9003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 marL="90032" marR="90032"/>
                </a:tc>
                <a:extLst>
                  <a:ext uri="{0D108BD9-81ED-4DB2-BD59-A6C34878D82A}">
                    <a16:rowId xmlns:a16="http://schemas.microsoft.com/office/drawing/2014/main" val="1728703829"/>
                  </a:ext>
                </a:extLst>
              </a:tr>
              <a:tr h="1235631">
                <a:tc>
                  <a:txBody>
                    <a:bodyPr/>
                    <a:lstStyle/>
                    <a:p>
                      <a:r>
                        <a:rPr lang="en-US" dirty="0"/>
                        <a:t>An action or habit taking place over a period of time in the past, prior to some other past event or</a:t>
                      </a:r>
                      <a:r>
                        <a:rPr lang="en-US" baseline="0" dirty="0"/>
                        <a:t> time</a:t>
                      </a:r>
                      <a:endParaRPr lang="en-US" b="1" dirty="0"/>
                    </a:p>
                  </a:txBody>
                  <a:tcPr marL="90032" marR="90032"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She had been working hard,</a:t>
                      </a:r>
                      <a:r>
                        <a:rPr lang="en-US" i="1" baseline="0" dirty="0"/>
                        <a:t> so her doctor told her to take a vacation, she had been trying to finish her degree that year.</a:t>
                      </a:r>
                      <a:endParaRPr lang="en-US" i="1" dirty="0"/>
                    </a:p>
                  </a:txBody>
                  <a:tcPr marL="90032" marR="90032"/>
                </a:tc>
                <a:extLst>
                  <a:ext uri="{0D108BD9-81ED-4DB2-BD59-A6C34878D82A}">
                    <a16:rowId xmlns:a16="http://schemas.microsoft.com/office/drawing/2014/main" val="2898694801"/>
                  </a:ext>
                </a:extLst>
              </a:tr>
              <a:tr h="1235631">
                <a:tc>
                  <a:txBody>
                    <a:bodyPr/>
                    <a:lstStyle/>
                    <a:p>
                      <a:r>
                        <a:rPr lang="en-US" dirty="0"/>
                        <a:t>A past action in progress that was interrupted by a more recent</a:t>
                      </a:r>
                      <a:r>
                        <a:rPr lang="en-US" baseline="0" dirty="0"/>
                        <a:t> past action</a:t>
                      </a:r>
                      <a:endParaRPr lang="en-US" b="1" dirty="0"/>
                    </a:p>
                  </a:txBody>
                  <a:tcPr marL="90032" marR="90032"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We had been planning to vacation but</a:t>
                      </a:r>
                      <a:r>
                        <a:rPr lang="en-US" i="1" baseline="0" dirty="0"/>
                        <a:t> changed our minds after receiving the brochure on Nova Scotia. </a:t>
                      </a:r>
                      <a:endParaRPr lang="en-US" i="1" dirty="0"/>
                    </a:p>
                  </a:txBody>
                  <a:tcPr marL="90032" marR="90032"/>
                </a:tc>
                <a:extLst>
                  <a:ext uri="{0D108BD9-81ED-4DB2-BD59-A6C34878D82A}">
                    <a16:rowId xmlns:a16="http://schemas.microsoft.com/office/drawing/2014/main" val="737982202"/>
                  </a:ext>
                </a:extLst>
              </a:tr>
              <a:tr h="1235631">
                <a:tc>
                  <a:txBody>
                    <a:bodyPr/>
                    <a:lstStyle/>
                    <a:p>
                      <a:r>
                        <a:rPr lang="en-US" dirty="0"/>
                        <a:t>An ongoing past action or state that becomes satisfied</a:t>
                      </a:r>
                      <a:r>
                        <a:rPr lang="en-US" baseline="0" dirty="0"/>
                        <a:t> by some other event </a:t>
                      </a:r>
                      <a:endParaRPr lang="en-US" b="1" dirty="0"/>
                    </a:p>
                  </a:txBody>
                  <a:tcPr marL="90032" marR="90032"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I had been hoping</a:t>
                      </a:r>
                      <a:r>
                        <a:rPr lang="en-US" i="1" baseline="0" dirty="0"/>
                        <a:t> to see that play, so I was pleased when I won the tickets.</a:t>
                      </a:r>
                      <a:endParaRPr lang="en-US" i="1" dirty="0"/>
                    </a:p>
                  </a:txBody>
                  <a:tcPr marL="90032" marR="90032"/>
                </a:tc>
                <a:extLst>
                  <a:ext uri="{0D108BD9-81ED-4DB2-BD59-A6C34878D82A}">
                    <a16:rowId xmlns:a16="http://schemas.microsoft.com/office/drawing/2014/main" val="123759813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0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knowledge about the tense-aspect system of English language at sentence level</a:t>
            </a:r>
          </a:p>
          <a:p>
            <a:r>
              <a:rPr lang="en-US" dirty="0"/>
              <a:t>Increase knowledge about the  system’s form, use and the core meaning associated with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68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perfect progressive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2096064"/>
            <a:ext cx="10710515" cy="1698696"/>
          </a:xfrm>
        </p:spPr>
        <p:txBody>
          <a:bodyPr/>
          <a:lstStyle/>
          <a:p>
            <a:r>
              <a:rPr lang="en-US" sz="2400" dirty="0"/>
              <a:t>Durative or habitual action that is taking place in the present and that will continue into the future  until or through a specific future time</a:t>
            </a:r>
          </a:p>
          <a:p>
            <a:pPr marL="228600" lvl="1">
              <a:spcBef>
                <a:spcPts val="1000"/>
              </a:spcBef>
            </a:pPr>
            <a:r>
              <a:rPr lang="en-US" sz="2000" dirty="0"/>
              <a:t>ex: </a:t>
            </a:r>
            <a:r>
              <a:rPr lang="en-US" sz="2000" i="1" dirty="0"/>
              <a:t>On Christmas Eve, we will have been living in the same house for 20 years.</a:t>
            </a:r>
            <a:endParaRPr lang="en-US" sz="2000" dirty="0"/>
          </a:p>
          <a:p>
            <a:pPr lvl="1"/>
            <a:endParaRPr lang="en-US" i="1" dirty="0"/>
          </a:p>
          <a:p>
            <a:pPr marL="457200" lvl="1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6529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5" y="365125"/>
            <a:ext cx="11077005" cy="63563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63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255520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en-US" dirty="0"/>
              <a:t>END OF the PRESENTATION</a:t>
            </a:r>
            <a:br>
              <a:rPr lang="en-US" dirty="0"/>
            </a:br>
            <a:r>
              <a:rPr lang="en-US" dirty="0"/>
              <a:t>part 1</a:t>
            </a:r>
            <a:br>
              <a:rPr lang="en-US" dirty="0"/>
            </a:br>
            <a:r>
              <a:rPr lang="en-US" dirty="0"/>
              <a:t>q/a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8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in Tenses amongst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000" dirty="0"/>
              <a:t>Tense: Is a grammatical device for situating events, states, or actions in time.</a:t>
            </a:r>
          </a:p>
          <a:p>
            <a:r>
              <a:rPr lang="en-US" sz="3000" dirty="0"/>
              <a:t>The way Humans divide time and represent it is different from one language to another</a:t>
            </a:r>
          </a:p>
          <a:p>
            <a:r>
              <a:rPr lang="en-US" sz="3000" dirty="0"/>
              <a:t> The formation of certain common forms among the languages leads or overgeneralization or the opposite for ESL learners as French Speakers</a:t>
            </a:r>
          </a:p>
          <a:p>
            <a:r>
              <a:rPr lang="en-US" sz="3000" dirty="0"/>
              <a:t>Some other languages as Chinese, Thai, Yoruba and Indonesian have no marker on the verb at all, instead, they used lexical mean to indicate time as </a:t>
            </a:r>
            <a:r>
              <a:rPr lang="en-US" sz="3000" i="1" dirty="0"/>
              <a:t>yesterday</a:t>
            </a:r>
            <a:r>
              <a:rPr lang="en-US" sz="3000" dirty="0"/>
              <a:t> to indicate past tense</a:t>
            </a:r>
          </a:p>
          <a:p>
            <a:r>
              <a:rPr lang="en-US" sz="3000" dirty="0"/>
              <a:t>English has no explicit marking to future as there is in Latin or Turkish (-</a:t>
            </a:r>
            <a:r>
              <a:rPr lang="en-US" sz="3000" dirty="0" err="1"/>
              <a:t>eceg</a:t>
            </a:r>
            <a:r>
              <a:rPr lang="en-US" sz="3000" dirty="0"/>
              <a:t>-)</a:t>
            </a:r>
          </a:p>
          <a:p>
            <a:r>
              <a:rPr lang="en-US" sz="3000" dirty="0"/>
              <a:t>Futurity in English is signaled by combination of different forms and contextual factors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6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214322"/>
            <a:ext cx="10353762" cy="3695136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The differences in the languages systems may leave a negative impact on their learning of the Tense-Aspect System in English</a:t>
            </a:r>
          </a:p>
          <a:p>
            <a:r>
              <a:rPr lang="en-US" sz="3200" dirty="0"/>
              <a:t>Language teacher need do deal with meaning , use and the forms at the sentential and </a:t>
            </a:r>
            <a:r>
              <a:rPr lang="en-US" sz="3200" dirty="0" err="1"/>
              <a:t>suprasentential</a:t>
            </a:r>
            <a:r>
              <a:rPr lang="en-US" sz="3200" dirty="0"/>
              <a:t> levels</a:t>
            </a:r>
          </a:p>
          <a:p>
            <a:r>
              <a:rPr lang="en-US" sz="3200" dirty="0"/>
              <a:t>Since languages mapping form, meaning and use varies from one language to another, the ESL/EFL students need to put more efforts in mastering the English Tense-Aspect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7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formal Characteristics of the Tense-Aspect System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184108"/>
              </p:ext>
            </p:extLst>
          </p:nvPr>
        </p:nvGraphicFramePr>
        <p:xfrm>
          <a:off x="445165" y="1890642"/>
          <a:ext cx="11333750" cy="475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66875">
                  <a:extLst>
                    <a:ext uri="{9D8B030D-6E8A-4147-A177-3AD203B41FA5}">
                      <a16:colId xmlns:a16="http://schemas.microsoft.com/office/drawing/2014/main" val="3313157"/>
                    </a:ext>
                  </a:extLst>
                </a:gridCol>
                <a:gridCol w="5666875">
                  <a:extLst>
                    <a:ext uri="{9D8B030D-6E8A-4147-A177-3AD203B41FA5}">
                      <a16:colId xmlns:a16="http://schemas.microsoft.com/office/drawing/2014/main" val="4199440873"/>
                    </a:ext>
                  </a:extLst>
                </a:gridCol>
              </a:tblGrid>
              <a:tr h="349712">
                <a:tc>
                  <a:txBody>
                    <a:bodyPr/>
                    <a:lstStyle/>
                    <a:p>
                      <a:r>
                        <a:rPr lang="en-US" dirty="0"/>
                        <a:t>Tenses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094978"/>
                  </a:ext>
                </a:extLst>
              </a:tr>
              <a:tr h="3497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1. Simple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breaks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708440"/>
                  </a:ext>
                </a:extLst>
              </a:tr>
              <a:tr h="3497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2. Simple past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broke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387355"/>
                  </a:ext>
                </a:extLst>
              </a:tr>
              <a:tr h="3497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3. Simple</a:t>
                      </a:r>
                      <a:r>
                        <a:rPr lang="en-US" baseline="0" dirty="0"/>
                        <a:t> future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will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019403"/>
                  </a:ext>
                </a:extLst>
              </a:tr>
              <a:tr h="3497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4. Present perfect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has broken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066537"/>
                  </a:ext>
                </a:extLst>
              </a:tr>
              <a:tr h="3497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5. Past perfect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had broken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681770"/>
                  </a:ext>
                </a:extLst>
              </a:tr>
              <a:tr h="3497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6. Future perfect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will</a:t>
                      </a:r>
                      <a:r>
                        <a:rPr lang="en-US" baseline="0" dirty="0"/>
                        <a:t> have broken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402444"/>
                  </a:ext>
                </a:extLst>
              </a:tr>
              <a:tr h="3497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7. Present progressive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is breaking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413549"/>
                  </a:ext>
                </a:extLst>
              </a:tr>
              <a:tr h="3497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8. Past progressive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was breaking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566476"/>
                  </a:ext>
                </a:extLst>
              </a:tr>
              <a:tr h="3497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9. Future progressive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will be breaking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407490"/>
                  </a:ext>
                </a:extLst>
              </a:tr>
              <a:tr h="3497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10. Present perfect progressive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has been breaking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588279"/>
                  </a:ext>
                </a:extLst>
              </a:tr>
              <a:tr h="3497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11. Past perfect progressive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had</a:t>
                      </a:r>
                      <a:r>
                        <a:rPr lang="en-US" baseline="0" dirty="0"/>
                        <a:t> been breaking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636834"/>
                  </a:ext>
                </a:extLst>
              </a:tr>
              <a:tr h="3497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12. Future perfect progressive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will have been breaking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5023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67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094578"/>
            <a:ext cx="10353762" cy="369513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In order to understand how the system works, this book deals with  the respective elements of the system individually as Tenses and further combines them with the aspects </a:t>
            </a:r>
          </a:p>
          <a:p>
            <a:r>
              <a:rPr lang="en-US" sz="3200" dirty="0"/>
              <a:t>Future is considered as a tense although there is no verb inflection of future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10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509677"/>
              </p:ext>
            </p:extLst>
          </p:nvPr>
        </p:nvGraphicFramePr>
        <p:xfrm>
          <a:off x="511630" y="337456"/>
          <a:ext cx="11285925" cy="60628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8954">
                  <a:extLst>
                    <a:ext uri="{9D8B030D-6E8A-4147-A177-3AD203B41FA5}">
                      <a16:colId xmlns:a16="http://schemas.microsoft.com/office/drawing/2014/main" val="2998541262"/>
                    </a:ext>
                  </a:extLst>
                </a:gridCol>
                <a:gridCol w="1927654">
                  <a:extLst>
                    <a:ext uri="{9D8B030D-6E8A-4147-A177-3AD203B41FA5}">
                      <a16:colId xmlns:a16="http://schemas.microsoft.com/office/drawing/2014/main" val="3052858128"/>
                    </a:ext>
                  </a:extLst>
                </a:gridCol>
                <a:gridCol w="2496065">
                  <a:extLst>
                    <a:ext uri="{9D8B030D-6E8A-4147-A177-3AD203B41FA5}">
                      <a16:colId xmlns:a16="http://schemas.microsoft.com/office/drawing/2014/main" val="2104470359"/>
                    </a:ext>
                  </a:extLst>
                </a:gridCol>
                <a:gridCol w="2644346">
                  <a:extLst>
                    <a:ext uri="{9D8B030D-6E8A-4147-A177-3AD203B41FA5}">
                      <a16:colId xmlns:a16="http://schemas.microsoft.com/office/drawing/2014/main" val="1352425080"/>
                    </a:ext>
                  </a:extLst>
                </a:gridCol>
                <a:gridCol w="2838906">
                  <a:extLst>
                    <a:ext uri="{9D8B030D-6E8A-4147-A177-3AD203B41FA5}">
                      <a16:colId xmlns:a16="http://schemas.microsoft.com/office/drawing/2014/main" val="3151655417"/>
                    </a:ext>
                  </a:extLst>
                </a:gridCol>
              </a:tblGrid>
              <a:tr h="453928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</a:t>
                      </a:r>
                      <a:r>
                        <a:rPr lang="en-US" sz="2400" baseline="0" dirty="0"/>
                        <a:t> TENSE-ASPECT COMBINATIONS IN ENGLISH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61829"/>
                  </a:ext>
                </a:extLst>
              </a:tr>
              <a:tr h="995724">
                <a:tc>
                  <a:txBody>
                    <a:bodyPr/>
                    <a:lstStyle/>
                    <a:p>
                      <a:r>
                        <a:rPr lang="en-US" sz="2000" dirty="0"/>
                        <a:t>Aspect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Tense</a:t>
                      </a:r>
                      <a:br>
                        <a:rPr lang="en-US" sz="2000" dirty="0"/>
                      </a:b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Simple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Perfect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Progressive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Perfect Progressive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199157"/>
                  </a:ext>
                </a:extLst>
              </a:tr>
              <a:tr h="693989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Have+ -</a:t>
                      </a:r>
                      <a:r>
                        <a:rPr lang="en-US" sz="2000" dirty="0" err="1"/>
                        <a:t>en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 + -</a:t>
                      </a:r>
                      <a:r>
                        <a:rPr lang="en-US" sz="2000" dirty="0" err="1"/>
                        <a:t>ing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Have+ -</a:t>
                      </a:r>
                      <a:r>
                        <a:rPr lang="en-US" sz="2000" dirty="0" err="1"/>
                        <a:t>en</a:t>
                      </a:r>
                      <a:r>
                        <a:rPr lang="en-US" sz="2000" dirty="0"/>
                        <a:t> be+ -</a:t>
                      </a:r>
                      <a:r>
                        <a:rPr lang="en-US" sz="2000" dirty="0" err="1"/>
                        <a:t>ing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944932"/>
                  </a:ext>
                </a:extLst>
              </a:tr>
              <a:tr h="1455059">
                <a:tc>
                  <a:txBody>
                    <a:bodyPr/>
                    <a:lstStyle/>
                    <a:p>
                      <a:r>
                        <a:rPr lang="en-US" sz="2000" dirty="0"/>
                        <a:t>Present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write/writes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walk/walks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Has/have written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has/have walked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Am/is/are</a:t>
                      </a:r>
                      <a:r>
                        <a:rPr lang="en-US" sz="2000" baseline="0" dirty="0"/>
                        <a:t> writing</a:t>
                      </a:r>
                      <a:br>
                        <a:rPr lang="en-US" sz="2000" baseline="0" dirty="0"/>
                      </a:br>
                      <a:r>
                        <a:rPr lang="en-US" sz="2000" baseline="0" dirty="0"/>
                        <a:t>am/is/are walking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Has/have been writing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has/have been walking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710378"/>
                  </a:ext>
                </a:extLst>
              </a:tr>
              <a:tr h="995724">
                <a:tc>
                  <a:txBody>
                    <a:bodyPr/>
                    <a:lstStyle/>
                    <a:p>
                      <a:r>
                        <a:rPr lang="en-US" sz="2000" dirty="0"/>
                        <a:t>Past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Wrote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walked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Had written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had walked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Was/were writing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was/were walking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Had been writing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had been walking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734054"/>
                  </a:ext>
                </a:extLst>
              </a:tr>
              <a:tr h="1455059">
                <a:tc>
                  <a:txBody>
                    <a:bodyPr/>
                    <a:lstStyle/>
                    <a:p>
                      <a:r>
                        <a:rPr lang="en-US" sz="2000" dirty="0"/>
                        <a:t>Future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Will write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will walk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Will have written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will have walked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Will be writing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will be walking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Will have</a:t>
                      </a:r>
                      <a:r>
                        <a:rPr lang="en-US" sz="2000" baseline="0" dirty="0"/>
                        <a:t> been writing</a:t>
                      </a:r>
                    </a:p>
                    <a:p>
                      <a:r>
                        <a:rPr lang="en-US" sz="2000" baseline="0" dirty="0"/>
                        <a:t>Will have been walking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84616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8</a:t>
            </a:fld>
            <a:endParaRPr lang="en-US"/>
          </a:p>
        </p:txBody>
      </p:sp>
      <p:sp>
        <p:nvSpPr>
          <p:cNvPr id="13" name="Flowchart: Summing Junction 12"/>
          <p:cNvSpPr/>
          <p:nvPr/>
        </p:nvSpPr>
        <p:spPr>
          <a:xfrm>
            <a:off x="2486317" y="1989820"/>
            <a:ext cx="435934" cy="32960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3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Contractions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37558" y="-604825"/>
            <a:ext cx="4427147" cy="927930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351-4C1D-4332-ACF1-CFCFF9FF34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00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825</TotalTime>
  <Words>2614</Words>
  <Application>Microsoft Office PowerPoint</Application>
  <PresentationFormat>Widescreen</PresentationFormat>
  <Paragraphs>319</Paragraphs>
  <Slides>32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Bookman Old Style</vt:lpstr>
      <vt:lpstr>Calibri</vt:lpstr>
      <vt:lpstr>Rockwell</vt:lpstr>
      <vt:lpstr>Damask</vt:lpstr>
      <vt:lpstr>The Tense-Aspect System</vt:lpstr>
      <vt:lpstr>Agenda</vt:lpstr>
      <vt:lpstr>outcomes</vt:lpstr>
      <vt:lpstr>Differences in Tenses amongst languages</vt:lpstr>
      <vt:lpstr>PowerPoint Presentation</vt:lpstr>
      <vt:lpstr>The formal Characteristics of the Tense-Aspect System</vt:lpstr>
      <vt:lpstr>PowerPoint Presentation</vt:lpstr>
      <vt:lpstr>PowerPoint Presentation</vt:lpstr>
      <vt:lpstr>Contractions </vt:lpstr>
      <vt:lpstr>Meaning of the English Tense-Aspect System</vt:lpstr>
      <vt:lpstr>One meaning can have many forms</vt:lpstr>
      <vt:lpstr>The tense or aspect meaning depends to certain extends on the meaning of the verb </vt:lpstr>
      <vt:lpstr>One form can have many meanings </vt:lpstr>
      <vt:lpstr>The core meaning of the tenses with simple aspect</vt:lpstr>
      <vt:lpstr>Simple Present Tense: (immediate Factuality)</vt:lpstr>
      <vt:lpstr>Simple Past Tense: (sense of remoteness)</vt:lpstr>
      <vt:lpstr>Simple Future Tense: (complete event)</vt:lpstr>
      <vt:lpstr>simple tense illustrate the factual statement whether they are specific or general </vt:lpstr>
      <vt:lpstr>Perfect Aspect</vt:lpstr>
      <vt:lpstr>Present Perfect</vt:lpstr>
      <vt:lpstr>Past Perfect</vt:lpstr>
      <vt:lpstr>Future Perfect</vt:lpstr>
      <vt:lpstr>Progressive aspect</vt:lpstr>
      <vt:lpstr>Present progressive: (an activity in progress)</vt:lpstr>
      <vt:lpstr>Past progressive</vt:lpstr>
      <vt:lpstr>FUTURE progressive</vt:lpstr>
      <vt:lpstr>Perfect progressive aspect  </vt:lpstr>
      <vt:lpstr>Present perfect progressive</vt:lpstr>
      <vt:lpstr>Past perfect progressive</vt:lpstr>
      <vt:lpstr>future perfect progressive</vt:lpstr>
      <vt:lpstr>PowerPoint Presentation</vt:lpstr>
      <vt:lpstr>END OF the PRESENTATION part 1 q/a</vt:lpstr>
    </vt:vector>
  </TitlesOfParts>
  <Company>فراس الصعيو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Tense-Aspect System</dc:title>
  <dc:creator>Hazheen</dc:creator>
  <cp:lastModifiedBy>saaed.adris@uod.ac</cp:lastModifiedBy>
  <cp:revision>94</cp:revision>
  <dcterms:created xsi:type="dcterms:W3CDTF">2020-11-16T19:37:34Z</dcterms:created>
  <dcterms:modified xsi:type="dcterms:W3CDTF">2020-11-27T13:29:57Z</dcterms:modified>
</cp:coreProperties>
</file>