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70" r:id="rId3"/>
    <p:sldId id="362" r:id="rId4"/>
    <p:sldId id="363" r:id="rId5"/>
    <p:sldId id="365" r:id="rId6"/>
    <p:sldId id="366" r:id="rId7"/>
    <p:sldId id="364" r:id="rId8"/>
    <p:sldId id="271" r:id="rId9"/>
    <p:sldId id="361" r:id="rId10"/>
    <p:sldId id="316" r:id="rId11"/>
    <p:sldId id="259" r:id="rId12"/>
    <p:sldId id="368" r:id="rId13"/>
    <p:sldId id="370" r:id="rId14"/>
    <p:sldId id="371" r:id="rId15"/>
    <p:sldId id="260" r:id="rId16"/>
    <p:sldId id="282" r:id="rId17"/>
    <p:sldId id="277" r:id="rId18"/>
    <p:sldId id="372" r:id="rId19"/>
    <p:sldId id="3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57" d="100"/>
          <a:sy n="57" d="100"/>
        </p:scale>
        <p:origin x="1026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CB647-ADB3-4B6E-ACA6-1A6EBC4AFF8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0B45A-00E2-4CA7-ACA9-29B8B2AC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1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05272898001613#BIB1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4115-6AA3-4E9D-A763-8F27CF914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element of life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B45A-00E2-4CA7-ACA9-29B8B2ACC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In mammalian sperm cells, the copy number of </a:t>
            </a:r>
            <a:r>
              <a:rPr lang="en-US" b="0" i="0" dirty="0" err="1">
                <a:solidFill>
                  <a:srgbClr val="2E2E2E"/>
                </a:solidFill>
                <a:effectLst/>
                <a:latin typeface="NexusSerif"/>
              </a:rPr>
              <a:t>mtDNA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 is low (50–75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erif"/>
                <a:hlinkClick r:id="rId3"/>
              </a:rPr>
              <a:t>[13]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), whereas in mammalian oocytes the copy number is extremely high (≥10</a:t>
            </a:r>
            <a:r>
              <a:rPr lang="en-US" b="0" i="0" baseline="30000" dirty="0">
                <a:solidFill>
                  <a:srgbClr val="2E2E2E"/>
                </a:solidFill>
                <a:effectLst/>
                <a:latin typeface="NexusSerif"/>
              </a:rPr>
              <a:t>5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Production of energy in mitochondria, by means of oxidative phosphorylation, strictly depends upon factors which are encoded both by the mitochondrial DNA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mtDNA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and the nuclear genome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nDNA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Respiratory chain complexes are formed, 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Mitochondrial donation (MD) is a technique (or collection of techniques) that aims to prevent the transmission of mitochondrial diseases from mother to offspring by using a mitochondrial donor (in the form of an egg or embryo from which the nuclear material has been removed but normal mitochondria remain).  MD is now lawful in the UK.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0B45A-00E2-4CA7-ACA9-29B8B2ACC9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8DC2B79-AA24-412C-8D89-110B581DCF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6C18DF1-715D-4340-AAE6-7370D97652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F6E1C37-1C64-420F-80BB-6E425F7B9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F0854C-D207-44C3-B3C3-7882B0F68875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14304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B8C7-8922-4AE4-86C4-90E5DD0E1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2119A-B6B1-4AA5-B630-A9D2E5865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E9CA-5D3B-4120-965C-F3A3FC15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B9943-FDCF-4CF3-A4F4-8184D2B1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8E865-49D6-425C-AA43-F3E66322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5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24CE-413C-44ED-9174-4F075845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72410-8451-4503-AB8B-0A68E298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BC377-AE6E-48F4-B1D5-8C853529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1FCCB-E7E2-4D60-8044-80A645D9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753F-3FA9-4928-92CE-148262EA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AFCFE-30F2-47C8-8AD5-6A8977B1E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228D8-260E-4587-9A86-A098CB331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C7F1F-E793-4340-8C7D-8D1AF54A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B04B-F3DE-477D-8384-50714C60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07007-D2B2-433B-904D-D4D2514E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70B1-7ABB-44B6-940F-330F2BAB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FDAF-F490-4B4C-9BAD-9ECD59C7D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EA495-B0DB-496E-8E5F-A6A8ABAA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4CC1A-D278-4F87-9327-9234D424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C6A41-F62E-4E35-9D41-5BDD4535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D28B-65E4-49C5-B673-44845C9C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83AE-5B9D-43D2-B9D5-B04FF686D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935F-0224-4679-8FA6-530FDED5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29C53-2BDF-4CE5-9FBA-577D66BF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3A22A-7319-4B24-A9A4-52BBDE4A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3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E8EF-6E07-4C60-B7BD-9EC77A26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48EB8-14F0-45CB-ADFB-DBAB7F6B9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1E679-1AEB-4738-84DA-ACB9AA289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6E25B-7124-4EEC-B644-70C3D690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B2840-E5AA-4887-8D97-7C18B683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B4FBE-5B3E-4893-9580-26CB5DE4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9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5B84-13F1-4C43-A934-AFA21168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D5D2E-AB00-4872-8D8C-4DD39F523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5C5FB-276D-4B33-BF3C-B5ED86203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D42A1-6679-4B5A-99EF-FA7A590CF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896E7-FDF3-4AE1-AC86-21D3E1922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2C06C-5DB0-413B-B3DD-5DC47AD7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27789-CCA2-4CBA-BF34-422F1258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8E4E9-8107-4487-9212-621A39A4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7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5A67-9AC9-476A-8900-667A7203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93FB0-E81E-4F63-850C-93605E91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8FBB8-94F9-449F-A1E6-F9DDCCDA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769A5-61EC-4BCF-B00A-8E101F62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9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913B1-D3C9-4D59-9D4F-A8B6DB11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F6E66-431F-4C71-AAAE-28528CAD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74592-E21E-4A11-8C27-2E3A637F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020D-7AA2-4176-9385-AF474201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4D7D-42E1-403D-A0AE-F23241A67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47CEB-04C6-4023-9CAC-A9A982671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07FA9-8130-4391-AFBA-3DF004AD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44483-327D-48C7-A382-0B100432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E797-94DB-434C-9A95-E4362139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930D-607D-4980-87EF-915ACF5D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5D69B-DA5F-4496-9331-132869630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35EF9-1932-4FB5-AB80-26C495444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16F6-49FE-4BC2-8A88-52B9B7D5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BCA0A-7FDC-4A81-8B28-A9BB6C36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72432-25A9-4F42-9D3D-C0F502D4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037C9-9C67-4D6A-B140-21EB9C12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871A9-8970-4280-AA97-36CDB07A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4A224-86A8-44CC-AD1F-85B6FCB52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9583-1BD9-489B-B1E7-726FCFE76D8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423A0-F78B-4395-AFB4-78D2D2640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E43F-80E0-4320-A386-5ACB67E9C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AFC5-8A64-4EA8-BC7C-D27143FC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E84964-4FE7-4622-AA7C-CE1E98F50A5F}"/>
              </a:ext>
            </a:extLst>
          </p:cNvPr>
          <p:cNvPicPr/>
          <p:nvPr/>
        </p:nvPicPr>
        <p:blipFill rotWithShape="1">
          <a:blip r:embed="rId3"/>
          <a:srcRect l="38323" r="19402" b="32981"/>
          <a:stretch/>
        </p:blipFill>
        <p:spPr bwMode="auto">
          <a:xfrm>
            <a:off x="290732" y="4897189"/>
            <a:ext cx="1505244" cy="16001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7FECB-A69D-46AC-BAA4-B403802CAD4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0179" y="4998009"/>
            <a:ext cx="1359877" cy="125722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AAA7EB-FE24-4F14-B2CD-E05FD4B5377D}"/>
              </a:ext>
            </a:extLst>
          </p:cNvPr>
          <p:cNvSpPr/>
          <p:nvPr/>
        </p:nvSpPr>
        <p:spPr>
          <a:xfrm>
            <a:off x="1802060" y="5626623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UNIVERSITY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Blackadder ITC" panose="04020505051007020D02" pitchFamily="82" charset="0"/>
                <a:cs typeface="Arial" panose="020B0604020202020204" pitchFamily="34" charset="0"/>
              </a:rPr>
              <a:t>of  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DUHOK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444B11-C0EE-4A22-AE55-13944119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700" y="2638833"/>
            <a:ext cx="10131593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 molecular Biology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 Nucleic acid structures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5D7E1-8C51-47F9-BE64-0233F6D128FC}"/>
              </a:ext>
            </a:extLst>
          </p:cNvPr>
          <p:cNvSpPr/>
          <p:nvPr/>
        </p:nvSpPr>
        <p:spPr>
          <a:xfrm>
            <a:off x="9060056" y="5365950"/>
            <a:ext cx="2659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COLLEGE </a:t>
            </a:r>
            <a:r>
              <a:rPr lang="en-US" sz="2000" b="1" dirty="0">
                <a:latin typeface="Blackadder ITC" panose="04020505051007020D02" pitchFamily="82" charset="0"/>
              </a:rPr>
              <a:t>OF </a:t>
            </a:r>
          </a:p>
          <a:p>
            <a:pPr algn="ctr"/>
            <a:r>
              <a:rPr lang="en-US" sz="2000" b="1" dirty="0"/>
              <a:t>VETERINARY MEDICINE</a:t>
            </a:r>
            <a:endParaRPr lang="en-US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496118D-738D-49A9-B720-48F3016D2FEE}"/>
              </a:ext>
            </a:extLst>
          </p:cNvPr>
          <p:cNvSpPr txBox="1">
            <a:spLocks/>
          </p:cNvSpPr>
          <p:nvPr/>
        </p:nvSpPr>
        <p:spPr>
          <a:xfrm>
            <a:off x="1614973" y="3957135"/>
            <a:ext cx="9418320" cy="1069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CDEBD6-ACEF-4376-8A7D-B0BC7081BCBA}"/>
              </a:ext>
            </a:extLst>
          </p:cNvPr>
          <p:cNvSpPr/>
          <p:nvPr/>
        </p:nvSpPr>
        <p:spPr>
          <a:xfrm>
            <a:off x="290732" y="224435"/>
            <a:ext cx="5413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Cell and molecular Biology/ Theory</a:t>
            </a:r>
          </a:p>
        </p:txBody>
      </p:sp>
    </p:spTree>
    <p:extLst>
      <p:ext uri="{BB962C8B-B14F-4D97-AF65-F5344CB8AC3E}">
        <p14:creationId xmlns:p14="http://schemas.microsoft.com/office/powerpoint/2010/main" val="22561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59"/>
    </mc:Choice>
    <mc:Fallback xmlns="">
      <p:transition spd="slow" advTm="1208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003EE593-A0B3-4BCA-9A64-A7F623C04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54"/>
          <a:stretch>
            <a:fillRect/>
          </a:stretch>
        </p:blipFill>
        <p:spPr bwMode="auto">
          <a:xfrm>
            <a:off x="8892210" y="160787"/>
            <a:ext cx="2862468" cy="28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D38BFA7A-2E54-4E04-9C5E-9FC856B9C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5647" y="1607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628B505-CFE1-4C00-A037-E118F0C26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3" y="700007"/>
            <a:ext cx="8229600" cy="53085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Polymers composed of amino acid building blocks (monomers)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Major functions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Catalytic (increase the rate of a chemical reaction without changing themselves - enzymes)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Transport (transmembrane)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Signalling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Protein size ranges from 51 amino acids to more than 5,000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id="{BE586515-37ED-4F90-93A1-2D0B5EB72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247" y="3743325"/>
            <a:ext cx="2689431" cy="261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">
            <a:extLst>
              <a:ext uri="{FF2B5EF4-FFF2-40B4-BE49-F238E27FC236}">
                <a16:creationId xmlns:a16="http://schemas.microsoft.com/office/drawing/2014/main" id="{B1B04E65-5AC2-4EBC-9D85-89D9EFA1D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2" b="10970"/>
          <a:stretch>
            <a:fillRect/>
          </a:stretch>
        </p:blipFill>
        <p:spPr bwMode="auto">
          <a:xfrm>
            <a:off x="5812252" y="2852737"/>
            <a:ext cx="3079958" cy="238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07"/>
    </mc:Choice>
    <mc:Fallback xmlns="">
      <p:transition spd="slow" advTm="3877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534244-CA14-4102-8588-08FFEF28F3F3}"/>
              </a:ext>
            </a:extLst>
          </p:cNvPr>
          <p:cNvSpPr/>
          <p:nvPr/>
        </p:nvSpPr>
        <p:spPr>
          <a:xfrm>
            <a:off x="398647" y="1170488"/>
            <a:ext cx="11394706" cy="408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Deoxyribo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nucleic acid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DNA) is double helix structure that contains the structural blueprint for all genetic instructions.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Two types of nucleic acids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NA: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deoxyribo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nucleic acid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2400" b="1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NA: </a:t>
            </a:r>
            <a:r>
              <a:rPr lang="en-GB" sz="2400" b="1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nucleic acid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79204B-220A-4C09-8CA4-5359B404A155}"/>
              </a:ext>
            </a:extLst>
          </p:cNvPr>
          <p:cNvSpPr/>
          <p:nvPr/>
        </p:nvSpPr>
        <p:spPr>
          <a:xfrm>
            <a:off x="398647" y="311759"/>
            <a:ext cx="349967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Genome (blueprint)</a:t>
            </a:r>
          </a:p>
        </p:txBody>
      </p:sp>
    </p:spTree>
    <p:extLst>
      <p:ext uri="{BB962C8B-B14F-4D97-AF65-F5344CB8AC3E}">
        <p14:creationId xmlns:p14="http://schemas.microsoft.com/office/powerpoint/2010/main" val="22657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22"/>
    </mc:Choice>
    <mc:Fallback xmlns="">
      <p:transition spd="slow" advTm="11542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A9AE14-68B4-4DBA-B78A-9CADDE713522}"/>
              </a:ext>
            </a:extLst>
          </p:cNvPr>
          <p:cNvSpPr txBox="1"/>
          <p:nvPr/>
        </p:nvSpPr>
        <p:spPr>
          <a:xfrm>
            <a:off x="258417" y="176827"/>
            <a:ext cx="11122346" cy="601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genomes of all multicellular animals, consists of two distinct parts: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1- The nuclear genome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Found in the nucleus of the cell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- 3,3 billion bases arranged in linear chromosomes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Two copies of each chromosome present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Maternally and paternally inherited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Contains approximately 20,000 - 30,000 genes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- 93% of the genome contains non-coding DNA </a:t>
            </a:r>
          </a:p>
        </p:txBody>
      </p:sp>
    </p:spTree>
    <p:extLst>
      <p:ext uri="{BB962C8B-B14F-4D97-AF65-F5344CB8AC3E}">
        <p14:creationId xmlns:p14="http://schemas.microsoft.com/office/powerpoint/2010/main" val="12785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66"/>
    </mc:Choice>
    <mc:Fallback xmlns="">
      <p:transition spd="slow" advTm="20286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E46CE1-42B8-4FC2-8AF4-3A44CB2F4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9" t="15248" r="23696" b="6645"/>
          <a:stretch/>
        </p:blipFill>
        <p:spPr>
          <a:xfrm>
            <a:off x="1533377" y="295420"/>
            <a:ext cx="9650438" cy="5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54"/>
    </mc:Choice>
    <mc:Fallback xmlns="">
      <p:transition spd="slow" advTm="645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171575-6DEA-4C8B-8368-CA3E8E410713}"/>
              </a:ext>
            </a:extLst>
          </p:cNvPr>
          <p:cNvSpPr txBox="1"/>
          <p:nvPr/>
        </p:nvSpPr>
        <p:spPr>
          <a:xfrm>
            <a:off x="362241" y="379827"/>
            <a:ext cx="6770077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2- The mitochondrial genome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Found in the mitochondrial matrix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Around 20,000 bases in a circular chain of DNA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Multiple copies present in each mitochondrion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Maternally inherited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Contains 37 genes that encode: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proteins-coding genes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genes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genes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- 3% of the genome contains non-coding DNA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FA93D-AF3C-4E01-A430-53DBDFDC7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23" t="22756" r="4115" b="37430"/>
          <a:stretch/>
        </p:blipFill>
        <p:spPr>
          <a:xfrm>
            <a:off x="6485206" y="379827"/>
            <a:ext cx="5205046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37"/>
    </mc:Choice>
    <mc:Fallback xmlns="">
      <p:transition spd="slow" advTm="1592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3084B1A-6437-4A78-B78B-33CD163D2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6288" y="333567"/>
            <a:ext cx="9117495" cy="659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Structure of Nucleic acids</a:t>
            </a:r>
            <a:b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78D086D-54BC-4905-8D60-7CBBCC580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5533" y="1101621"/>
            <a:ext cx="11330608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6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Both DNA and RNA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polymers and composed of nucleotide monomers</a:t>
            </a:r>
          </a:p>
          <a:p>
            <a:pPr>
              <a:lnSpc>
                <a:spcPct val="16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Nucleotide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it consists of pentose sugar, phosphate group and nitrogen-containing bases (purine or pyrimidine).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DNA Backbone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consists of  sugars and phosphates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attached to the sugars and project from the backbone chain</a:t>
            </a:r>
          </a:p>
          <a:p>
            <a:pPr marL="342900" lvl="1" indent="-342900">
              <a:lnSpc>
                <a:spcPct val="150000"/>
              </a:lnSpc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Nucleotide monomers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linked by phosphodiester bond between the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phosphate.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DNA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pentose is deoxyribose,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RNA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ribose</a:t>
            </a: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75"/>
    </mc:Choice>
    <mc:Fallback xmlns="">
      <p:transition spd="slow" advTm="7817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EBDF7-4739-460E-A711-242DCDAF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3" y="5049078"/>
            <a:ext cx="8971722" cy="180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AF35C4-0865-4380-A8C8-6DA5EFF2D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1" y="123939"/>
            <a:ext cx="8971722" cy="48721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F498B2-996A-4790-8D1A-EA398D8B4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25" t="17449" r="57535" b="5518"/>
          <a:stretch/>
        </p:blipFill>
        <p:spPr>
          <a:xfrm>
            <a:off x="9146055" y="123938"/>
            <a:ext cx="2893360" cy="67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05"/>
    </mc:Choice>
    <mc:Fallback xmlns="">
      <p:transition spd="slow" advTm="16900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>
            <a:extLst>
              <a:ext uri="{FF2B5EF4-FFF2-40B4-BE49-F238E27FC236}">
                <a16:creationId xmlns:a16="http://schemas.microsoft.com/office/drawing/2014/main" id="{50497844-FF71-4396-BEB9-7081FBA4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77" y="209563"/>
            <a:ext cx="6114611" cy="57896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Nitrogenous base pairs are held together by hydrogen bonds</a:t>
            </a:r>
          </a:p>
          <a:p>
            <a:pPr>
              <a:lnSpc>
                <a:spcPct val="16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DNA the four different bases are:</a:t>
            </a:r>
          </a:p>
          <a:p>
            <a:pPr lvl="1">
              <a:lnSpc>
                <a:spcPct val="16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Purines: adenine (A) and guanine (G)</a:t>
            </a:r>
          </a:p>
          <a:p>
            <a:pPr lvl="1">
              <a:lnSpc>
                <a:spcPct val="16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Pyrimidines: cytosine (C) and 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thymine (T)</a:t>
            </a:r>
            <a:endParaRPr lang="en-GB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RNA the four bases are:</a:t>
            </a:r>
          </a:p>
          <a:p>
            <a:pPr lvl="1">
              <a:lnSpc>
                <a:spcPct val="16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Purines: adenine and guanine</a:t>
            </a:r>
          </a:p>
          <a:p>
            <a:pPr lvl="1">
              <a:lnSpc>
                <a:spcPct val="16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Pyrimidines: cytosine and 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uracil (U)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95D12-DAD0-49B1-888A-7D2A2AEA6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4" t="50000" r="45308" b="14649"/>
          <a:stretch/>
        </p:blipFill>
        <p:spPr>
          <a:xfrm>
            <a:off x="6096000" y="563402"/>
            <a:ext cx="5861541" cy="51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58"/>
    </mc:Choice>
    <mc:Fallback xmlns="">
      <p:transition spd="slow" advTm="11905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9">
            <a:extLst>
              <a:ext uri="{FF2B5EF4-FFF2-40B4-BE49-F238E27FC236}">
                <a16:creationId xmlns:a16="http://schemas.microsoft.com/office/drawing/2014/main" id="{8F1C1B9B-D792-435A-A2DE-AF63778E8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3827" y="948704"/>
            <a:ext cx="10628242" cy="6210301"/>
          </a:xfrm>
          <a:solidFill>
            <a:srgbClr val="FFFFFF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two strands in the DNA duplex are opposite in chemical polarity, so strands can synthesize only in the 5 end to 3 end direction. </a:t>
            </a:r>
          </a:p>
          <a:p>
            <a:pPr>
              <a:lnSpc>
                <a:spcPct val="17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two strands are anti-parallel in nature; that is, one strand will have the 3′ carbon of the sugar, whereas the other strand will have the 5′ carbon</a:t>
            </a:r>
          </a:p>
          <a:p>
            <a:pPr>
              <a:lnSpc>
                <a:spcPct val="170000"/>
              </a:lnSpc>
              <a:defRPr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Bases pair through hydrogen bonds: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adenine (A)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always pairs with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thymine (T)</a:t>
            </a:r>
            <a:r>
              <a:rPr lang="en-A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guanine (G)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always pairs with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cytosine (C).</a:t>
            </a:r>
          </a:p>
          <a:p>
            <a:pPr>
              <a:lnSpc>
                <a:spcPct val="170000"/>
              </a:lnSpc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example: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 5’ AACGTGTT 3’ is complementary to  3’ TTGCACAA 5’</a:t>
            </a:r>
          </a:p>
          <a:p>
            <a:pPr marL="0" indent="0" eaLnBrk="1" hangingPunct="1">
              <a:lnSpc>
                <a:spcPct val="170000"/>
              </a:lnSpc>
              <a:buNone/>
              <a:defRPr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  <a:defRPr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154EBC0-82F9-45A5-B1EC-33971CD99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1" y="217487"/>
            <a:ext cx="10469217" cy="4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Complementarity of nucleic acids (Watson-Crick Base Pairs)</a:t>
            </a:r>
          </a:p>
        </p:txBody>
      </p:sp>
    </p:spTree>
    <p:extLst>
      <p:ext uri="{BB962C8B-B14F-4D97-AF65-F5344CB8AC3E}">
        <p14:creationId xmlns:p14="http://schemas.microsoft.com/office/powerpoint/2010/main" val="18108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738"/>
    </mc:Choice>
    <mc:Fallback xmlns="">
      <p:transition spd="slow" advTm="27773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96A6C0F-6793-4F5F-A0F4-D150037411C0}"/>
              </a:ext>
            </a:extLst>
          </p:cNvPr>
          <p:cNvGrpSpPr/>
          <p:nvPr/>
        </p:nvGrpSpPr>
        <p:grpSpPr>
          <a:xfrm>
            <a:off x="2199864" y="310944"/>
            <a:ext cx="7566991" cy="6407907"/>
            <a:chOff x="6753898" y="1344614"/>
            <a:chExt cx="5279076" cy="4811712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83DD882C-43C5-4F87-8933-A505F6CC4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53898" y="1344614"/>
              <a:ext cx="5279076" cy="4811712"/>
              <a:chOff x="4481513" y="1598613"/>
              <a:chExt cx="4635500" cy="4811712"/>
            </a:xfrm>
          </p:grpSpPr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9DCB558F-B8D4-4D67-AC7C-C00365A7D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888" y="2781300"/>
                <a:ext cx="1150937" cy="5032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/>
              </a:p>
            </p:txBody>
          </p:sp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7D2EACAA-BB0A-4DEB-ABAD-6E0243A24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113" y="1878013"/>
                <a:ext cx="3900487" cy="442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307AA929-C5A0-4C28-8344-560E601B10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1513" y="1728788"/>
                <a:ext cx="1012825" cy="4619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/>
                  <a:t>5’ end</a:t>
                </a:r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C985A822-020A-4D2A-8AFD-888B892F7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4213" y="5949950"/>
                <a:ext cx="1014412" cy="460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/>
                  <a:t>3’ end</a:t>
                </a:r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1716AD64-2F80-434C-B3D8-B55D463C9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4188" y="5718175"/>
                <a:ext cx="1012825" cy="461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/>
                  <a:t>5’ end</a:t>
                </a:r>
              </a:p>
            </p:txBody>
          </p:sp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151F015D-2BCD-42B3-B9F5-CF5E88D56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5113" y="1598613"/>
                <a:ext cx="1012825" cy="4619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/>
                  <a:t>3’ end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5E2855-D6FD-49A7-B784-F69962996AEB}"/>
                </a:ext>
              </a:extLst>
            </p:cNvPr>
            <p:cNvGrpSpPr/>
            <p:nvPr/>
          </p:nvGrpSpPr>
          <p:grpSpPr>
            <a:xfrm>
              <a:off x="8405988" y="1509712"/>
              <a:ext cx="1992853" cy="1017589"/>
              <a:chOff x="8405988" y="1509712"/>
              <a:chExt cx="1992853" cy="101758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0C45BD-637A-4065-85A5-E4DF42A3D43F}"/>
                  </a:ext>
                </a:extLst>
              </p:cNvPr>
              <p:cNvSpPr/>
              <p:nvPr/>
            </p:nvSpPr>
            <p:spPr>
              <a:xfrm>
                <a:off x="8405988" y="1509712"/>
                <a:ext cx="1992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hydrogen bonds</a:t>
                </a:r>
                <a:endParaRPr lang="en-GB" b="1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7A2CE1C-6E03-4DBA-A436-6D40F58FD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56105" y="2006601"/>
                <a:ext cx="166612" cy="5207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85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00"/>
    </mc:Choice>
    <mc:Fallback xmlns="">
      <p:transition spd="slow" advTm="7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8FAEA71-177C-4D77-8705-666A394648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4070" y="40094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82DF0-58F2-4EAC-B9CD-3E2A6BA8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371669"/>
            <a:ext cx="10866782" cy="26380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 the science of molecular Biology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 the structure and function of nucleic acids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 the concept of complementarity in nucleic acids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24"/>
    </mc:Choice>
    <mc:Fallback xmlns="">
      <p:transition spd="slow" advTm="1545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B4FAD9-CCC1-4619-9EF9-2F47EB5EDCC4}"/>
              </a:ext>
            </a:extLst>
          </p:cNvPr>
          <p:cNvSpPr txBox="1"/>
          <p:nvPr/>
        </p:nvSpPr>
        <p:spPr>
          <a:xfrm>
            <a:off x="318052" y="359970"/>
            <a:ext cx="10986052" cy="5367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Molecular Biology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Molecular Biology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study of the structure of macromolecules as well as studying biochemical and  molecular processes within cells, especially the processes of DNA replication, RNA transcription, and protein translation.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Organisms are composed of matter,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which is anything that takes up space and has mass. Matter exists in many forms. Rocks, metals, oils, gases, and living organisms.</a:t>
            </a:r>
          </a:p>
        </p:txBody>
      </p:sp>
    </p:spTree>
    <p:extLst>
      <p:ext uri="{BB962C8B-B14F-4D97-AF65-F5344CB8AC3E}">
        <p14:creationId xmlns:p14="http://schemas.microsoft.com/office/powerpoint/2010/main" val="24991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23"/>
    </mc:Choice>
    <mc:Fallback xmlns="">
      <p:transition spd="slow" advTm="15732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8CA09D-BFF9-4415-AD6E-8995544DE6CE}"/>
              </a:ext>
            </a:extLst>
          </p:cNvPr>
          <p:cNvSpPr txBox="1"/>
          <p:nvPr/>
        </p:nvSpPr>
        <p:spPr>
          <a:xfrm>
            <a:off x="371061" y="149785"/>
            <a:ext cx="11198087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Elements and Compounds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made up of elements.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element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substance that cannot be broken down to other substances by chemical reactions. Chemists recognize 92 elements occurring in nature; gold, copper, carbon, and oxygen are examples.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compound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substance consisting of two or more different elements combined in a fixed ratio. Table salt, for example, is sodium chloride (NaCl), a compound composed of the elements sodium (Na) and chlorine (Cl) in a 1:1 ratio</a:t>
            </a:r>
          </a:p>
        </p:txBody>
      </p:sp>
    </p:spTree>
    <p:extLst>
      <p:ext uri="{BB962C8B-B14F-4D97-AF65-F5344CB8AC3E}">
        <p14:creationId xmlns:p14="http://schemas.microsoft.com/office/powerpoint/2010/main" val="32600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09"/>
    </mc:Choice>
    <mc:Fallback xmlns="">
      <p:transition spd="slow" advTm="1263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BBEEE1-A60B-4D8F-9647-E69F642EF81E}"/>
              </a:ext>
            </a:extLst>
          </p:cNvPr>
          <p:cNvGrpSpPr/>
          <p:nvPr/>
        </p:nvGrpSpPr>
        <p:grpSpPr>
          <a:xfrm>
            <a:off x="754742" y="116114"/>
            <a:ext cx="10218057" cy="6741885"/>
            <a:chOff x="754742" y="116114"/>
            <a:chExt cx="10218057" cy="67418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BEC06A-8517-4F95-ACD6-66C0931BA416}"/>
                </a:ext>
              </a:extLst>
            </p:cNvPr>
            <p:cNvGrpSpPr/>
            <p:nvPr/>
          </p:nvGrpSpPr>
          <p:grpSpPr>
            <a:xfrm>
              <a:off x="754742" y="116114"/>
              <a:ext cx="10218057" cy="6741885"/>
              <a:chOff x="754742" y="116114"/>
              <a:chExt cx="10218057" cy="67418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59A843E-BABE-4FC0-95D9-C602F8F0A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7922" t="23987" r="22577" b="7261"/>
              <a:stretch/>
            </p:blipFill>
            <p:spPr>
              <a:xfrm>
                <a:off x="754742" y="116114"/>
                <a:ext cx="10218057" cy="6741885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BB953C-F6AF-40BD-A4DA-54AEC3183261}"/>
                  </a:ext>
                </a:extLst>
              </p:cNvPr>
              <p:cNvSpPr/>
              <p:nvPr/>
            </p:nvSpPr>
            <p:spPr>
              <a:xfrm>
                <a:off x="957943" y="290286"/>
                <a:ext cx="5471886" cy="28302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3F1431-DABD-43CA-9AB4-2D7AB6DFC339}"/>
                </a:ext>
              </a:extLst>
            </p:cNvPr>
            <p:cNvSpPr/>
            <p:nvPr/>
          </p:nvSpPr>
          <p:spPr>
            <a:xfrm>
              <a:off x="4240696" y="6056243"/>
              <a:ext cx="5906368" cy="685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74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89"/>
    </mc:Choice>
    <mc:Fallback xmlns="">
      <p:transition spd="slow" advTm="359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613A1F-D3C2-4F82-879A-CD61FB3F7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5495" r="20000" b="20372"/>
          <a:stretch/>
        </p:blipFill>
        <p:spPr>
          <a:xfrm>
            <a:off x="1139687" y="702365"/>
            <a:ext cx="9727096" cy="6155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2FAD72-0788-4D4B-8ED4-4C98A0B7C79C}"/>
              </a:ext>
            </a:extLst>
          </p:cNvPr>
          <p:cNvSpPr txBox="1"/>
          <p:nvPr/>
        </p:nvSpPr>
        <p:spPr>
          <a:xfrm>
            <a:off x="432581" y="179145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elements of life </a:t>
            </a:r>
          </a:p>
        </p:txBody>
      </p:sp>
    </p:spTree>
    <p:extLst>
      <p:ext uri="{BB962C8B-B14F-4D97-AF65-F5344CB8AC3E}">
        <p14:creationId xmlns:p14="http://schemas.microsoft.com/office/powerpoint/2010/main" val="17830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10"/>
    </mc:Choice>
    <mc:Fallback xmlns="">
      <p:transition spd="slow" advTm="1172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5229AD-B27E-43F2-B6E9-4F5927164375}"/>
              </a:ext>
            </a:extLst>
          </p:cNvPr>
          <p:cNvSpPr txBox="1"/>
          <p:nvPr/>
        </p:nvSpPr>
        <p:spPr>
          <a:xfrm>
            <a:off x="437322" y="460898"/>
            <a:ext cx="11449878" cy="2332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molecule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is a chemical structure consisting of two or more units called atoms,</a:t>
            </a:r>
            <a:endParaRPr lang="en-US" sz="24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atoms 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make up a molecule are joined together by </a:t>
            </a:r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covalent bonds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which pairs of electrons are shared between pairs of atoms.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74A06-573A-488D-99EC-D94BE5D7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93" t="45536" r="23730" b="26553"/>
          <a:stretch/>
        </p:blipFill>
        <p:spPr>
          <a:xfrm>
            <a:off x="2194560" y="3066756"/>
            <a:ext cx="7441809" cy="34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49"/>
    </mc:Choice>
    <mc:Fallback xmlns="">
      <p:transition spd="slow" advTm="1230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0B3ECF8-7FC9-4D2B-B562-DE7108BE2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5043" y="491240"/>
            <a:ext cx="8322365" cy="6236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Macromolecules of the cell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4CDCD3C-5A3F-4890-86EF-7ABD4A20F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5043" y="1273911"/>
            <a:ext cx="11449879" cy="39844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macromolecule is an organic molecule of &gt;1000 molecular weight</a:t>
            </a:r>
          </a:p>
          <a:p>
            <a:pPr lvl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monomer units linked via covalent bonds to form polymer (macromolecule)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Combination of different monomer units builds a range of macromolecules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Sugars → Polysaccharides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Amino acids → Proteins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Nucleotides  → Nucleic acids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Fatty acid → lipid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97"/>
    </mc:Choice>
    <mc:Fallback xmlns="">
      <p:transition spd="slow" advTm="1577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198A9-C1E7-4788-A10C-4F804FA38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7" t="22209" r="26739" b="13412"/>
          <a:stretch/>
        </p:blipFill>
        <p:spPr>
          <a:xfrm>
            <a:off x="6096000" y="437322"/>
            <a:ext cx="5875606" cy="5936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51EB63-4FB0-4A14-85DE-8AE2EEFCB608}"/>
              </a:ext>
            </a:extLst>
          </p:cNvPr>
          <p:cNvSpPr/>
          <p:nvPr/>
        </p:nvSpPr>
        <p:spPr>
          <a:xfrm>
            <a:off x="220394" y="724774"/>
            <a:ext cx="6096000" cy="28110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Macromolecules have biological importance such as: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carrying capacity – DNA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Biological catalysts – proteins</a:t>
            </a:r>
          </a:p>
          <a:p>
            <a:pPr lvl="1">
              <a:lnSpc>
                <a:spcPct val="150000"/>
              </a:lnSpc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10"/>
    </mc:Choice>
    <mc:Fallback xmlns="">
      <p:transition spd="slow" advTm="14671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812</Words>
  <Application>Microsoft Office PowerPoint</Application>
  <PresentationFormat>Widescreen</PresentationFormat>
  <Paragraphs>97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Blackadder ITC</vt:lpstr>
      <vt:lpstr>Calibri</vt:lpstr>
      <vt:lpstr>Calibri Light</vt:lpstr>
      <vt:lpstr>Georgia</vt:lpstr>
      <vt:lpstr>NexusSerif</vt:lpstr>
      <vt:lpstr>Times New Roman</vt:lpstr>
      <vt:lpstr>Office Theme</vt:lpstr>
      <vt:lpstr> Introduction to molecular Biology  - Nucleic acid structures  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Macromolecules of the cell</vt:lpstr>
      <vt:lpstr>PowerPoint Presentation</vt:lpstr>
      <vt:lpstr>Proteins</vt:lpstr>
      <vt:lpstr>PowerPoint Presentation</vt:lpstr>
      <vt:lpstr>PowerPoint Presentation</vt:lpstr>
      <vt:lpstr>PowerPoint Presentation</vt:lpstr>
      <vt:lpstr>PowerPoint Presentation</vt:lpstr>
      <vt:lpstr>Structure of Nucleic acids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eukaryotic genome</dc:title>
  <dc:creator>Dr. Bushrah</dc:creator>
  <cp:lastModifiedBy>botan pc</cp:lastModifiedBy>
  <cp:revision>175</cp:revision>
  <dcterms:created xsi:type="dcterms:W3CDTF">2017-11-10T09:52:45Z</dcterms:created>
  <dcterms:modified xsi:type="dcterms:W3CDTF">2025-04-22T17:03:23Z</dcterms:modified>
</cp:coreProperties>
</file>