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DEED19-E64A-44C1-B996-E24CBBF8618E}" type="datetimeFigureOut">
              <a:rPr lang="en-US" smtClean="0"/>
              <a:t>12/12/2020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54647D-8266-4FD4-BAE0-D39B1AFDF255}" type="slidenum">
              <a:rPr lang="en-US" smtClean="0"/>
              <a:t>‹#›</a:t>
            </a:fld>
            <a:endParaRPr lang="en-US"/>
          </a:p>
        </p:txBody>
      </p:sp>
    </p:spTree>
    <p:extLst>
      <p:ext uri="{BB962C8B-B14F-4D97-AF65-F5344CB8AC3E}">
        <p14:creationId xmlns:p14="http://schemas.microsoft.com/office/powerpoint/2010/main" val="248980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7BDAA5-9E21-4543-A6D5-562FA4F5A332}"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1119762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39CC52-A492-462F-8146-82CBEA5753EB}" type="datetime1">
              <a:rPr lang="en-US" smtClean="0"/>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1902825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DB6B8E0-B715-4842-A1F1-03C8FC1F53E3}"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943150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E96D6E0-91EE-4068-BC0B-CF95309819DC}"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36654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21DA2-7A59-4F61-98E6-9CC3C6EE7AF2}"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2866605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A69D759-912D-4288-B471-CC828B4B3E92}" type="datetime1">
              <a:rPr lang="en-US" smtClean="0"/>
              <a:t>12/12/2020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2237412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14508E9-1265-46C7-9A45-E76C633856EA}" type="datetime1">
              <a:rPr lang="en-US" smtClean="0"/>
              <a:t>12/12/2020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5771467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1DDFDE-A8A7-4B8E-8E0B-565FFB1FA70D}"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1459984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8253F0-2830-4CF5-9390-055B23D73F0E}"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387256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ADF91746-ADF6-4EA0-8D7C-B50B5207232E}"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3126752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DE856E-8BF3-489F-A3EE-5A3092D983E9}" type="datetime1">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1382437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B02B37-2834-45D0-8F01-D57DB42458E9}" type="datetime1">
              <a:rPr lang="en-US" smtClean="0"/>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284301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887406-C62E-43E6-B05E-1DFF9A9ECFBE}" type="datetime1">
              <a:rPr lang="en-US" smtClean="0"/>
              <a:t>12/12/2020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1186034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2F95B6C-17B0-40C6-8ADA-B265037F6DF5}" type="datetime1">
              <a:rPr lang="en-US" smtClean="0"/>
              <a:t>12/12/2020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291405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4BF48E-D7D3-4522-8E7E-6AB65A8C4494}" type="datetime1">
              <a:rPr lang="en-US" smtClean="0"/>
              <a:t>12/12/2020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260717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ECB9CEAF-2CD7-4B7C-8141-F051A84EB203}" type="datetime1">
              <a:rPr lang="en-US" smtClean="0"/>
              <a:t>12/12/2020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1629529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B5C033E-DC6F-4370-8088-8F92A0586E47}" type="datetime1">
              <a:rPr lang="en-US" smtClean="0"/>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77645-90EC-4961-8E7C-82C471FE4590}" type="slidenum">
              <a:rPr lang="en-US" smtClean="0"/>
              <a:t>‹#›</a:t>
            </a:fld>
            <a:endParaRPr lang="en-US"/>
          </a:p>
        </p:txBody>
      </p:sp>
    </p:spTree>
    <p:extLst>
      <p:ext uri="{BB962C8B-B14F-4D97-AF65-F5344CB8AC3E}">
        <p14:creationId xmlns:p14="http://schemas.microsoft.com/office/powerpoint/2010/main" val="608430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77F2814-1C9A-4B37-9E04-6652250BAB52}" type="datetime1">
              <a:rPr lang="en-US" smtClean="0"/>
              <a:t>12/12/2020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2277645-90EC-4961-8E7C-82C471FE4590}" type="slidenum">
              <a:rPr lang="en-US" smtClean="0"/>
              <a:t>‹#›</a:t>
            </a:fld>
            <a:endParaRPr lang="en-US"/>
          </a:p>
        </p:txBody>
      </p:sp>
    </p:spTree>
    <p:extLst>
      <p:ext uri="{BB962C8B-B14F-4D97-AF65-F5344CB8AC3E}">
        <p14:creationId xmlns:p14="http://schemas.microsoft.com/office/powerpoint/2010/main" val="289589263"/>
      </p:ext>
    </p:extLst>
  </p:cSld>
  <p:clrMap bg1="dk1" tx1="lt1" bg2="dk2" tx2="lt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 id="2147483805"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87383"/>
            <a:ext cx="9144000" cy="1985554"/>
          </a:xfrm>
        </p:spPr>
        <p:txBody>
          <a:bodyPr/>
          <a:lstStyle/>
          <a:p>
            <a:r>
              <a:rPr lang="en-US" dirty="0">
                <a:latin typeface="Bernard MT Condensed" panose="02050806060905020404" pitchFamily="18" charset="0"/>
                <a:cs typeface="Times New Roman" panose="02020603050405020304" pitchFamily="18" charset="0"/>
              </a:rPr>
              <a:t>Pedagogical Grammar</a:t>
            </a:r>
          </a:p>
        </p:txBody>
      </p:sp>
      <p:sp>
        <p:nvSpPr>
          <p:cNvPr id="3" name="Subtitle 2"/>
          <p:cNvSpPr>
            <a:spLocks noGrp="1"/>
          </p:cNvSpPr>
          <p:nvPr>
            <p:ph type="subTitle" idx="1"/>
          </p:nvPr>
        </p:nvSpPr>
        <p:spPr>
          <a:xfrm>
            <a:off x="1524000" y="2821577"/>
            <a:ext cx="9144000" cy="2436223"/>
          </a:xfrm>
        </p:spPr>
        <p:txBody>
          <a:bodyPr>
            <a:normAutofit fontScale="70000" lnSpcReduction="20000"/>
          </a:bodyPr>
          <a:lstStyle/>
          <a:p>
            <a:r>
              <a:rPr lang="en-US" sz="6000" i="1" dirty="0">
                <a:solidFill>
                  <a:prstClr val="black"/>
                </a:solidFill>
                <a:latin typeface="Times New Roman" panose="02020603050405020304" pitchFamily="18" charset="0"/>
                <a:ea typeface="+mj-ea"/>
                <a:cs typeface="Times New Roman" panose="02020603050405020304" pitchFamily="18" charset="0"/>
              </a:rPr>
              <a:t>Modal Auxiliaries and Related Phrasal Forms</a:t>
            </a:r>
          </a:p>
          <a:p>
            <a:endParaRPr lang="en-US" sz="6000" dirty="0">
              <a:solidFill>
                <a:prstClr val="black"/>
              </a:solidFill>
              <a:latin typeface="Times New Roman" panose="02020603050405020304" pitchFamily="18" charset="0"/>
              <a:ea typeface="+mj-ea"/>
              <a:cs typeface="Times New Roman" panose="02020603050405020304" pitchFamily="18" charset="0"/>
            </a:endParaRPr>
          </a:p>
          <a:p>
            <a:r>
              <a:rPr lang="en-US" sz="2600" b="1" dirty="0">
                <a:solidFill>
                  <a:prstClr val="black"/>
                </a:solidFill>
                <a:latin typeface="Times New Roman" panose="02020603050405020304" pitchFamily="18" charset="0"/>
                <a:ea typeface="+mj-ea"/>
                <a:cs typeface="Times New Roman" panose="02020603050405020304" pitchFamily="18" charset="0"/>
              </a:rPr>
              <a:t>Presented by: Sheelan Adnan  </a:t>
            </a:r>
          </a:p>
          <a:p>
            <a:r>
              <a:rPr lang="en-US" sz="2300" b="1" dirty="0">
                <a:solidFill>
                  <a:prstClr val="black"/>
                </a:solidFill>
                <a:latin typeface="Times New Roman" panose="02020603050405020304" pitchFamily="18" charset="0"/>
                <a:ea typeface="+mj-ea"/>
                <a:cs typeface="Times New Roman" panose="02020603050405020304" pitchFamily="18" charset="0"/>
              </a:rPr>
              <a:t>29/11/2020</a:t>
            </a:r>
            <a:endParaRPr lang="en-US" sz="1800" b="1" dirty="0"/>
          </a:p>
        </p:txBody>
      </p:sp>
      <p:sp>
        <p:nvSpPr>
          <p:cNvPr id="6" name="Slide Number Placeholder 5"/>
          <p:cNvSpPr>
            <a:spLocks noGrp="1"/>
          </p:cNvSpPr>
          <p:nvPr>
            <p:ph type="sldNum" sz="quarter" idx="12"/>
          </p:nvPr>
        </p:nvSpPr>
        <p:spPr/>
        <p:txBody>
          <a:bodyPr/>
          <a:lstStyle/>
          <a:p>
            <a:fld id="{62277645-90EC-4961-8E7C-82C471FE4590}" type="slidenum">
              <a:rPr lang="en-US" smtClean="0"/>
              <a:t>1</a:t>
            </a:fld>
            <a:endParaRPr lang="en-US"/>
          </a:p>
        </p:txBody>
      </p:sp>
    </p:spTree>
    <p:extLst>
      <p:ext uri="{BB962C8B-B14F-4D97-AF65-F5344CB8AC3E}">
        <p14:creationId xmlns:p14="http://schemas.microsoft.com/office/powerpoint/2010/main" val="3478778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800" y="295729"/>
            <a:ext cx="10515600" cy="6143171"/>
          </a:xfrm>
        </p:spPr>
        <p:txBody>
          <a:bodyPr>
            <a:noAutofit/>
          </a:bodyPr>
          <a:lstStyle/>
          <a:p>
            <a:pPr algn="just">
              <a:lnSpc>
                <a:spcPct val="150000"/>
              </a:lnSpc>
            </a:pPr>
            <a:r>
              <a:rPr lang="en-US" sz="2200" dirty="0">
                <a:latin typeface="Times New Roman" panose="02020603050405020304" pitchFamily="18" charset="0"/>
                <a:cs typeface="Times New Roman" panose="02020603050405020304" pitchFamily="18" charset="0"/>
              </a:rPr>
              <a:t> The present and past relationship is maintained between can and could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where could is used for remote past.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a:t>
            </a:r>
            <a:r>
              <a:rPr lang="en-US" sz="2200" i="1" dirty="0">
                <a:solidFill>
                  <a:srgbClr val="FF0000"/>
                </a:solidFill>
                <a:latin typeface="Times New Roman" panose="02020603050405020304" pitchFamily="18" charset="0"/>
                <a:cs typeface="Times New Roman" panose="02020603050405020304" pitchFamily="18" charset="0"/>
              </a:rPr>
              <a:t>I can’t speak French now, but I could speak when I was a child.</a:t>
            </a:r>
          </a:p>
          <a:p>
            <a:pPr algn="just">
              <a:lnSpc>
                <a:spcPct val="150000"/>
              </a:lnSpc>
            </a:pPr>
            <a:r>
              <a:rPr lang="en-US" sz="2200" dirty="0">
                <a:latin typeface="Times New Roman" panose="02020603050405020304" pitchFamily="18" charset="0"/>
                <a:cs typeface="Times New Roman" panose="02020603050405020304" pitchFamily="18" charset="0"/>
              </a:rPr>
              <a:t>The different time references do not hold for the other modal pairs.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It is the case that so-called present tense modals may refer to (present) reasoning about events in the past, and that so-called past tense modals may refer to present or future time.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Jim may have been late last night.(past event)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That could be Sara .(present meaning)</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should see a doctor.(future meaning)</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10</a:t>
            </a:fld>
            <a:endParaRPr lang="en-US"/>
          </a:p>
        </p:txBody>
      </p:sp>
    </p:spTree>
    <p:extLst>
      <p:ext uri="{BB962C8B-B14F-4D97-AF65-F5344CB8AC3E}">
        <p14:creationId xmlns:p14="http://schemas.microsoft.com/office/powerpoint/2010/main" val="533068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4691" y="409433"/>
            <a:ext cx="10515600" cy="576753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MODALS AND THEIR PHRSAL MODAL COUNTERPARTS </a:t>
            </a:r>
          </a:p>
          <a:p>
            <a:pPr marL="0" indent="0">
              <a:buNone/>
            </a:pPr>
            <a:endParaRPr lang="en-US" dirty="0"/>
          </a:p>
          <a:p>
            <a:pPr marL="0" indent="0">
              <a:buNone/>
            </a:pPr>
            <a:r>
              <a:rPr lang="en-US" sz="2200" dirty="0">
                <a:latin typeface="Times New Roman" panose="02020603050405020304" pitchFamily="18" charset="0"/>
                <a:cs typeface="Times New Roman" panose="02020603050405020304" pitchFamily="18" charset="0"/>
              </a:rPr>
              <a:t>Every model seems to have at least one phrasal counterpart, and some models have several:</a:t>
            </a:r>
          </a:p>
          <a:p>
            <a:pPr marL="0" indent="0">
              <a:buNone/>
            </a:pPr>
            <a:endParaRPr lang="en-US" sz="2200" dirty="0">
              <a:latin typeface="Times New Roman" panose="02020603050405020304" pitchFamily="18" charset="0"/>
              <a:cs typeface="Times New Roman" panose="02020603050405020304" pitchFamily="18" charset="0"/>
            </a:endParaRPr>
          </a:p>
          <a:p>
            <a:pPr marL="0" indent="0">
              <a:buNone/>
            </a:pPr>
            <a:r>
              <a:rPr lang="en-US" sz="2200" b="1" dirty="0">
                <a:latin typeface="Times New Roman" panose="02020603050405020304" pitchFamily="18" charset="0"/>
                <a:cs typeface="Times New Roman" panose="02020603050405020304" pitchFamily="18" charset="0"/>
              </a:rPr>
              <a:t>Modal                          			    Phrasal Modal</a:t>
            </a:r>
          </a:p>
          <a:p>
            <a:pPr marL="0" indent="0">
              <a:buNone/>
            </a:pPr>
            <a:r>
              <a:rPr lang="en-US" sz="2200" dirty="0">
                <a:latin typeface="Times New Roman" panose="02020603050405020304" pitchFamily="18" charset="0"/>
                <a:cs typeface="Times New Roman" panose="02020603050405020304" pitchFamily="18" charset="0"/>
              </a:rPr>
              <a:t>Can, could                   			    be able to </a:t>
            </a:r>
          </a:p>
          <a:p>
            <a:pPr marL="0" indent="0">
              <a:buNone/>
            </a:pPr>
            <a:r>
              <a:rPr lang="en-US" sz="2200" dirty="0">
                <a:latin typeface="Times New Roman" panose="02020603050405020304" pitchFamily="18" charset="0"/>
                <a:cs typeface="Times New Roman" panose="02020603050405020304" pitchFamily="18" charset="0"/>
              </a:rPr>
              <a:t>Will, shall                       		    be going to, be about to, be to </a:t>
            </a:r>
          </a:p>
          <a:p>
            <a:pPr marL="0" indent="0">
              <a:buNone/>
            </a:pPr>
            <a:r>
              <a:rPr lang="en-US" sz="2200" dirty="0">
                <a:latin typeface="Times New Roman" panose="02020603050405020304" pitchFamily="18" charset="0"/>
                <a:cs typeface="Times New Roman" panose="02020603050405020304" pitchFamily="18" charset="0"/>
              </a:rPr>
              <a:t>Must                       			          have to, have got to, need to </a:t>
            </a:r>
          </a:p>
          <a:p>
            <a:pPr marL="0" indent="0">
              <a:buNone/>
            </a:pPr>
            <a:r>
              <a:rPr lang="en-US" sz="2200" dirty="0">
                <a:latin typeface="Times New Roman" panose="02020603050405020304" pitchFamily="18" charset="0"/>
                <a:cs typeface="Times New Roman" panose="02020603050405020304" pitchFamily="18" charset="0"/>
              </a:rPr>
              <a:t>Should                     			          be supposed to </a:t>
            </a:r>
          </a:p>
          <a:p>
            <a:pPr marL="0" indent="0">
              <a:buNone/>
            </a:pPr>
            <a:r>
              <a:rPr lang="en-US" sz="2200" dirty="0">
                <a:latin typeface="Times New Roman" panose="02020603050405020304" pitchFamily="18" charset="0"/>
                <a:cs typeface="Times New Roman" panose="02020603050405020304" pitchFamily="18" charset="0"/>
              </a:rPr>
              <a:t>Would(for past habits) 			   used to </a:t>
            </a:r>
          </a:p>
          <a:p>
            <a:pPr marL="0" indent="0">
              <a:buNone/>
            </a:pPr>
            <a:r>
              <a:rPr lang="en-US" sz="2200" dirty="0">
                <a:latin typeface="Times New Roman" panose="02020603050405020304" pitchFamily="18" charset="0"/>
                <a:cs typeface="Times New Roman" panose="02020603050405020304" pitchFamily="18" charset="0"/>
              </a:rPr>
              <a:t>May, might                     		   be allowed to, be permitted to</a:t>
            </a:r>
          </a:p>
        </p:txBody>
      </p:sp>
      <p:sp>
        <p:nvSpPr>
          <p:cNvPr id="4" name="Slide Number Placeholder 3"/>
          <p:cNvSpPr>
            <a:spLocks noGrp="1"/>
          </p:cNvSpPr>
          <p:nvPr>
            <p:ph type="sldNum" sz="quarter" idx="12"/>
          </p:nvPr>
        </p:nvSpPr>
        <p:spPr/>
        <p:txBody>
          <a:bodyPr/>
          <a:lstStyle/>
          <a:p>
            <a:fld id="{62277645-90EC-4961-8E7C-82C471FE4590}" type="slidenum">
              <a:rPr lang="en-US" smtClean="0"/>
              <a:t>11</a:t>
            </a:fld>
            <a:endParaRPr lang="en-US"/>
          </a:p>
        </p:txBody>
      </p:sp>
      <p:cxnSp>
        <p:nvCxnSpPr>
          <p:cNvPr id="8" name="Straight Connector 7"/>
          <p:cNvCxnSpPr/>
          <p:nvPr/>
        </p:nvCxnSpPr>
        <p:spPr>
          <a:xfrm>
            <a:off x="4305300" y="2705100"/>
            <a:ext cx="203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24691" y="2705100"/>
            <a:ext cx="203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6816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2" y="897218"/>
            <a:ext cx="9896928" cy="4754282"/>
          </a:xfrm>
        </p:spPr>
        <p:txBody>
          <a:bodyPr/>
          <a:lstStyle/>
          <a:p>
            <a:pPr algn="just">
              <a:lnSpc>
                <a:spcPct val="150000"/>
              </a:lnSpc>
            </a:pPr>
            <a:r>
              <a:rPr lang="en-US" sz="2200" dirty="0">
                <a:latin typeface="Times New Roman" panose="02020603050405020304" pitchFamily="18" charset="0"/>
                <a:cs typeface="Times New Roman" panose="02020603050405020304" pitchFamily="18" charset="0"/>
              </a:rPr>
              <a:t>Ought to and had better/best lie somewhere between true modals and phrasal modal.</a:t>
            </a:r>
          </a:p>
          <a:p>
            <a:pPr algn="just">
              <a:lnSpc>
                <a:spcPct val="150000"/>
              </a:lnSpc>
            </a:pPr>
            <a:r>
              <a:rPr lang="en-US" sz="2200" dirty="0">
                <a:latin typeface="Times New Roman" panose="02020603050405020304" pitchFamily="18" charset="0"/>
                <a:cs typeface="Times New Roman" panose="02020603050405020304" pitchFamily="18" charset="0"/>
              </a:rPr>
              <a:t>Phrasal modals do not show the same formal properties as true modals in that the subject –verb agreement rule must be applied (except for used to, which is an inflected past tense ) and all phrasal modals require a “to infinitive” precede the main verb; that is, the phrasal forms behave syntactically much more like ordinary verbs than they do like true modals.</a:t>
            </a:r>
          </a:p>
          <a:p>
            <a:endParaRPr lang="en-US" dirty="0"/>
          </a:p>
        </p:txBody>
      </p:sp>
      <p:sp>
        <p:nvSpPr>
          <p:cNvPr id="4" name="Slide Number Placeholder 3"/>
          <p:cNvSpPr>
            <a:spLocks noGrp="1"/>
          </p:cNvSpPr>
          <p:nvPr>
            <p:ph type="sldNum" sz="quarter" idx="12"/>
          </p:nvPr>
        </p:nvSpPr>
        <p:spPr/>
        <p:txBody>
          <a:bodyPr/>
          <a:lstStyle/>
          <a:p>
            <a:fld id="{62277645-90EC-4961-8E7C-82C471FE4590}" type="slidenum">
              <a:rPr lang="en-US" smtClean="0"/>
              <a:t>12</a:t>
            </a:fld>
            <a:endParaRPr lang="en-US"/>
          </a:p>
        </p:txBody>
      </p:sp>
    </p:spTree>
    <p:extLst>
      <p:ext uri="{BB962C8B-B14F-4D97-AF65-F5344CB8AC3E}">
        <p14:creationId xmlns:p14="http://schemas.microsoft.com/office/powerpoint/2010/main" val="1181639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2757" y="355963"/>
            <a:ext cx="10635343" cy="5955937"/>
          </a:xfrm>
        </p:spPr>
        <p:txBody>
          <a:bodyPr>
            <a:norm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	      is going to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is allowed to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She       has to    	 	go to Erbil tomorrow.</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is supposed to</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is able to </a:t>
            </a:r>
          </a:p>
          <a:p>
            <a:pPr algn="just">
              <a:lnSpc>
                <a:spcPct val="150000"/>
              </a:lnSpc>
            </a:pPr>
            <a:r>
              <a:rPr lang="en-US" sz="2200" dirty="0">
                <a:latin typeface="Times New Roman" panose="02020603050405020304" pitchFamily="18" charset="0"/>
                <a:cs typeface="Times New Roman" panose="02020603050405020304" pitchFamily="18" charset="0"/>
              </a:rPr>
              <a:t>Phrasal forms developed in part because the original class of modals lost their connection to time and the phrasal form gave the English users a way to mark tense and express modality on the same verb form.</a:t>
            </a:r>
          </a:p>
        </p:txBody>
      </p:sp>
      <p:sp>
        <p:nvSpPr>
          <p:cNvPr id="5" name="Double Brace 4"/>
          <p:cNvSpPr/>
          <p:nvPr/>
        </p:nvSpPr>
        <p:spPr>
          <a:xfrm>
            <a:off x="1397000" y="337820"/>
            <a:ext cx="2133599" cy="3205480"/>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62277645-90EC-4961-8E7C-82C471FE4590}" type="slidenum">
              <a:rPr lang="en-US" smtClean="0"/>
              <a:t>13</a:t>
            </a:fld>
            <a:endParaRPr lang="en-US"/>
          </a:p>
        </p:txBody>
      </p:sp>
    </p:spTree>
    <p:extLst>
      <p:ext uri="{BB962C8B-B14F-4D97-AF65-F5344CB8AC3E}">
        <p14:creationId xmlns:p14="http://schemas.microsoft.com/office/powerpoint/2010/main" val="3170186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9516453" cy="5714999"/>
          </a:xfrm>
        </p:spPr>
        <p:txBody>
          <a:bodyPr>
            <a:normAutofit lnSpcReduction="10000"/>
          </a:bodyPr>
          <a:lstStyle/>
          <a:p>
            <a:pPr algn="just">
              <a:lnSpc>
                <a:spcPct val="150000"/>
              </a:lnSpc>
            </a:pPr>
            <a:r>
              <a:rPr lang="en-US" sz="2200" dirty="0">
                <a:latin typeface="Times New Roman" panose="02020603050405020304" pitchFamily="18" charset="0"/>
                <a:cs typeface="Times New Roman" panose="02020603050405020304" pitchFamily="18" charset="0"/>
              </a:rPr>
              <a:t>Phrasal form differ from lexical verbs in speech in that some of them assimilated with to  , which is often pronounced as if it were part of a single word with the verb.</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 :</a:t>
            </a:r>
          </a:p>
          <a:p>
            <a:pPr marL="0" indent="0" algn="just">
              <a:lnSpc>
                <a:spcPct val="150000"/>
              </a:lnSpc>
              <a:buNone/>
            </a:pPr>
            <a:r>
              <a:rPr lang="en-US" sz="2200" dirty="0" err="1">
                <a:latin typeface="Times New Roman" panose="02020603050405020304" pitchFamily="18" charset="0"/>
                <a:cs typeface="Times New Roman" panose="02020603050405020304" pitchFamily="18" charset="0"/>
              </a:rPr>
              <a:t>Gotta</a:t>
            </a:r>
            <a:r>
              <a:rPr lang="en-US" sz="2200" dirty="0">
                <a:latin typeface="Times New Roman" panose="02020603050405020304" pitchFamily="18" charset="0"/>
                <a:cs typeface="Times New Roman" panose="02020603050405020304" pitchFamily="18" charset="0"/>
              </a:rPr>
              <a:t> , </a:t>
            </a:r>
            <a:r>
              <a:rPr lang="en-US" sz="2200" dirty="0" err="1">
                <a:latin typeface="Times New Roman" panose="02020603050405020304" pitchFamily="18" charset="0"/>
                <a:cs typeface="Times New Roman" panose="02020603050405020304" pitchFamily="18" charset="0"/>
              </a:rPr>
              <a:t>gonna</a:t>
            </a:r>
            <a:r>
              <a:rPr lang="en-US" sz="2200" dirty="0">
                <a:latin typeface="Times New Roman" panose="02020603050405020304" pitchFamily="18" charset="0"/>
                <a:cs typeface="Times New Roman" panose="02020603050405020304" pitchFamily="18" charset="0"/>
              </a:rPr>
              <a:t> , hasta , </a:t>
            </a:r>
            <a:r>
              <a:rPr lang="en-US" sz="2200" dirty="0" err="1">
                <a:latin typeface="Times New Roman" panose="02020603050405020304" pitchFamily="18" charset="0"/>
                <a:cs typeface="Times New Roman" panose="02020603050405020304" pitchFamily="18" charset="0"/>
              </a:rPr>
              <a:t>hafta</a:t>
            </a:r>
            <a:r>
              <a:rPr lang="en-US" sz="2200" dirty="0">
                <a:latin typeface="Times New Roman" panose="02020603050405020304" pitchFamily="18" charset="0"/>
                <a:cs typeface="Times New Roman" panose="02020603050405020304" pitchFamily="18" charset="0"/>
              </a:rPr>
              <a:t> </a:t>
            </a:r>
          </a:p>
          <a:p>
            <a:pPr algn="just">
              <a:lnSpc>
                <a:spcPct val="150000"/>
              </a:lnSpc>
            </a:pPr>
            <a:r>
              <a:rPr lang="en-US" sz="2200" dirty="0">
                <a:latin typeface="Times New Roman" panose="02020603050405020304" pitchFamily="18" charset="0"/>
                <a:cs typeface="Times New Roman" panose="02020603050405020304" pitchFamily="18" charset="0"/>
              </a:rPr>
              <a:t>It is difficult to put an adverb between the verb and the to of a phrasal modal than between a regular verb and an infinitive to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have often to study at night.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try often to study at night.</a:t>
            </a:r>
          </a:p>
          <a:p>
            <a:endParaRPr lang="en-US" dirty="0"/>
          </a:p>
        </p:txBody>
      </p:sp>
      <p:sp>
        <p:nvSpPr>
          <p:cNvPr id="4" name="Slide Number Placeholder 3"/>
          <p:cNvSpPr>
            <a:spLocks noGrp="1"/>
          </p:cNvSpPr>
          <p:nvPr>
            <p:ph type="sldNum" sz="quarter" idx="12"/>
          </p:nvPr>
        </p:nvSpPr>
        <p:spPr/>
        <p:txBody>
          <a:bodyPr/>
          <a:lstStyle/>
          <a:p>
            <a:fld id="{62277645-90EC-4961-8E7C-82C471FE4590}" type="slidenum">
              <a:rPr lang="en-US" smtClean="0"/>
              <a:t>14</a:t>
            </a:fld>
            <a:endParaRPr lang="en-US"/>
          </a:p>
        </p:txBody>
      </p:sp>
    </p:spTree>
    <p:extLst>
      <p:ext uri="{BB962C8B-B14F-4D97-AF65-F5344CB8AC3E}">
        <p14:creationId xmlns:p14="http://schemas.microsoft.com/office/powerpoint/2010/main" val="971847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4320"/>
            <a:ext cx="10515600" cy="5902643"/>
          </a:xfrm>
        </p:spPr>
        <p:txBody>
          <a:bodyPr>
            <a:normAutofit lnSpcReduction="10000"/>
          </a:bodyPr>
          <a:lstStyle/>
          <a:p>
            <a:pPr algn="just">
              <a:lnSpc>
                <a:spcPct val="120000"/>
              </a:lnSpc>
            </a:pPr>
            <a:r>
              <a:rPr lang="en-US" sz="2200" dirty="0">
                <a:latin typeface="Times New Roman" panose="02020603050405020304" pitchFamily="18" charset="0"/>
                <a:cs typeface="Times New Roman" panose="02020603050405020304" pitchFamily="18" charset="0"/>
              </a:rPr>
              <a:t>The order of modals and their phrasal equivalents with respect to each other is fixed.</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Orderings of modal +modal and phrasal modal +modal  cannot occur </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 for example :</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We can should study hard </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I am able to must do the job.</a:t>
            </a:r>
          </a:p>
          <a:p>
            <a:pPr algn="just">
              <a:lnSpc>
                <a:spcPct val="120000"/>
              </a:lnSpc>
            </a:pPr>
            <a:r>
              <a:rPr lang="en-US" sz="2200" dirty="0">
                <a:latin typeface="Times New Roman" panose="02020603050405020304" pitchFamily="18" charset="0"/>
                <a:cs typeface="Times New Roman" panose="02020603050405020304" pitchFamily="18" charset="0"/>
              </a:rPr>
              <a:t>But we can see the orderings of modal + phrasal modal   and  phrasal modal + phrasal modal </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Examples:</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He will have to improve his work.</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I might be able to go there.</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He is going to have to improve his work</a:t>
            </a:r>
          </a:p>
          <a:p>
            <a:pPr marL="0" indent="0" algn="just">
              <a:lnSpc>
                <a:spcPct val="120000"/>
              </a:lnSpc>
              <a:buNone/>
            </a:pPr>
            <a:r>
              <a:rPr lang="en-US" sz="2200" dirty="0">
                <a:latin typeface="Times New Roman" panose="02020603050405020304" pitchFamily="18" charset="0"/>
                <a:cs typeface="Times New Roman" panose="02020603050405020304" pitchFamily="18" charset="0"/>
              </a:rPr>
              <a:t> </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algn="just">
              <a:lnSpc>
                <a:spcPct val="150000"/>
              </a:lnSpc>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15</a:t>
            </a:fld>
            <a:endParaRPr lang="en-US"/>
          </a:p>
        </p:txBody>
      </p:sp>
    </p:spTree>
    <p:extLst>
      <p:ext uri="{BB962C8B-B14F-4D97-AF65-F5344CB8AC3E}">
        <p14:creationId xmlns:p14="http://schemas.microsoft.com/office/powerpoint/2010/main" val="3842107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206" y="222068"/>
            <a:ext cx="10687594" cy="6505303"/>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Sequences of three phrasal modals seem to be the upper limit </a:t>
            </a:r>
          </a:p>
          <a:p>
            <a:pPr marL="0" indent="0">
              <a:lnSpc>
                <a:spcPct val="150000"/>
              </a:lnSpc>
              <a:buNone/>
            </a:pPr>
            <a:r>
              <a:rPr lang="en-US" sz="2200" dirty="0">
                <a:latin typeface="Times New Roman" panose="02020603050405020304" pitchFamily="18" charset="0"/>
                <a:cs typeface="Times New Roman" panose="02020603050405020304" pitchFamily="18" charset="0"/>
              </a:rPr>
              <a:t>For Example:</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I’m </a:t>
            </a:r>
            <a:r>
              <a:rPr lang="en-US" sz="2200" dirty="0" err="1">
                <a:latin typeface="Times New Roman" panose="02020603050405020304" pitchFamily="18" charset="0"/>
                <a:cs typeface="Times New Roman" panose="02020603050405020304" pitchFamily="18" charset="0"/>
              </a:rPr>
              <a:t>gonna</a:t>
            </a:r>
            <a:r>
              <a:rPr lang="en-US" sz="2200" dirty="0">
                <a:latin typeface="Times New Roman" panose="02020603050405020304" pitchFamily="18" charset="0"/>
                <a:cs typeface="Times New Roman" panose="02020603050405020304" pitchFamily="18" charset="0"/>
              </a:rPr>
              <a:t> have to be able to do that by Saturday.</a:t>
            </a:r>
          </a:p>
          <a:p>
            <a:pPr algn="just">
              <a:lnSpc>
                <a:spcPct val="150000"/>
              </a:lnSpc>
            </a:pPr>
            <a:r>
              <a:rPr lang="en-US" sz="2200" dirty="0">
                <a:latin typeface="Times New Roman" panose="02020603050405020304" pitchFamily="18" charset="0"/>
                <a:cs typeface="Times New Roman" panose="02020603050405020304" pitchFamily="18" charset="0"/>
              </a:rPr>
              <a:t>The form of phrasal modals occasionally appear to take perfect or progressive aspect.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Lately, he’s been able to run the mile in five minutes.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I’m having to work harder to lose weight now.</a:t>
            </a:r>
          </a:p>
        </p:txBody>
      </p:sp>
      <p:sp>
        <p:nvSpPr>
          <p:cNvPr id="4" name="Slide Number Placeholder 3"/>
          <p:cNvSpPr>
            <a:spLocks noGrp="1"/>
          </p:cNvSpPr>
          <p:nvPr>
            <p:ph type="sldNum" sz="quarter" idx="12"/>
          </p:nvPr>
        </p:nvSpPr>
        <p:spPr/>
        <p:txBody>
          <a:bodyPr/>
          <a:lstStyle/>
          <a:p>
            <a:fld id="{62277645-90EC-4961-8E7C-82C471FE4590}" type="slidenum">
              <a:rPr lang="en-US" smtClean="0"/>
              <a:t>16</a:t>
            </a:fld>
            <a:endParaRPr lang="en-US"/>
          </a:p>
        </p:txBody>
      </p:sp>
    </p:spTree>
    <p:extLst>
      <p:ext uri="{BB962C8B-B14F-4D97-AF65-F5344CB8AC3E}">
        <p14:creationId xmlns:p14="http://schemas.microsoft.com/office/powerpoint/2010/main" val="2418379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3712" y="478118"/>
            <a:ext cx="9858828" cy="5922682"/>
          </a:xfrm>
        </p:spPr>
        <p:txBody>
          <a:bodyPr/>
          <a:lstStyle/>
          <a:p>
            <a:pPr algn="just">
              <a:lnSpc>
                <a:spcPct val="150000"/>
              </a:lnSpc>
            </a:pPr>
            <a:r>
              <a:rPr lang="en-US" sz="2200" dirty="0">
                <a:latin typeface="Times New Roman" panose="02020603050405020304" pitchFamily="18" charset="0"/>
                <a:cs typeface="Times New Roman" panose="02020603050405020304" pitchFamily="18" charset="0"/>
              </a:rPr>
              <a:t>Phrasal modals have a variety of internal structures. Some of them look like another construction of be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Be + </a:t>
            </a:r>
            <a:r>
              <a:rPr lang="en-US" sz="2200" dirty="0" err="1">
                <a:latin typeface="Times New Roman" panose="02020603050405020304" pitchFamily="18" charset="0"/>
                <a:cs typeface="Times New Roman" panose="02020603050405020304" pitchFamily="18" charset="0"/>
              </a:rPr>
              <a:t>adj</a:t>
            </a:r>
            <a:r>
              <a:rPr lang="en-US" sz="2200" dirty="0">
                <a:latin typeface="Times New Roman" panose="02020603050405020304" pitchFamily="18" charset="0"/>
                <a:cs typeface="Times New Roman" panose="02020603050405020304" pitchFamily="18" charset="0"/>
              </a:rPr>
              <a:t>+ prep+ verb{gerund}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am able to go there.    pm+ verb{infinitive}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am used to going there.  Be + adj. + prep + verb {gerund}</a:t>
            </a:r>
          </a:p>
        </p:txBody>
      </p:sp>
      <p:sp>
        <p:nvSpPr>
          <p:cNvPr id="4" name="Slide Number Placeholder 3"/>
          <p:cNvSpPr>
            <a:spLocks noGrp="1"/>
          </p:cNvSpPr>
          <p:nvPr>
            <p:ph type="sldNum" sz="quarter" idx="12"/>
          </p:nvPr>
        </p:nvSpPr>
        <p:spPr/>
        <p:txBody>
          <a:bodyPr/>
          <a:lstStyle/>
          <a:p>
            <a:fld id="{62277645-90EC-4961-8E7C-82C471FE4590}" type="slidenum">
              <a:rPr lang="en-US" smtClean="0"/>
              <a:t>17</a:t>
            </a:fld>
            <a:endParaRPr lang="en-US"/>
          </a:p>
        </p:txBody>
      </p:sp>
    </p:spTree>
    <p:extLst>
      <p:ext uri="{BB962C8B-B14F-4D97-AF65-F5344CB8AC3E}">
        <p14:creationId xmlns:p14="http://schemas.microsoft.com/office/powerpoint/2010/main" val="3676516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757645"/>
          </a:xfrm>
        </p:spPr>
        <p:txBody>
          <a:bodyPr>
            <a:normAutofit/>
          </a:bodyPr>
          <a:lstStyle/>
          <a:p>
            <a:r>
              <a:rPr lang="en-US" dirty="0">
                <a:solidFill>
                  <a:srgbClr val="FF0000"/>
                </a:solidFill>
                <a:latin typeface="Times New Roman" panose="02020603050405020304" pitchFamily="18" charset="0"/>
                <a:cs typeface="Times New Roman" panose="02020603050405020304" pitchFamily="18" charset="0"/>
              </a:rPr>
              <a:t>The Meanings of Modals </a:t>
            </a:r>
          </a:p>
        </p:txBody>
      </p:sp>
      <p:sp>
        <p:nvSpPr>
          <p:cNvPr id="3" name="Content Placeholder 2"/>
          <p:cNvSpPr>
            <a:spLocks noGrp="1"/>
          </p:cNvSpPr>
          <p:nvPr>
            <p:ph idx="1"/>
          </p:nvPr>
        </p:nvSpPr>
        <p:spPr>
          <a:xfrm>
            <a:off x="838200" y="940525"/>
            <a:ext cx="10515600" cy="5236437"/>
          </a:xfrm>
        </p:spPr>
        <p:txBody>
          <a:bodyPr>
            <a:normAutofit/>
          </a:bodyPr>
          <a:lstStyle/>
          <a:p>
            <a:pPr marL="0" indent="0" algn="just">
              <a:lnSpc>
                <a:spcPct val="150000"/>
              </a:lnSpc>
              <a:buNone/>
            </a:pPr>
            <a:r>
              <a:rPr lang="en-US" sz="2400" b="1" dirty="0">
                <a:latin typeface="Times New Roman" panose="02020603050405020304" pitchFamily="18" charset="0"/>
                <a:cs typeface="Times New Roman" panose="02020603050405020304" pitchFamily="18" charset="0"/>
              </a:rPr>
              <a:t>Modals are used for many reasons:</a:t>
            </a:r>
          </a:p>
          <a:p>
            <a:pPr algn="just">
              <a:lnSpc>
                <a:spcPct val="150000"/>
              </a:lnSpc>
            </a:pPr>
            <a:r>
              <a:rPr lang="en-US" sz="2200" dirty="0">
                <a:latin typeface="Times New Roman" panose="02020603050405020304" pitchFamily="18" charset="0"/>
                <a:cs typeface="Times New Roman" panose="02020603050405020304" pitchFamily="18" charset="0"/>
              </a:rPr>
              <a:t>To give a preposition a degree of probability </a:t>
            </a:r>
          </a:p>
          <a:p>
            <a:pPr algn="just">
              <a:lnSpc>
                <a:spcPct val="150000"/>
              </a:lnSpc>
            </a:pPr>
            <a:r>
              <a:rPr lang="en-US" sz="2200" dirty="0">
                <a:latin typeface="Times New Roman" panose="02020603050405020304" pitchFamily="18" charset="0"/>
                <a:cs typeface="Times New Roman" panose="02020603050405020304" pitchFamily="18" charset="0"/>
              </a:rPr>
              <a:t>To make predictions and inferences </a:t>
            </a:r>
          </a:p>
          <a:p>
            <a:pPr algn="just">
              <a:lnSpc>
                <a:spcPct val="150000"/>
              </a:lnSpc>
            </a:pPr>
            <a:r>
              <a:rPr lang="en-US" sz="2200" dirty="0">
                <a:latin typeface="Times New Roman" panose="02020603050405020304" pitchFamily="18" charset="0"/>
                <a:cs typeface="Times New Roman" panose="02020603050405020304" pitchFamily="18" charset="0"/>
              </a:rPr>
              <a:t>To express possibilities and impossibilities.</a:t>
            </a:r>
          </a:p>
          <a:p>
            <a:pPr algn="just">
              <a:lnSpc>
                <a:spcPct val="150000"/>
              </a:lnSpc>
            </a:pPr>
            <a:r>
              <a:rPr lang="en-US" sz="2200" dirty="0">
                <a:latin typeface="Times New Roman" panose="02020603050405020304" pitchFamily="18" charset="0"/>
                <a:cs typeface="Times New Roman" panose="02020603050405020304" pitchFamily="18" charset="0"/>
              </a:rPr>
              <a:t>To state abilities.</a:t>
            </a:r>
          </a:p>
          <a:p>
            <a:pPr algn="just">
              <a:lnSpc>
                <a:spcPct val="150000"/>
              </a:lnSpc>
            </a:pPr>
            <a:r>
              <a:rPr lang="en-US" sz="2200" dirty="0">
                <a:latin typeface="Times New Roman" panose="02020603050405020304" pitchFamily="18" charset="0"/>
                <a:cs typeface="Times New Roman" panose="02020603050405020304" pitchFamily="18" charset="0"/>
              </a:rPr>
              <a:t>To perform various social functions such as expressing politeness or indirectness when making requests ,giving advice , or granting permission .</a:t>
            </a:r>
          </a:p>
        </p:txBody>
      </p:sp>
      <p:sp>
        <p:nvSpPr>
          <p:cNvPr id="5" name="Slide Number Placeholder 4"/>
          <p:cNvSpPr>
            <a:spLocks noGrp="1"/>
          </p:cNvSpPr>
          <p:nvPr>
            <p:ph type="sldNum" sz="quarter" idx="12"/>
          </p:nvPr>
        </p:nvSpPr>
        <p:spPr/>
        <p:txBody>
          <a:bodyPr/>
          <a:lstStyle/>
          <a:p>
            <a:fld id="{62277645-90EC-4961-8E7C-82C471FE4590}" type="slidenum">
              <a:rPr lang="en-US" smtClean="0"/>
              <a:t>18</a:t>
            </a:fld>
            <a:endParaRPr lang="en-US"/>
          </a:p>
        </p:txBody>
      </p:sp>
    </p:spTree>
    <p:extLst>
      <p:ext uri="{BB962C8B-B14F-4D97-AF65-F5344CB8AC3E}">
        <p14:creationId xmlns:p14="http://schemas.microsoft.com/office/powerpoint/2010/main" val="2463821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0380"/>
            <a:ext cx="9514340" cy="1406071"/>
          </a:xfrm>
        </p:spPr>
        <p:txBody>
          <a:bodyPr/>
          <a:lstStyle/>
          <a:p>
            <a:r>
              <a:rPr lang="en-US" sz="3400" b="1" dirty="0">
                <a:latin typeface="Times New Roman" panose="02020603050405020304" pitchFamily="18" charset="0"/>
                <a:cs typeface="Times New Roman" panose="02020603050405020304" pitchFamily="18" charset="0"/>
              </a:rPr>
              <a:t>The polysemy of logical probability , social interaction and ability modals.</a:t>
            </a:r>
          </a:p>
        </p:txBody>
      </p:sp>
      <p:sp>
        <p:nvSpPr>
          <p:cNvPr id="3" name="Content Placeholder 2"/>
          <p:cNvSpPr>
            <a:spLocks noGrp="1"/>
          </p:cNvSpPr>
          <p:nvPr>
            <p:ph idx="1"/>
          </p:nvPr>
        </p:nvSpPr>
        <p:spPr>
          <a:xfrm>
            <a:off x="838200" y="1701800"/>
            <a:ext cx="10515600" cy="4229100"/>
          </a:xfrm>
        </p:spPr>
        <p:txBody>
          <a:bodyPr>
            <a:normAutofit fontScale="92500"/>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According to linguists &amp; semanticists modals have at least two distinctively different functions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1- an epistemic meaning expressing logical probability.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2- a deontic function expressing a use related to social interaction.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 </a:t>
            </a:r>
          </a:p>
          <a:p>
            <a:pPr algn="just">
              <a:lnSpc>
                <a:spcPct val="150000"/>
              </a:lnSpc>
            </a:pPr>
            <a:r>
              <a:rPr lang="en-US" sz="2200" dirty="0">
                <a:latin typeface="Times New Roman" panose="02020603050405020304" pitchFamily="18" charset="0"/>
                <a:cs typeface="Times New Roman" panose="02020603050405020304" pitchFamily="18" charset="0"/>
              </a:rPr>
              <a:t>It may rain tomorrow. (may expresses a degree of logical probability that is weak rather strong)</a:t>
            </a:r>
          </a:p>
          <a:p>
            <a:pPr algn="just">
              <a:lnSpc>
                <a:spcPct val="150000"/>
              </a:lnSpc>
            </a:pPr>
            <a:r>
              <a:rPr lang="en-US" sz="2200" dirty="0">
                <a:latin typeface="Times New Roman" panose="02020603050405020304" pitchFamily="18" charset="0"/>
                <a:cs typeface="Times New Roman" panose="02020603050405020304" pitchFamily="18" charset="0"/>
              </a:rPr>
              <a:t>You may leave the room.(may expresses granting of permission/ social interaction).</a:t>
            </a:r>
          </a:p>
          <a:p>
            <a:pPr marL="0" indent="0">
              <a:buNone/>
            </a:pPr>
            <a:endParaRPr lang="en-US" dirty="0"/>
          </a:p>
        </p:txBody>
      </p:sp>
      <p:sp>
        <p:nvSpPr>
          <p:cNvPr id="5" name="Slide Number Placeholder 4"/>
          <p:cNvSpPr>
            <a:spLocks noGrp="1"/>
          </p:cNvSpPr>
          <p:nvPr>
            <p:ph type="sldNum" sz="quarter" idx="12"/>
          </p:nvPr>
        </p:nvSpPr>
        <p:spPr/>
        <p:txBody>
          <a:bodyPr/>
          <a:lstStyle/>
          <a:p>
            <a:fld id="{62277645-90EC-4961-8E7C-82C471FE4590}" type="slidenum">
              <a:rPr lang="en-US" smtClean="0"/>
              <a:t>19</a:t>
            </a:fld>
            <a:endParaRPr lang="en-US"/>
          </a:p>
        </p:txBody>
      </p:sp>
    </p:spTree>
    <p:extLst>
      <p:ext uri="{BB962C8B-B14F-4D97-AF65-F5344CB8AC3E}">
        <p14:creationId xmlns:p14="http://schemas.microsoft.com/office/powerpoint/2010/main" val="231988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3"/>
            <a:ext cx="10772775" cy="1041885"/>
          </a:xfrm>
        </p:spPr>
        <p:txBody>
          <a:bodyPr/>
          <a:lstStyle/>
          <a:p>
            <a:r>
              <a:rPr lang="en-US" b="1" dirty="0">
                <a:latin typeface="Times New Roman" panose="02020603050405020304" pitchFamily="18" charset="0"/>
                <a:cs typeface="Times New Roman" panose="02020603050405020304" pitchFamily="18" charset="0"/>
              </a:rPr>
              <a:t>Presentation outline </a:t>
            </a:r>
          </a:p>
        </p:txBody>
      </p:sp>
      <p:sp>
        <p:nvSpPr>
          <p:cNvPr id="3" name="Content Placeholder 2"/>
          <p:cNvSpPr>
            <a:spLocks noGrp="1"/>
          </p:cNvSpPr>
          <p:nvPr>
            <p:ph idx="1"/>
          </p:nvPr>
        </p:nvSpPr>
        <p:spPr>
          <a:xfrm>
            <a:off x="657224" y="1812836"/>
            <a:ext cx="10515600" cy="3635464"/>
          </a:xfrm>
        </p:spPr>
        <p:txBody>
          <a:bodyPr/>
          <a:lstStyle/>
          <a:p>
            <a:pPr algn="just">
              <a:lnSpc>
                <a:spcPct val="150000"/>
              </a:lnSpc>
            </a:pPr>
            <a:r>
              <a:rPr lang="en-US" sz="2200" dirty="0">
                <a:latin typeface="Times New Roman" panose="02020603050405020304" pitchFamily="18" charset="0"/>
                <a:cs typeface="Times New Roman" panose="02020603050405020304" pitchFamily="18" charset="0"/>
              </a:rPr>
              <a:t>Introduction</a:t>
            </a:r>
          </a:p>
          <a:p>
            <a:pPr algn="just">
              <a:lnSpc>
                <a:spcPct val="150000"/>
              </a:lnSpc>
            </a:pPr>
            <a:r>
              <a:rPr lang="en-US" sz="2200" dirty="0">
                <a:latin typeface="Times New Roman" panose="02020603050405020304" pitchFamily="18" charset="0"/>
                <a:cs typeface="Times New Roman" panose="02020603050405020304" pitchFamily="18" charset="0"/>
              </a:rPr>
              <a:t>The form of  modals</a:t>
            </a:r>
          </a:p>
          <a:p>
            <a:pPr algn="just">
              <a:lnSpc>
                <a:spcPct val="150000"/>
              </a:lnSpc>
            </a:pPr>
            <a:r>
              <a:rPr lang="en-US" sz="2200" dirty="0">
                <a:latin typeface="Times New Roman" panose="02020603050405020304" pitchFamily="18" charset="0"/>
                <a:cs typeface="Times New Roman" panose="02020603050405020304" pitchFamily="18" charset="0"/>
              </a:rPr>
              <a:t>The meanings of modals</a:t>
            </a:r>
          </a:p>
          <a:p>
            <a:pPr algn="just">
              <a:lnSpc>
                <a:spcPct val="150000"/>
              </a:lnSpc>
            </a:pPr>
            <a:r>
              <a:rPr lang="en-US" sz="2200" dirty="0">
                <a:latin typeface="Times New Roman" panose="02020603050405020304" pitchFamily="18" charset="0"/>
                <a:cs typeface="Times New Roman" panose="02020603050405020304" pitchFamily="18" charset="0"/>
              </a:rPr>
              <a:t>The use of modals and phrasal modals</a:t>
            </a:r>
          </a:p>
          <a:p>
            <a:pPr algn="just">
              <a:lnSpc>
                <a:spcPct val="150000"/>
              </a:lnSpc>
            </a:pPr>
            <a:r>
              <a:rPr lang="en-US" sz="2200" dirty="0">
                <a:latin typeface="Times New Roman" panose="02020603050405020304" pitchFamily="18" charset="0"/>
                <a:cs typeface="Times New Roman" panose="02020603050405020304" pitchFamily="18" charset="0"/>
              </a:rPr>
              <a:t>Conclusion </a:t>
            </a:r>
          </a:p>
          <a:p>
            <a:pPr marL="0" indent="0">
              <a:buNone/>
            </a:pP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2277645-90EC-4961-8E7C-82C471FE4590}" type="slidenum">
              <a:rPr lang="en-US" smtClean="0"/>
              <a:t>2</a:t>
            </a:fld>
            <a:endParaRPr lang="en-US"/>
          </a:p>
        </p:txBody>
      </p:sp>
    </p:spTree>
    <p:extLst>
      <p:ext uri="{BB962C8B-B14F-4D97-AF65-F5344CB8AC3E}">
        <p14:creationId xmlns:p14="http://schemas.microsoft.com/office/powerpoint/2010/main" val="1077603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583" y="679572"/>
            <a:ext cx="10515600" cy="5647146"/>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Like </a:t>
            </a:r>
            <a:r>
              <a:rPr lang="en-US" sz="2200" i="1" dirty="0">
                <a:solidFill>
                  <a:srgbClr val="FF0000"/>
                </a:solidFill>
                <a:latin typeface="Times New Roman" panose="02020603050405020304" pitchFamily="18" charset="0"/>
                <a:cs typeface="Times New Roman" panose="02020603050405020304" pitchFamily="18" charset="0"/>
              </a:rPr>
              <a:t>may</a:t>
            </a:r>
            <a:r>
              <a:rPr lang="en-US" sz="2200" dirty="0">
                <a:latin typeface="Times New Roman" panose="02020603050405020304" pitchFamily="18" charset="0"/>
                <a:cs typeface="Times New Roman" panose="02020603050405020304" pitchFamily="18" charset="0"/>
              </a:rPr>
              <a:t> other modals can express both logical probability and social interaction.</a:t>
            </a:r>
          </a:p>
          <a:p>
            <a:pPr algn="just">
              <a:lnSpc>
                <a:spcPct val="150000"/>
              </a:lnSpc>
            </a:pPr>
            <a:r>
              <a:rPr lang="en-US" sz="2200" dirty="0">
                <a:latin typeface="Times New Roman" panose="02020603050405020304" pitchFamily="18" charset="0"/>
                <a:cs typeface="Times New Roman" panose="02020603050405020304" pitchFamily="18" charset="0"/>
              </a:rPr>
              <a:t>A third meaning exists for modals besides probability and permission. To describe this type of meaning we use the term ability/tendency. remembering that </a:t>
            </a:r>
            <a:r>
              <a:rPr lang="en-US" sz="2200" i="1" u="sng" dirty="0">
                <a:latin typeface="Times New Roman" panose="02020603050405020304" pitchFamily="18" charset="0"/>
                <a:cs typeface="Times New Roman" panose="02020603050405020304" pitchFamily="18" charset="0"/>
              </a:rPr>
              <a:t>can</a:t>
            </a:r>
            <a:r>
              <a:rPr lang="en-US" sz="2200" dirty="0">
                <a:latin typeface="Times New Roman" panose="02020603050405020304" pitchFamily="18" charset="0"/>
                <a:cs typeface="Times New Roman" panose="02020603050405020304" pitchFamily="18" charset="0"/>
              </a:rPr>
              <a:t> may at other times be used for granting permission or denying probability.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Usain bolt can run very fast.                     (expressing ability)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can leave the room.                           (giving permission)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It can’t be raining now, the sun is out.     (denying probability)</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algn="just">
              <a:lnSpc>
                <a:spcPct val="150000"/>
              </a:lnSpc>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20</a:t>
            </a:fld>
            <a:endParaRPr lang="en-US"/>
          </a:p>
        </p:txBody>
      </p:sp>
    </p:spTree>
    <p:extLst>
      <p:ext uri="{BB962C8B-B14F-4D97-AF65-F5344CB8AC3E}">
        <p14:creationId xmlns:p14="http://schemas.microsoft.com/office/powerpoint/2010/main" val="2350927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446" y="326571"/>
            <a:ext cx="11053354" cy="5850392"/>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The modals used in three basic types of modal meaning.</a:t>
            </a:r>
          </a:p>
          <a:p>
            <a:pPr marL="0" indent="0" algn="just">
              <a:lnSpc>
                <a:spcPct val="150000"/>
              </a:lnSpc>
              <a:buNone/>
            </a:pPr>
            <a:r>
              <a:rPr lang="en-US" sz="2200" b="1" dirty="0">
                <a:solidFill>
                  <a:srgbClr val="FF0000"/>
                </a:solidFill>
                <a:latin typeface="Times New Roman" panose="02020603050405020304" pitchFamily="18" charset="0"/>
                <a:cs typeface="Times New Roman" panose="02020603050405020304" pitchFamily="18" charset="0"/>
              </a:rPr>
              <a:t>Social interaction</a:t>
            </a:r>
            <a:r>
              <a:rPr lang="en-US" sz="2200" dirty="0">
                <a:latin typeface="Times New Roman" panose="02020603050405020304" pitchFamily="18" charset="0"/>
                <a:cs typeface="Times New Roman" panose="02020603050405020304" pitchFamily="18" charset="0"/>
              </a:rPr>
              <a:t>: can, could, may , might, must, shall, should, will, would</a:t>
            </a:r>
          </a:p>
          <a:p>
            <a:pPr marL="0" indent="0" algn="just">
              <a:lnSpc>
                <a:spcPct val="150000"/>
              </a:lnSpc>
              <a:buNone/>
            </a:pPr>
            <a:r>
              <a:rPr lang="en-US" sz="2200" b="1" dirty="0">
                <a:solidFill>
                  <a:srgbClr val="FF0000"/>
                </a:solidFill>
                <a:latin typeface="Times New Roman" panose="02020603050405020304" pitchFamily="18" charset="0"/>
                <a:cs typeface="Times New Roman" panose="02020603050405020304" pitchFamily="18" charset="0"/>
              </a:rPr>
              <a:t>Ability/tendency</a:t>
            </a:r>
            <a:r>
              <a:rPr lang="en-US" sz="2200" dirty="0">
                <a:latin typeface="Times New Roman" panose="02020603050405020304" pitchFamily="18" charset="0"/>
                <a:cs typeface="Times New Roman" panose="02020603050405020304" pitchFamily="18" charset="0"/>
              </a:rPr>
              <a:t>: can, could , would(for past habits)</a:t>
            </a:r>
          </a:p>
          <a:p>
            <a:pPr marL="0" indent="0" algn="just">
              <a:lnSpc>
                <a:spcPct val="150000"/>
              </a:lnSpc>
              <a:buNone/>
            </a:pPr>
            <a:r>
              <a:rPr lang="en-US" sz="2200" b="1" dirty="0">
                <a:solidFill>
                  <a:srgbClr val="FF0000"/>
                </a:solidFill>
                <a:latin typeface="Times New Roman" panose="02020603050405020304" pitchFamily="18" charset="0"/>
                <a:cs typeface="Times New Roman" panose="02020603050405020304" pitchFamily="18" charset="0"/>
              </a:rPr>
              <a:t>Logical probability</a:t>
            </a:r>
            <a:r>
              <a:rPr lang="en-US" sz="2200" dirty="0">
                <a:latin typeface="Times New Roman" panose="02020603050405020304" pitchFamily="18" charset="0"/>
                <a:cs typeface="Times New Roman" panose="02020603050405020304" pitchFamily="18" charset="0"/>
              </a:rPr>
              <a:t>: can (in negation and questions only), could, may, might, must, should, will, would </a:t>
            </a:r>
          </a:p>
        </p:txBody>
      </p:sp>
      <p:sp>
        <p:nvSpPr>
          <p:cNvPr id="4" name="Slide Number Placeholder 3"/>
          <p:cNvSpPr>
            <a:spLocks noGrp="1"/>
          </p:cNvSpPr>
          <p:nvPr>
            <p:ph type="sldNum" sz="quarter" idx="12"/>
          </p:nvPr>
        </p:nvSpPr>
        <p:spPr/>
        <p:txBody>
          <a:bodyPr/>
          <a:lstStyle/>
          <a:p>
            <a:fld id="{62277645-90EC-4961-8E7C-82C471FE4590}" type="slidenum">
              <a:rPr lang="en-US" smtClean="0"/>
              <a:t>21</a:t>
            </a:fld>
            <a:endParaRPr lang="en-US"/>
          </a:p>
        </p:txBody>
      </p:sp>
    </p:spTree>
    <p:extLst>
      <p:ext uri="{BB962C8B-B14F-4D97-AF65-F5344CB8AC3E}">
        <p14:creationId xmlns:p14="http://schemas.microsoft.com/office/powerpoint/2010/main" val="2540244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700" y="329692"/>
            <a:ext cx="8754364" cy="1188720"/>
          </a:xfrm>
        </p:spPr>
        <p:txBody>
          <a:bodyPr>
            <a:normAutofit/>
          </a:bodyPr>
          <a:lstStyle/>
          <a:p>
            <a:r>
              <a:rPr lang="en-US" sz="3400" b="1" dirty="0">
                <a:solidFill>
                  <a:schemeClr val="tx1"/>
                </a:solidFill>
                <a:latin typeface="Times New Roman" panose="02020603050405020304" pitchFamily="18" charset="0"/>
                <a:cs typeface="Times New Roman" panose="02020603050405020304" pitchFamily="18" charset="0"/>
              </a:rPr>
              <a:t>Core meaning of common modals and phrasal modals</a:t>
            </a:r>
          </a:p>
        </p:txBody>
      </p:sp>
      <p:sp>
        <p:nvSpPr>
          <p:cNvPr id="3" name="Content Placeholder 2"/>
          <p:cNvSpPr>
            <a:spLocks noGrp="1"/>
          </p:cNvSpPr>
          <p:nvPr>
            <p:ph idx="1"/>
          </p:nvPr>
        </p:nvSpPr>
        <p:spPr>
          <a:xfrm>
            <a:off x="901700" y="1779588"/>
            <a:ext cx="10515600" cy="4486275"/>
          </a:xfrm>
        </p:spPr>
        <p:txBody>
          <a:bodyPr/>
          <a:lstStyle/>
          <a:p>
            <a:pPr algn="just">
              <a:lnSpc>
                <a:spcPct val="150000"/>
              </a:lnSpc>
            </a:pPr>
            <a:r>
              <a:rPr lang="en-US" sz="2200" dirty="0">
                <a:latin typeface="Times New Roman" panose="02020603050405020304" pitchFamily="18" charset="0"/>
                <a:cs typeface="Times New Roman" panose="02020603050405020304" pitchFamily="18" charset="0"/>
              </a:rPr>
              <a:t>The meaning of each modal reflects a dynamic relationship of forces. the forces are extended metaphorically to the different modal meanings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must go home. (social interaction)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This must be right. (logical probability)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Must, in both sentences, conveys a strong force. In the first sentence the force is in the authority of the speaker; in the second sentence the force is in the power of evidence.</a:t>
            </a:r>
          </a:p>
          <a:p>
            <a:pPr marL="0" indent="0">
              <a:buNone/>
            </a:pPr>
            <a:endParaRPr lang="en-US" dirty="0"/>
          </a:p>
        </p:txBody>
      </p:sp>
      <p:sp>
        <p:nvSpPr>
          <p:cNvPr id="5" name="Slide Number Placeholder 4"/>
          <p:cNvSpPr>
            <a:spLocks noGrp="1"/>
          </p:cNvSpPr>
          <p:nvPr>
            <p:ph type="sldNum" sz="quarter" idx="12"/>
          </p:nvPr>
        </p:nvSpPr>
        <p:spPr/>
        <p:txBody>
          <a:bodyPr/>
          <a:lstStyle/>
          <a:p>
            <a:fld id="{62277645-90EC-4961-8E7C-82C471FE4590}" type="slidenum">
              <a:rPr lang="en-US" smtClean="0"/>
              <a:t>22</a:t>
            </a:fld>
            <a:endParaRPr lang="en-US"/>
          </a:p>
        </p:txBody>
      </p:sp>
    </p:spTree>
    <p:extLst>
      <p:ext uri="{BB962C8B-B14F-4D97-AF65-F5344CB8AC3E}">
        <p14:creationId xmlns:p14="http://schemas.microsoft.com/office/powerpoint/2010/main" val="3428634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5577" y="-70757"/>
            <a:ext cx="9816963" cy="6635932"/>
          </a:xfrm>
        </p:spPr>
        <p:txBody>
          <a:bodyPr>
            <a:normAutofit lnSpcReduction="10000"/>
          </a:bodyPr>
          <a:lstStyle/>
          <a:p>
            <a:pPr marL="0" indent="0" algn="just">
              <a:lnSpc>
                <a:spcPct val="150000"/>
              </a:lnSpc>
              <a:buNone/>
            </a:pPr>
            <a:r>
              <a:rPr lang="en-US" sz="2200" b="1" dirty="0">
                <a:latin typeface="Times New Roman" panose="02020603050405020304" pitchFamily="18" charset="0"/>
                <a:cs typeface="Times New Roman" panose="02020603050405020304" pitchFamily="18" charset="0"/>
              </a:rPr>
              <a:t>(Phrasal) Modal                  			    Core Meaning</a:t>
            </a:r>
          </a:p>
          <a:p>
            <a:pPr marL="0" indent="0" algn="just">
              <a:lnSpc>
                <a:spcPct val="150000"/>
              </a:lnSpc>
              <a:buNone/>
            </a:pPr>
            <a:r>
              <a:rPr lang="en-US" sz="2200" b="1" dirty="0">
                <a:latin typeface="Times New Roman" panose="02020603050405020304" pitchFamily="18" charset="0"/>
                <a:cs typeface="Times New Roman" panose="02020603050405020304" pitchFamily="18" charset="0"/>
              </a:rPr>
              <a:t>Can                                                             Potential Force </a:t>
            </a:r>
            <a:r>
              <a:rPr lang="en-US" sz="2200" b="1" u="sng" dirty="0">
                <a:latin typeface="Times New Roman" panose="02020603050405020304" pitchFamily="18" charset="0"/>
                <a:cs typeface="Times New Roman" panose="02020603050405020304" pitchFamily="18" charset="0"/>
              </a:rPr>
              <a:t>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Ability/tendency                             I hear that you can play the guitar</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can play the guitar right now (if you’d like)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probability                        you can’t have played the guitar just now</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(because there’s no instrument here)</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200" b="1" dirty="0">
                <a:latin typeface="Times New Roman" panose="02020603050405020304" pitchFamily="18" charset="0"/>
                <a:cs typeface="Times New Roman" panose="02020603050405020304" pitchFamily="18" charset="0"/>
              </a:rPr>
              <a:t>Could                                                        Weakened Potential Force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Ability/tendency                              last year, you could run a 5-minute mile.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could try running for exercise.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probability                           running could be good for you </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535577" y="1056099"/>
            <a:ext cx="9065623" cy="7317"/>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535577" y="4686300"/>
            <a:ext cx="9065623" cy="8709"/>
          </a:xfrm>
          <a:prstGeom prst="line">
            <a:avLst/>
          </a:prstGeom>
        </p:spPr>
        <p:style>
          <a:lnRef idx="1">
            <a:schemeClr val="accent1"/>
          </a:lnRef>
          <a:fillRef idx="0">
            <a:schemeClr val="accent1"/>
          </a:fillRef>
          <a:effectRef idx="0">
            <a:schemeClr val="accent1"/>
          </a:effectRef>
          <a:fontRef idx="minor">
            <a:schemeClr val="tx1"/>
          </a:fontRef>
        </p:style>
      </p:cxnSp>
      <p:sp>
        <p:nvSpPr>
          <p:cNvPr id="12" name="Slide Number Placeholder 11"/>
          <p:cNvSpPr>
            <a:spLocks noGrp="1"/>
          </p:cNvSpPr>
          <p:nvPr>
            <p:ph type="sldNum" sz="quarter" idx="12"/>
          </p:nvPr>
        </p:nvSpPr>
        <p:spPr/>
        <p:txBody>
          <a:bodyPr/>
          <a:lstStyle/>
          <a:p>
            <a:fld id="{62277645-90EC-4961-8E7C-82C471FE4590}" type="slidenum">
              <a:rPr lang="en-US" smtClean="0"/>
              <a:t>23</a:t>
            </a:fld>
            <a:endParaRPr lang="en-US"/>
          </a:p>
        </p:txBody>
      </p:sp>
    </p:spTree>
    <p:extLst>
      <p:ext uri="{BB962C8B-B14F-4D97-AF65-F5344CB8AC3E}">
        <p14:creationId xmlns:p14="http://schemas.microsoft.com/office/powerpoint/2010/main" val="2792973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660400"/>
            <a:ext cx="9630753" cy="5587999"/>
          </a:xfrm>
        </p:spPr>
        <p:txBody>
          <a:bodyPr>
            <a:norm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May                                                     Potential External Barrier to Force Removed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may use the pool.(I exercise my power to give you access to the pool)</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probability                     The pool may be open.(it’s possible that the barrier to entering the pool has been removed.)</a:t>
            </a:r>
          </a:p>
          <a:p>
            <a:pPr algn="just">
              <a:lnSpc>
                <a:spcPct val="150000"/>
              </a:lnSpc>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24</a:t>
            </a:fld>
            <a:endParaRPr lang="en-US"/>
          </a:p>
        </p:txBody>
      </p:sp>
      <p:cxnSp>
        <p:nvCxnSpPr>
          <p:cNvPr id="5" name="Straight Connector 4"/>
          <p:cNvCxnSpPr/>
          <p:nvPr/>
        </p:nvCxnSpPr>
        <p:spPr>
          <a:xfrm>
            <a:off x="419100" y="1259299"/>
            <a:ext cx="9065623" cy="731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669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891" y="261257"/>
            <a:ext cx="10752909" cy="6374673"/>
          </a:xfrm>
        </p:spPr>
        <p:txBody>
          <a:bodyPr>
            <a:no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Might                                     Weakened Potential Barrier to Force Removed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might try swimming for exercise.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interaction                      swimming might be good exercise.</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200" dirty="0">
                <a:latin typeface="Times New Roman" panose="02020603050405020304" pitchFamily="18" charset="0"/>
                <a:cs typeface="Times New Roman" panose="02020603050405020304" pitchFamily="18" charset="0"/>
              </a:rPr>
              <a:t>Must                                              Irresistible Force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must return the library books.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interaction            the books must be overdue by now.</a:t>
            </a:r>
          </a:p>
          <a:p>
            <a:pPr marL="0" indent="0" algn="just">
              <a:buNone/>
            </a:pPr>
            <a:endParaRPr lang="en-US" sz="2200" dirty="0">
              <a:latin typeface="Times New Roman" panose="02020603050405020304" pitchFamily="18" charset="0"/>
              <a:cs typeface="Times New Roman" panose="02020603050405020304" pitchFamily="18" charset="0"/>
            </a:endParaRPr>
          </a:p>
          <a:p>
            <a:pPr marL="0" indent="0" algn="just">
              <a:buNone/>
            </a:pPr>
            <a:endParaRPr lang="en-US" sz="2200" dirty="0">
              <a:latin typeface="Times New Roman" panose="02020603050405020304" pitchFamily="18" charset="0"/>
              <a:cs typeface="Times New Roman" panose="02020603050405020304" pitchFamily="18" charset="0"/>
            </a:endParaRPr>
          </a:p>
          <a:p>
            <a:pPr marL="0" indent="0" algn="just">
              <a:buNone/>
            </a:pPr>
            <a:endParaRPr lang="en-US" sz="2200"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flipH="1">
            <a:off x="600891" y="927464"/>
            <a:ext cx="842554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flipV="1">
            <a:off x="600891" y="3435530"/>
            <a:ext cx="8229600" cy="13063"/>
          </a:xfrm>
          <a:prstGeom prst="line">
            <a:avLst/>
          </a:prstGeom>
        </p:spPr>
        <p:style>
          <a:lnRef idx="1">
            <a:schemeClr val="accent1"/>
          </a:lnRef>
          <a:fillRef idx="0">
            <a:schemeClr val="accent1"/>
          </a:fillRef>
          <a:effectRef idx="0">
            <a:schemeClr val="accent1"/>
          </a:effectRef>
          <a:fontRef idx="minor">
            <a:schemeClr val="tx1"/>
          </a:fontRef>
        </p:style>
      </p:cxnSp>
      <p:sp>
        <p:nvSpPr>
          <p:cNvPr id="20" name="Slide Number Placeholder 19"/>
          <p:cNvSpPr>
            <a:spLocks noGrp="1"/>
          </p:cNvSpPr>
          <p:nvPr>
            <p:ph type="sldNum" sz="quarter" idx="12"/>
          </p:nvPr>
        </p:nvSpPr>
        <p:spPr/>
        <p:txBody>
          <a:bodyPr/>
          <a:lstStyle/>
          <a:p>
            <a:fld id="{62277645-90EC-4961-8E7C-82C471FE4590}" type="slidenum">
              <a:rPr lang="en-US" smtClean="0"/>
              <a:t>25</a:t>
            </a:fld>
            <a:endParaRPr lang="en-US"/>
          </a:p>
        </p:txBody>
      </p:sp>
    </p:spTree>
    <p:extLst>
      <p:ext uri="{BB962C8B-B14F-4D97-AF65-F5344CB8AC3E}">
        <p14:creationId xmlns:p14="http://schemas.microsoft.com/office/powerpoint/2010/main" val="3973757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574766"/>
            <a:ext cx="9684093" cy="5673633"/>
          </a:xfrm>
        </p:spPr>
        <p:txBody>
          <a:bodyPr>
            <a:norm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Ought to                              Force of Social Obligation.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ought to return the library books (because responsibility as a member of library to return books on time)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probability              this ought to be right.</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200" dirty="0">
                <a:latin typeface="Times New Roman" panose="02020603050405020304" pitchFamily="18" charset="0"/>
                <a:cs typeface="Times New Roman" panose="02020603050405020304" pitchFamily="18" charset="0"/>
              </a:rPr>
              <a:t>Have to                                 External Force Imposing Obligation.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have to return the library books(because of the 							      library’s rules)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probability               this has to be right.</a:t>
            </a:r>
          </a:p>
        </p:txBody>
      </p:sp>
      <p:sp>
        <p:nvSpPr>
          <p:cNvPr id="4" name="Slide Number Placeholder 3"/>
          <p:cNvSpPr>
            <a:spLocks noGrp="1"/>
          </p:cNvSpPr>
          <p:nvPr>
            <p:ph type="sldNum" sz="quarter" idx="12"/>
          </p:nvPr>
        </p:nvSpPr>
        <p:spPr/>
        <p:txBody>
          <a:bodyPr/>
          <a:lstStyle/>
          <a:p>
            <a:fld id="{62277645-90EC-4961-8E7C-82C471FE4590}" type="slidenum">
              <a:rPr lang="en-US" smtClean="0"/>
              <a:t>26</a:t>
            </a:fld>
            <a:endParaRPr lang="en-US"/>
          </a:p>
        </p:txBody>
      </p:sp>
      <p:cxnSp>
        <p:nvCxnSpPr>
          <p:cNvPr id="5" name="Straight Connector 4"/>
          <p:cNvCxnSpPr/>
          <p:nvPr/>
        </p:nvCxnSpPr>
        <p:spPr>
          <a:xfrm flipH="1">
            <a:off x="476794" y="1188718"/>
            <a:ext cx="822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476794" y="4232364"/>
            <a:ext cx="8229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22319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7884" y="324852"/>
            <a:ext cx="10591800" cy="6230639"/>
          </a:xfrm>
        </p:spPr>
        <p:txBody>
          <a:bodyPr>
            <a:norm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Need to                          Internal Force Imposing Obligation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need to return the library books(because you don’t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want to break the library’s rule)</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200" dirty="0">
                <a:latin typeface="Times New Roman" panose="02020603050405020304" pitchFamily="18" charset="0"/>
                <a:cs typeface="Times New Roman" panose="02020603050405020304" pitchFamily="18" charset="0"/>
              </a:rPr>
              <a:t>Should                           			   Weakened Obliging Force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Social interaction          			 You should go to the library.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Logical probability          		 That should be the librarian.(upon seeing someone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behind the counter)</a:t>
            </a:r>
          </a:p>
        </p:txBody>
      </p:sp>
      <p:cxnSp>
        <p:nvCxnSpPr>
          <p:cNvPr id="5" name="Straight Connector 4"/>
          <p:cNvCxnSpPr/>
          <p:nvPr/>
        </p:nvCxnSpPr>
        <p:spPr>
          <a:xfrm flipH="1" flipV="1">
            <a:off x="717884" y="1037292"/>
            <a:ext cx="8551699" cy="26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749055" y="3409232"/>
            <a:ext cx="8812956" cy="30939"/>
          </a:xfrm>
          <a:prstGeom prst="line">
            <a:avLst/>
          </a:prstGeom>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2"/>
          </p:nvPr>
        </p:nvSpPr>
        <p:spPr/>
        <p:txBody>
          <a:bodyPr/>
          <a:lstStyle/>
          <a:p>
            <a:fld id="{62277645-90EC-4961-8E7C-82C471FE4590}" type="slidenum">
              <a:rPr lang="en-US" smtClean="0"/>
              <a:t>27</a:t>
            </a:fld>
            <a:endParaRPr lang="en-US"/>
          </a:p>
        </p:txBody>
      </p:sp>
    </p:spTree>
    <p:extLst>
      <p:ext uri="{BB962C8B-B14F-4D97-AF65-F5344CB8AC3E}">
        <p14:creationId xmlns:p14="http://schemas.microsoft.com/office/powerpoint/2010/main" val="29049217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264" y="470264"/>
            <a:ext cx="9579590" cy="6139542"/>
          </a:xfrm>
        </p:spPr>
        <p:txBody>
          <a:bodyPr>
            <a:noAutofit/>
          </a:bodyPr>
          <a:lstStyle/>
          <a:p>
            <a:pPr marL="0" indent="0">
              <a:lnSpc>
                <a:spcPct val="150000"/>
              </a:lnSpc>
              <a:buNone/>
            </a:pPr>
            <a:r>
              <a:rPr lang="en-US" sz="2200" dirty="0">
                <a:latin typeface="Times New Roman" panose="02020603050405020304" pitchFamily="18" charset="0"/>
                <a:cs typeface="Times New Roman" panose="02020603050405020304" pitchFamily="18" charset="0"/>
              </a:rPr>
              <a:t>Will                               		     Force of Commitment</a:t>
            </a:r>
          </a:p>
          <a:p>
            <a:pPr marL="0" indent="0">
              <a:lnSpc>
                <a:spcPct val="150000"/>
              </a:lnSpc>
              <a:buNone/>
            </a:pPr>
            <a:r>
              <a:rPr lang="en-US" sz="2200" dirty="0">
                <a:latin typeface="Times New Roman" panose="02020603050405020304" pitchFamily="18" charset="0"/>
                <a:cs typeface="Times New Roman" panose="02020603050405020304" pitchFamily="18" charset="0"/>
              </a:rPr>
              <a:t>Social interaction         		 I will go to the library.</a:t>
            </a:r>
          </a:p>
          <a:p>
            <a:pPr marL="0" indent="0">
              <a:lnSpc>
                <a:spcPct val="150000"/>
              </a:lnSpc>
              <a:buNone/>
            </a:pPr>
            <a:r>
              <a:rPr lang="en-US" sz="2200" dirty="0">
                <a:latin typeface="Times New Roman" panose="02020603050405020304" pitchFamily="18" charset="0"/>
                <a:cs typeface="Times New Roman" panose="02020603050405020304" pitchFamily="18" charset="0"/>
              </a:rPr>
              <a:t>Logical probability       		That will be the librarian. (upon seeing someone 								behind the counter)</a:t>
            </a:r>
          </a:p>
          <a:p>
            <a:pPr marL="0" indent="0">
              <a:lnSpc>
                <a:spcPct val="150000"/>
              </a:lnSpc>
              <a:buNone/>
            </a:pPr>
            <a:endParaRPr lang="en-US" sz="2200" dirty="0">
              <a:latin typeface="Times New Roman" panose="02020603050405020304" pitchFamily="18" charset="0"/>
              <a:cs typeface="Times New Roman" panose="02020603050405020304" pitchFamily="18" charset="0"/>
            </a:endParaRPr>
          </a:p>
          <a:p>
            <a:pPr marL="0" indent="0">
              <a:lnSpc>
                <a:spcPct val="150000"/>
              </a:lnSpc>
              <a:buNone/>
            </a:pPr>
            <a:r>
              <a:rPr lang="en-US" sz="2200" dirty="0">
                <a:latin typeface="Times New Roman" panose="02020603050405020304" pitchFamily="18" charset="0"/>
                <a:cs typeface="Times New Roman" panose="02020603050405020304" pitchFamily="18" charset="0"/>
              </a:rPr>
              <a:t>Would                                           Weakened Force of Commitment </a:t>
            </a:r>
          </a:p>
          <a:p>
            <a:pPr marL="0" indent="0">
              <a:lnSpc>
                <a:spcPct val="150000"/>
              </a:lnSpc>
              <a:buNone/>
            </a:pPr>
            <a:r>
              <a:rPr lang="en-US" sz="2200" dirty="0">
                <a:latin typeface="Times New Roman" panose="02020603050405020304" pitchFamily="18" charset="0"/>
                <a:cs typeface="Times New Roman" panose="02020603050405020304" pitchFamily="18" charset="0"/>
              </a:rPr>
              <a:t>Ability   tendency                   I would go to the library regularly</a:t>
            </a:r>
            <a:r>
              <a:rPr lang="en-US" dirty="0">
                <a:latin typeface="Times New Roman" panose="02020603050405020304" pitchFamily="18" charset="0"/>
                <a:cs typeface="Times New Roman" panose="02020603050405020304" pitchFamily="18" charset="0"/>
              </a:rPr>
              <a:t>(when I was young)</a:t>
            </a:r>
          </a:p>
          <a:p>
            <a:pPr marL="0" indent="0">
              <a:lnSpc>
                <a:spcPct val="150000"/>
              </a:lnSpc>
              <a:buNone/>
            </a:pPr>
            <a:r>
              <a:rPr lang="en-US" sz="2200" dirty="0">
                <a:latin typeface="Times New Roman" panose="02020603050405020304" pitchFamily="18" charset="0"/>
                <a:cs typeface="Times New Roman" panose="02020603050405020304" pitchFamily="18" charset="0"/>
              </a:rPr>
              <a:t>Social interaction                    I would go to the library</a:t>
            </a:r>
            <a:r>
              <a:rPr lang="en-US" dirty="0">
                <a:latin typeface="Times New Roman" panose="02020603050405020304" pitchFamily="18" charset="0"/>
                <a:cs typeface="Times New Roman" panose="02020603050405020304" pitchFamily="18" charset="0"/>
              </a:rPr>
              <a:t>.(if I were not in this traffic jam)</a:t>
            </a:r>
          </a:p>
          <a:p>
            <a:pPr marL="0" indent="0">
              <a:lnSpc>
                <a:spcPct val="150000"/>
              </a:lnSpc>
              <a:buNone/>
            </a:pPr>
            <a:r>
              <a:rPr lang="en-US" sz="2200" dirty="0">
                <a:latin typeface="Times New Roman" panose="02020603050405020304" pitchFamily="18" charset="0"/>
                <a:cs typeface="Times New Roman" panose="02020603050405020304" pitchFamily="18" charset="0"/>
              </a:rPr>
              <a:t>Logical probability                 That would be the librarian.</a:t>
            </a:r>
            <a:r>
              <a:rPr lang="en-US" dirty="0">
                <a:latin typeface="Times New Roman" panose="02020603050405020304" pitchFamily="18" charset="0"/>
                <a:cs typeface="Times New Roman" panose="02020603050405020304" pitchFamily="18" charset="0"/>
              </a:rPr>
              <a:t>(upon seeing someone 										behind the counter)</a:t>
            </a:r>
          </a:p>
        </p:txBody>
      </p:sp>
      <p:sp>
        <p:nvSpPr>
          <p:cNvPr id="4" name="Slide Number Placeholder 3"/>
          <p:cNvSpPr>
            <a:spLocks noGrp="1"/>
          </p:cNvSpPr>
          <p:nvPr>
            <p:ph type="sldNum" sz="quarter" idx="12"/>
          </p:nvPr>
        </p:nvSpPr>
        <p:spPr/>
        <p:txBody>
          <a:bodyPr/>
          <a:lstStyle/>
          <a:p>
            <a:fld id="{62277645-90EC-4961-8E7C-82C471FE4590}" type="slidenum">
              <a:rPr lang="en-US" smtClean="0"/>
              <a:t>28</a:t>
            </a:fld>
            <a:endParaRPr lang="en-US"/>
          </a:p>
        </p:txBody>
      </p:sp>
      <p:cxnSp>
        <p:nvCxnSpPr>
          <p:cNvPr id="5" name="Straight Connector 4"/>
          <p:cNvCxnSpPr/>
          <p:nvPr/>
        </p:nvCxnSpPr>
        <p:spPr>
          <a:xfrm flipH="1">
            <a:off x="470264" y="1063416"/>
            <a:ext cx="7837713" cy="5499"/>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flipV="1">
            <a:off x="470264" y="4082257"/>
            <a:ext cx="7837713" cy="2062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93030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1"/>
            <a:ext cx="8420100" cy="761999"/>
          </a:xfrm>
        </p:spPr>
        <p:txBody>
          <a:bodyPr>
            <a:normAutofit/>
          </a:bodyPr>
          <a:lstStyle/>
          <a:p>
            <a:r>
              <a:rPr lang="en-US" sz="3400" b="1" dirty="0">
                <a:latin typeface="Times New Roman" panose="02020603050405020304" pitchFamily="18" charset="0"/>
                <a:cs typeface="Times New Roman" panose="02020603050405020304" pitchFamily="18" charset="0"/>
              </a:rPr>
              <a:t>Modals and Negation</a:t>
            </a:r>
          </a:p>
        </p:txBody>
      </p:sp>
      <p:sp>
        <p:nvSpPr>
          <p:cNvPr id="3" name="Content Placeholder 2"/>
          <p:cNvSpPr>
            <a:spLocks noGrp="1"/>
          </p:cNvSpPr>
          <p:nvPr>
            <p:ph idx="1"/>
          </p:nvPr>
        </p:nvSpPr>
        <p:spPr>
          <a:xfrm>
            <a:off x="675139" y="1270000"/>
            <a:ext cx="10515600" cy="5186363"/>
          </a:xfrm>
        </p:spPr>
        <p:txBody>
          <a:bodyPr>
            <a:norm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Modals and phrasal forms interact with not , the negation of a modal and the negative of the corresponding phrasal modal have parallel semantic effects: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They may not smoke here.  / they are not allowed to smoke here.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cannot do it. / I’m not able to do it.</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 following examples are distinct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must not go. prohibition  / you don’t have to go. Not necessary to go </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2277645-90EC-4961-8E7C-82C471FE4590}" type="slidenum">
              <a:rPr lang="en-US" smtClean="0"/>
              <a:t>29</a:t>
            </a:fld>
            <a:endParaRPr lang="en-US"/>
          </a:p>
        </p:txBody>
      </p:sp>
    </p:spTree>
    <p:extLst>
      <p:ext uri="{BB962C8B-B14F-4D97-AF65-F5344CB8AC3E}">
        <p14:creationId xmlns:p14="http://schemas.microsoft.com/office/powerpoint/2010/main" val="4204066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3700"/>
            <a:ext cx="10515600" cy="907506"/>
          </a:xfrm>
        </p:spPr>
        <p:txBody>
          <a:bodyPr>
            <a:noAutofit/>
          </a:bodyPr>
          <a:lstStyle/>
          <a:p>
            <a:r>
              <a:rPr lang="en-US" dirty="0">
                <a:solidFill>
                  <a:srgbClr val="FF0000"/>
                </a:solidFill>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838200" y="1301206"/>
            <a:ext cx="10515600" cy="5439228"/>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Modal auxiliaries and phrasal modals express modality, a semantic concept that centers on beliefs , attitudes regarding potentiality or possibility.</a:t>
            </a:r>
          </a:p>
          <a:p>
            <a:pPr algn="just">
              <a:lnSpc>
                <a:spcPct val="150000"/>
              </a:lnSpc>
            </a:pPr>
            <a:r>
              <a:rPr lang="en-US" sz="2200" dirty="0">
                <a:latin typeface="Times New Roman" panose="02020603050405020304" pitchFamily="18" charset="0"/>
                <a:cs typeface="Times New Roman" panose="02020603050405020304" pitchFamily="18" charset="0"/>
              </a:rPr>
              <a:t>modal auxiliaries indicate potentiality , Likelihood, Social directives, and Statements of ability.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 exam </a:t>
            </a:r>
            <a:r>
              <a:rPr lang="en-US" sz="2200" i="1" dirty="0">
                <a:solidFill>
                  <a:srgbClr val="FF0000"/>
                </a:solidFill>
                <a:latin typeface="Times New Roman" panose="02020603050405020304" pitchFamily="18" charset="0"/>
                <a:cs typeface="Times New Roman" panose="02020603050405020304" pitchFamily="18" charset="0"/>
              </a:rPr>
              <a:t>may</a:t>
            </a:r>
            <a:r>
              <a:rPr lang="en-US" sz="2200" dirty="0">
                <a:latin typeface="Times New Roman" panose="02020603050405020304" pitchFamily="18" charset="0"/>
                <a:cs typeface="Times New Roman" panose="02020603050405020304" pitchFamily="18" charset="0"/>
              </a:rPr>
              <a:t> be difficult.                          (possibility)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a:t>
            </a:r>
            <a:r>
              <a:rPr lang="en-US" sz="2200" i="1" dirty="0">
                <a:solidFill>
                  <a:srgbClr val="FF0000"/>
                </a:solidFill>
                <a:latin typeface="Times New Roman" panose="02020603050405020304" pitchFamily="18" charset="0"/>
                <a:cs typeface="Times New Roman" panose="02020603050405020304" pitchFamily="18" charset="0"/>
              </a:rPr>
              <a:t>should</a:t>
            </a:r>
            <a:r>
              <a:rPr lang="en-US" sz="2200" dirty="0">
                <a:latin typeface="Times New Roman" panose="02020603050405020304" pitchFamily="18" charset="0"/>
                <a:cs typeface="Times New Roman" panose="02020603050405020304" pitchFamily="18" charset="0"/>
              </a:rPr>
              <a:t> be studying harder.                    (advice)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a:t>
            </a:r>
            <a:r>
              <a:rPr lang="en-US" sz="2200" i="1" dirty="0">
                <a:solidFill>
                  <a:srgbClr val="FF0000"/>
                </a:solidFill>
                <a:latin typeface="Times New Roman" panose="02020603050405020304" pitchFamily="18" charset="0"/>
                <a:cs typeface="Times New Roman" panose="02020603050405020304" pitchFamily="18" charset="0"/>
              </a:rPr>
              <a:t> can </a:t>
            </a:r>
            <a:r>
              <a:rPr lang="en-US" sz="2200" dirty="0">
                <a:latin typeface="Times New Roman" panose="02020603050405020304" pitchFamily="18" charset="0"/>
                <a:cs typeface="Times New Roman" panose="02020603050405020304" pitchFamily="18" charset="0"/>
              </a:rPr>
              <a:t>study all night during the semester.    (ability)</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62277645-90EC-4961-8E7C-82C471FE4590}" type="slidenum">
              <a:rPr lang="en-US" smtClean="0"/>
              <a:t>3</a:t>
            </a:fld>
            <a:endParaRPr lang="en-US"/>
          </a:p>
        </p:txBody>
      </p:sp>
    </p:spTree>
    <p:extLst>
      <p:ext uri="{BB962C8B-B14F-4D97-AF65-F5344CB8AC3E}">
        <p14:creationId xmlns:p14="http://schemas.microsoft.com/office/powerpoint/2010/main" val="811179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239" y="262619"/>
            <a:ext cx="9319761" cy="688766"/>
          </a:xfrm>
        </p:spPr>
        <p:txBody>
          <a:bodyPr>
            <a:noAutofit/>
          </a:bodyPr>
          <a:lstStyle/>
          <a:p>
            <a:r>
              <a:rPr lang="en-US" dirty="0">
                <a:solidFill>
                  <a:srgbClr val="FF0000"/>
                </a:solidFill>
                <a:latin typeface="Times New Roman" panose="02020603050405020304" pitchFamily="18" charset="0"/>
                <a:cs typeface="Times New Roman" panose="02020603050405020304" pitchFamily="18" charset="0"/>
              </a:rPr>
              <a:t>The Use of Modals and Phrasal Modals</a:t>
            </a:r>
          </a:p>
        </p:txBody>
      </p:sp>
      <p:sp>
        <p:nvSpPr>
          <p:cNvPr id="3" name="Content Placeholder 2"/>
          <p:cNvSpPr>
            <a:spLocks noGrp="1"/>
          </p:cNvSpPr>
          <p:nvPr>
            <p:ph idx="1"/>
          </p:nvPr>
        </p:nvSpPr>
        <p:spPr>
          <a:xfrm>
            <a:off x="675139" y="1063416"/>
            <a:ext cx="10515600" cy="5346701"/>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Social functions of modals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Giving advice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We can order the modals and the phrasal modals according to the speaker’s degree of authority or the urgency of the advice.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For example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(must-have to-have got to-need to) see a doctor.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(should-ought to-had better-had best) see a doctor.</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(might -could-) see a doctor.</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10" name="Slide Number Placeholder 9"/>
          <p:cNvSpPr>
            <a:spLocks noGrp="1"/>
          </p:cNvSpPr>
          <p:nvPr>
            <p:ph type="sldNum" sz="quarter" idx="12"/>
          </p:nvPr>
        </p:nvSpPr>
        <p:spPr/>
        <p:txBody>
          <a:bodyPr/>
          <a:lstStyle/>
          <a:p>
            <a:fld id="{62277645-90EC-4961-8E7C-82C471FE4590}" type="slidenum">
              <a:rPr lang="en-US" smtClean="0"/>
              <a:t>30</a:t>
            </a:fld>
            <a:endParaRPr lang="en-US"/>
          </a:p>
        </p:txBody>
      </p:sp>
    </p:spTree>
    <p:extLst>
      <p:ext uri="{BB962C8B-B14F-4D97-AF65-F5344CB8AC3E}">
        <p14:creationId xmlns:p14="http://schemas.microsoft.com/office/powerpoint/2010/main" val="33601333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105230"/>
            <a:ext cx="9869940" cy="6663870"/>
          </a:xfrm>
        </p:spPr>
        <p:txBody>
          <a:bodyPr>
            <a:noAutofit/>
          </a:bodyPr>
          <a:lstStyle/>
          <a:p>
            <a:pPr algn="just">
              <a:lnSpc>
                <a:spcPct val="150000"/>
              </a:lnSpc>
            </a:pPr>
            <a:r>
              <a:rPr lang="en-US" sz="2200" b="1" dirty="0">
                <a:latin typeface="Times New Roman" panose="02020603050405020304" pitchFamily="18" charset="0"/>
                <a:cs typeface="Times New Roman" panose="02020603050405020304" pitchFamily="18" charset="0"/>
              </a:rPr>
              <a:t>Might/Could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Both signal that the speaker is making a tentative suggestion, while may and can used for permission within social interactions.</a:t>
            </a:r>
          </a:p>
          <a:p>
            <a:pPr algn="just">
              <a:lnSpc>
                <a:spcPct val="150000"/>
              </a:lnSpc>
            </a:pPr>
            <a:r>
              <a:rPr lang="en-US" sz="2200" b="1" dirty="0">
                <a:latin typeface="Times New Roman" panose="02020603050405020304" pitchFamily="18" charset="0"/>
                <a:cs typeface="Times New Roman" panose="02020603050405020304" pitchFamily="18" charset="0"/>
              </a:rPr>
              <a:t> Should / Ought to / Had Better / Had Best: </a:t>
            </a:r>
            <a:r>
              <a:rPr lang="en-US" sz="2200" dirty="0">
                <a:latin typeface="Times New Roman" panose="02020603050405020304" pitchFamily="18" charset="0"/>
                <a:cs typeface="Times New Roman" panose="02020603050405020304" pitchFamily="18" charset="0"/>
              </a:rPr>
              <a:t>Advice becomes more stronger with the use of these modals.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You should/ought to return that book to the library.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You had better/best return that book to the library.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(possibility of unpleasant consequence)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 use of had better/had best implies negative consequence if the utterance is self-directed.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I’d better do the dusting before the vacuuming. </a:t>
            </a:r>
          </a:p>
        </p:txBody>
      </p:sp>
      <p:sp>
        <p:nvSpPr>
          <p:cNvPr id="5" name="Slide Number Placeholder 4"/>
          <p:cNvSpPr>
            <a:spLocks noGrp="1"/>
          </p:cNvSpPr>
          <p:nvPr>
            <p:ph type="sldNum" sz="quarter" idx="12"/>
          </p:nvPr>
        </p:nvSpPr>
        <p:spPr/>
        <p:txBody>
          <a:bodyPr/>
          <a:lstStyle/>
          <a:p>
            <a:fld id="{62277645-90EC-4961-8E7C-82C471FE4590}" type="slidenum">
              <a:rPr lang="en-US" smtClean="0"/>
              <a:t>31</a:t>
            </a:fld>
            <a:endParaRPr lang="en-US"/>
          </a:p>
        </p:txBody>
      </p:sp>
    </p:spTree>
    <p:extLst>
      <p:ext uri="{BB962C8B-B14F-4D97-AF65-F5344CB8AC3E}">
        <p14:creationId xmlns:p14="http://schemas.microsoft.com/office/powerpoint/2010/main" val="32991652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95730"/>
            <a:ext cx="9742940" cy="6346370"/>
          </a:xfrm>
        </p:spPr>
        <p:txBody>
          <a:bodyPr>
            <a:normAutofit fontScale="92500"/>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should and be supposed to can be replaced at some time, the difference between should and be supposed to is that, should invokes internal authority or a higher authority while be supposed to invokes impersonal external authority, an appeal, a plan, or perspective.</a:t>
            </a:r>
          </a:p>
          <a:p>
            <a:pPr marL="0" indent="0" algn="just">
              <a:lnSpc>
                <a:spcPct val="150000"/>
              </a:lnSpc>
              <a:buNone/>
            </a:pPr>
            <a:r>
              <a:rPr lang="en-US" sz="1900" b="1" dirty="0">
                <a:latin typeface="Times New Roman" panose="02020603050405020304" pitchFamily="18" charset="0"/>
                <a:cs typeface="Times New Roman" panose="02020603050405020304" pitchFamily="18" charset="0"/>
              </a:rPr>
              <a:t>Example: you should do your home work.      You are not supposed to see grammar difficult.</a:t>
            </a:r>
          </a:p>
          <a:p>
            <a:pPr algn="just">
              <a:lnSpc>
                <a:spcPct val="150000"/>
              </a:lnSpc>
            </a:pPr>
            <a:r>
              <a:rPr lang="en-US" sz="2200" b="1" dirty="0">
                <a:latin typeface="Times New Roman" panose="02020603050405020304" pitchFamily="18" charset="0"/>
                <a:cs typeface="Times New Roman" panose="02020603050405020304" pitchFamily="18" charset="0"/>
              </a:rPr>
              <a:t>Must/ have to / have got to/ need to: </a:t>
            </a:r>
            <a:r>
              <a:rPr lang="en-US" sz="2200" dirty="0">
                <a:latin typeface="Times New Roman" panose="02020603050405020304" pitchFamily="18" charset="0"/>
                <a:cs typeface="Times New Roman" panose="02020603050405020304" pitchFamily="18" charset="0"/>
              </a:rPr>
              <a:t>are modals used for offering strong advice.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Must clearly signals the speakers authority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a:t>
            </a:r>
            <a:r>
              <a:rPr lang="en-US" sz="2200" b="1" dirty="0">
                <a:latin typeface="Times New Roman" panose="02020603050405020304" pitchFamily="18" charset="0"/>
                <a:cs typeface="Times New Roman" panose="02020603050405020304" pitchFamily="18" charset="0"/>
              </a:rPr>
              <a:t>you must go home.</a:t>
            </a:r>
          </a:p>
          <a:p>
            <a:pPr algn="just">
              <a:lnSpc>
                <a:spcPct val="150000"/>
              </a:lnSpc>
            </a:pPr>
            <a:r>
              <a:rPr lang="en-US" sz="2200" dirty="0">
                <a:latin typeface="Times New Roman" panose="02020603050405020304" pitchFamily="18" charset="0"/>
                <a:cs typeface="Times New Roman" panose="02020603050405020304" pitchFamily="18" charset="0"/>
              </a:rPr>
              <a:t>Perfect aspect to show past. Use of perfect aspect allows speakers to make suggestions about the past.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a:t>
            </a:r>
            <a:r>
              <a:rPr lang="en-US" sz="2200" b="1" dirty="0">
                <a:latin typeface="Times New Roman" panose="02020603050405020304" pitchFamily="18" charset="0"/>
                <a:cs typeface="Times New Roman" panose="02020603050405020304" pitchFamily="18" charset="0"/>
              </a:rPr>
              <a:t>you should have gone to the doctor.</a:t>
            </a:r>
          </a:p>
          <a:p>
            <a:pPr marL="0" indent="0" algn="just">
              <a:lnSpc>
                <a:spcPct val="150000"/>
              </a:lnSpc>
              <a:buNone/>
            </a:pPr>
            <a:r>
              <a:rPr lang="en-US" sz="2200" b="1" dirty="0">
                <a:latin typeface="Times New Roman" panose="02020603050405020304" pitchFamily="18" charset="0"/>
                <a:cs typeface="Times New Roman" panose="02020603050405020304" pitchFamily="18" charset="0"/>
              </a:rPr>
              <a:t>      you ought to have gone to the doctor.</a:t>
            </a:r>
          </a:p>
        </p:txBody>
      </p:sp>
      <p:sp>
        <p:nvSpPr>
          <p:cNvPr id="5" name="Slide Number Placeholder 4"/>
          <p:cNvSpPr>
            <a:spLocks noGrp="1"/>
          </p:cNvSpPr>
          <p:nvPr>
            <p:ph type="sldNum" sz="quarter" idx="12"/>
          </p:nvPr>
        </p:nvSpPr>
        <p:spPr/>
        <p:txBody>
          <a:bodyPr/>
          <a:lstStyle/>
          <a:p>
            <a:fld id="{62277645-90EC-4961-8E7C-82C471FE4590}" type="slidenum">
              <a:rPr lang="en-US" smtClean="0"/>
              <a:t>32</a:t>
            </a:fld>
            <a:endParaRPr lang="en-US"/>
          </a:p>
        </p:txBody>
      </p:sp>
    </p:spTree>
    <p:extLst>
      <p:ext uri="{BB962C8B-B14F-4D97-AF65-F5344CB8AC3E}">
        <p14:creationId xmlns:p14="http://schemas.microsoft.com/office/powerpoint/2010/main" val="15888643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435430"/>
            <a:ext cx="9946140" cy="5952670"/>
          </a:xfrm>
        </p:spPr>
        <p:txBody>
          <a:bodyPr>
            <a:normAutofit lnSpcReduction="10000"/>
          </a:bodyPr>
          <a:lstStyle/>
          <a:p>
            <a:r>
              <a:rPr lang="en-US" sz="2800" b="1" dirty="0">
                <a:latin typeface="Times New Roman" panose="02020603050405020304" pitchFamily="18" charset="0"/>
                <a:cs typeface="Times New Roman" panose="02020603050405020304" pitchFamily="18" charset="0"/>
              </a:rPr>
              <a:t>Negative Advice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Advice can of course be negative as well as positive. Less formal and weaker expression of negative advice often involve should or its phrasal counterpart with not.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you must not say things like that.					Stronger negative advice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are not supposed to say things like that.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don’t(have/need) to say things like that.			      Weaker negative advice</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200" dirty="0">
                <a:latin typeface="Times New Roman" panose="02020603050405020304" pitchFamily="18" charset="0"/>
                <a:cs typeface="Times New Roman" panose="02020603050405020304" pitchFamily="18" charset="0"/>
              </a:rPr>
              <a:t>Modal forms used for outright prohibition: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Must		you must not watch TV.</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Can 		you can’t watch TV.</a:t>
            </a:r>
          </a:p>
        </p:txBody>
      </p:sp>
      <p:sp>
        <p:nvSpPr>
          <p:cNvPr id="4" name="Slide Number Placeholder 3"/>
          <p:cNvSpPr>
            <a:spLocks noGrp="1"/>
          </p:cNvSpPr>
          <p:nvPr>
            <p:ph type="sldNum" sz="quarter" idx="12"/>
          </p:nvPr>
        </p:nvSpPr>
        <p:spPr/>
        <p:txBody>
          <a:bodyPr/>
          <a:lstStyle/>
          <a:p>
            <a:fld id="{62277645-90EC-4961-8E7C-82C471FE4590}" type="slidenum">
              <a:rPr lang="en-US" smtClean="0"/>
              <a:t>33</a:t>
            </a:fld>
            <a:endParaRPr lang="en-US"/>
          </a:p>
        </p:txBody>
      </p:sp>
      <p:sp>
        <p:nvSpPr>
          <p:cNvPr id="5" name="Up Arrow 4"/>
          <p:cNvSpPr/>
          <p:nvPr/>
        </p:nvSpPr>
        <p:spPr>
          <a:xfrm>
            <a:off x="7924800" y="2667000"/>
            <a:ext cx="355600" cy="508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1193800" y="5295900"/>
            <a:ext cx="482600" cy="127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1193800" y="5842000"/>
            <a:ext cx="482600" cy="127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62726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900" y="165100"/>
            <a:ext cx="10136640" cy="6527800"/>
          </a:xfrm>
        </p:spPr>
        <p:txBody>
          <a:bodyPr>
            <a:no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Making Request </a:t>
            </a:r>
          </a:p>
          <a:p>
            <a:pPr marL="0" indent="0" algn="just">
              <a:buNone/>
            </a:pPr>
            <a:r>
              <a:rPr lang="en-US" sz="2200" dirty="0">
                <a:latin typeface="Times New Roman" panose="02020603050405020304" pitchFamily="18" charset="0"/>
                <a:cs typeface="Times New Roman" panose="02020603050405020304" pitchFamily="18" charset="0"/>
              </a:rPr>
              <a:t>Another use of modals require making requests.</a:t>
            </a:r>
          </a:p>
          <a:p>
            <a:pPr marL="0" indent="0" algn="just">
              <a:buNone/>
            </a:pPr>
            <a:r>
              <a:rPr lang="en-US" sz="2200" dirty="0">
                <a:latin typeface="Times New Roman" panose="02020603050405020304" pitchFamily="18" charset="0"/>
                <a:cs typeface="Times New Roman" panose="02020603050405020304" pitchFamily="18" charset="0"/>
              </a:rPr>
              <a:t>Will/would		    you help me with this math problem.</a:t>
            </a:r>
          </a:p>
          <a:p>
            <a:pPr marL="0" indent="0" algn="just">
              <a:buNone/>
            </a:pPr>
            <a:r>
              <a:rPr lang="en-US" sz="2200" dirty="0">
                <a:latin typeface="Times New Roman" panose="02020603050405020304" pitchFamily="18" charset="0"/>
                <a:cs typeface="Times New Roman" panose="02020603050405020304" pitchFamily="18" charset="0"/>
              </a:rPr>
              <a:t>Can/could</a:t>
            </a:r>
          </a:p>
          <a:p>
            <a:pPr marL="0" indent="0" algn="just">
              <a:buNone/>
            </a:pPr>
            <a:r>
              <a:rPr lang="en-US" sz="2200" dirty="0">
                <a:latin typeface="Times New Roman" panose="02020603050405020304" pitchFamily="18" charset="0"/>
                <a:cs typeface="Times New Roman" panose="02020603050405020304" pitchFamily="18" charset="0"/>
              </a:rPr>
              <a:t>Or requests for permission</a:t>
            </a:r>
          </a:p>
          <a:p>
            <a:pPr marL="0" indent="0" algn="just">
              <a:buNone/>
            </a:pPr>
            <a:r>
              <a:rPr lang="en-US" sz="2200" dirty="0">
                <a:latin typeface="Times New Roman" panose="02020603050405020304" pitchFamily="18" charset="0"/>
                <a:cs typeface="Times New Roman" panose="02020603050405020304" pitchFamily="18" charset="0"/>
              </a:rPr>
              <a:t>May/might		    I leave the room now.</a:t>
            </a:r>
          </a:p>
          <a:p>
            <a:pPr marL="0" indent="0" algn="just">
              <a:buNone/>
            </a:pPr>
            <a:r>
              <a:rPr lang="en-US" sz="2200" dirty="0">
                <a:latin typeface="Times New Roman" panose="02020603050405020304" pitchFamily="18" charset="0"/>
                <a:cs typeface="Times New Roman" panose="02020603050405020304" pitchFamily="18" charset="0"/>
              </a:rPr>
              <a:t>Can/could</a:t>
            </a:r>
            <a:endParaRPr lang="en-US" sz="2200" b="1" dirty="0">
              <a:latin typeface="Times New Roman" panose="02020603050405020304" pitchFamily="18" charset="0"/>
              <a:cs typeface="Times New Roman" panose="02020603050405020304" pitchFamily="18" charset="0"/>
            </a:endParaRPr>
          </a:p>
          <a:p>
            <a:pPr algn="just"/>
            <a:r>
              <a:rPr lang="en-US" sz="2400" b="1" dirty="0">
                <a:solidFill>
                  <a:srgbClr val="FF0000"/>
                </a:solidFill>
                <a:latin typeface="Times New Roman" panose="02020603050405020304" pitchFamily="18" charset="0"/>
                <a:cs typeface="Times New Roman" panose="02020603050405020304" pitchFamily="18" charset="0"/>
              </a:rPr>
              <a:t>Responding to Request</a:t>
            </a:r>
          </a:p>
          <a:p>
            <a:pPr marL="0" indent="0" algn="just">
              <a:buNone/>
            </a:pPr>
            <a:r>
              <a:rPr lang="en-US" sz="2200" dirty="0">
                <a:latin typeface="Times New Roman" panose="02020603050405020304" pitchFamily="18" charset="0"/>
                <a:cs typeface="Times New Roman" panose="02020603050405020304" pitchFamily="18" charset="0"/>
              </a:rPr>
              <a:t>Only historical present tense forms are likely to be used in response to requests.</a:t>
            </a:r>
          </a:p>
          <a:p>
            <a:pPr marL="0" indent="0" algn="just">
              <a:buNone/>
            </a:pPr>
            <a:r>
              <a:rPr lang="en-US" sz="2200" dirty="0">
                <a:latin typeface="Times New Roman" panose="02020603050405020304" pitchFamily="18" charset="0"/>
                <a:cs typeface="Times New Roman" panose="02020603050405020304" pitchFamily="18" charset="0"/>
              </a:rPr>
              <a:t>To general requests:</a:t>
            </a:r>
          </a:p>
          <a:p>
            <a:pPr marL="0" indent="0" algn="just">
              <a:buNone/>
            </a:pPr>
            <a:r>
              <a:rPr lang="en-US" sz="2200" dirty="0">
                <a:latin typeface="Times New Roman" panose="02020603050405020304" pitchFamily="18" charset="0"/>
                <a:cs typeface="Times New Roman" panose="02020603050405020304" pitchFamily="18" charset="0"/>
              </a:rPr>
              <a:t>Yes, I can /*could, No, I can’t / *couldn’t </a:t>
            </a:r>
          </a:p>
          <a:p>
            <a:pPr marL="0" indent="0" algn="just">
              <a:buNone/>
            </a:pPr>
            <a:r>
              <a:rPr lang="en-US" sz="2200" dirty="0">
                <a:latin typeface="Times New Roman" panose="02020603050405020304" pitchFamily="18" charset="0"/>
                <a:cs typeface="Times New Roman" panose="02020603050405020304" pitchFamily="18" charset="0"/>
              </a:rPr>
              <a:t>To requests for permission:</a:t>
            </a:r>
          </a:p>
          <a:p>
            <a:pPr marL="0" indent="0" algn="just">
              <a:buNone/>
            </a:pPr>
            <a:r>
              <a:rPr lang="en-US" sz="2200" dirty="0">
                <a:latin typeface="Times New Roman" panose="02020603050405020304" pitchFamily="18" charset="0"/>
                <a:cs typeface="Times New Roman" panose="02020603050405020304" pitchFamily="18" charset="0"/>
              </a:rPr>
              <a:t>Yes, you may /*might, No, you may not / *might not.</a:t>
            </a:r>
          </a:p>
          <a:p>
            <a:pPr marL="0" indent="0" algn="just">
              <a:buNone/>
            </a:pPr>
            <a:r>
              <a:rPr lang="en-US" sz="2200" dirty="0">
                <a:latin typeface="Times New Roman" panose="02020603050405020304" pitchFamily="18" charset="0"/>
                <a:cs typeface="Times New Roman" panose="02020603050405020304" pitchFamily="18" charset="0"/>
              </a:rPr>
              <a:t>Yes, you can /could, No, you can’t / couldn’t.</a:t>
            </a:r>
          </a:p>
        </p:txBody>
      </p:sp>
      <p:sp>
        <p:nvSpPr>
          <p:cNvPr id="4" name="Slide Number Placeholder 3"/>
          <p:cNvSpPr>
            <a:spLocks noGrp="1"/>
          </p:cNvSpPr>
          <p:nvPr>
            <p:ph type="sldNum" sz="quarter" idx="12"/>
          </p:nvPr>
        </p:nvSpPr>
        <p:spPr/>
        <p:txBody>
          <a:bodyPr/>
          <a:lstStyle/>
          <a:p>
            <a:fld id="{62277645-90EC-4961-8E7C-82C471FE4590}" type="slidenum">
              <a:rPr lang="en-US" smtClean="0"/>
              <a:t>34</a:t>
            </a:fld>
            <a:endParaRPr lang="en-US"/>
          </a:p>
        </p:txBody>
      </p:sp>
      <p:sp>
        <p:nvSpPr>
          <p:cNvPr id="5" name="Left Brace 4"/>
          <p:cNvSpPr/>
          <p:nvPr/>
        </p:nvSpPr>
        <p:spPr>
          <a:xfrm>
            <a:off x="1803400" y="1063416"/>
            <a:ext cx="381000" cy="762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Left Brace 5"/>
          <p:cNvSpPr/>
          <p:nvPr/>
        </p:nvSpPr>
        <p:spPr>
          <a:xfrm>
            <a:off x="1803400" y="2536696"/>
            <a:ext cx="381000" cy="762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989007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0045" y="295729"/>
            <a:ext cx="9528464" cy="5964382"/>
          </a:xfrm>
        </p:spPr>
        <p:txBody>
          <a:bodyPr>
            <a:normAutofit/>
          </a:bodyPr>
          <a:lstStyle/>
          <a:p>
            <a:pPr algn="just">
              <a:lnSpc>
                <a:spcPct val="150000"/>
              </a:lnSpc>
            </a:pPr>
            <a:r>
              <a:rPr lang="en-US" sz="2400" b="1" dirty="0">
                <a:latin typeface="Times New Roman" panose="02020603050405020304" pitchFamily="18" charset="0"/>
                <a:cs typeface="Times New Roman" panose="02020603050405020304" pitchFamily="18" charset="0"/>
              </a:rPr>
              <a:t>Requests For Permission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May and can are used in making requests for permission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Can/may I talk to you for a minute?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Modals can be used in making requests while phrasal modals are generally used to ask literal questions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will/would you open the door? (possible request)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Are you going to open the door?  (literal question)</a:t>
            </a:r>
          </a:p>
        </p:txBody>
      </p:sp>
      <p:sp>
        <p:nvSpPr>
          <p:cNvPr id="4" name="Slide Number Placeholder 3"/>
          <p:cNvSpPr>
            <a:spLocks noGrp="1"/>
          </p:cNvSpPr>
          <p:nvPr>
            <p:ph type="sldNum" sz="quarter" idx="12"/>
          </p:nvPr>
        </p:nvSpPr>
        <p:spPr/>
        <p:txBody>
          <a:bodyPr/>
          <a:lstStyle/>
          <a:p>
            <a:fld id="{62277645-90EC-4961-8E7C-82C471FE4590}" type="slidenum">
              <a:rPr lang="en-US" smtClean="0"/>
              <a:t>35</a:t>
            </a:fld>
            <a:endParaRPr lang="en-US"/>
          </a:p>
        </p:txBody>
      </p:sp>
    </p:spTree>
    <p:extLst>
      <p:ext uri="{BB962C8B-B14F-4D97-AF65-F5344CB8AC3E}">
        <p14:creationId xmlns:p14="http://schemas.microsoft.com/office/powerpoint/2010/main" val="23161469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400" y="295730"/>
            <a:ext cx="9770453" cy="5952670"/>
          </a:xfrm>
        </p:spPr>
        <p:txBody>
          <a:bodyPr/>
          <a:lstStyle/>
          <a:p>
            <a:pPr algn="just">
              <a:lnSpc>
                <a:spcPct val="150000"/>
              </a:lnSpc>
            </a:pPr>
            <a:r>
              <a:rPr lang="en-US" sz="2200" dirty="0">
                <a:latin typeface="Times New Roman" panose="02020603050405020304" pitchFamily="18" charset="0"/>
                <a:cs typeface="Times New Roman" panose="02020603050405020304" pitchFamily="18" charset="0"/>
              </a:rPr>
              <a:t>All request modals show differences in meaning when the negative not modal is contracted into the modal as opposed to when it is uncontracted and precedes the main verb.</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Won’t you  please get in to the pool?  (please do get in)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Will you please not get in to the pool?  (please do not get in)</a:t>
            </a:r>
          </a:p>
          <a:p>
            <a:pPr marL="0" indent="0">
              <a:lnSpc>
                <a:spcPct val="150000"/>
              </a:lnSpc>
              <a:buNone/>
            </a:pPr>
            <a:endParaRPr lang="en-US" dirty="0"/>
          </a:p>
          <a:p>
            <a:pPr marL="0" indent="0">
              <a:lnSpc>
                <a:spcPct val="150000"/>
              </a:lnSpc>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62277645-90EC-4961-8E7C-82C471FE4590}" type="slidenum">
              <a:rPr lang="en-US" smtClean="0"/>
              <a:t>36</a:t>
            </a:fld>
            <a:endParaRPr lang="en-US"/>
          </a:p>
        </p:txBody>
      </p:sp>
    </p:spTree>
    <p:extLst>
      <p:ext uri="{BB962C8B-B14F-4D97-AF65-F5344CB8AC3E}">
        <p14:creationId xmlns:p14="http://schemas.microsoft.com/office/powerpoint/2010/main" val="28278114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80430"/>
            <a:ext cx="9404723" cy="1317296"/>
          </a:xfrm>
        </p:spPr>
        <p:txBody>
          <a:bodyPr/>
          <a:lstStyle/>
          <a:p>
            <a:r>
              <a:rPr lang="en-US" b="1" dirty="0">
                <a:solidFill>
                  <a:srgbClr val="FF0000"/>
                </a:solidFill>
                <a:latin typeface="Times New Roman" panose="02020603050405020304" pitchFamily="18" charset="0"/>
                <a:cs typeface="Times New Roman" panose="02020603050405020304" pitchFamily="18" charset="0"/>
              </a:rPr>
              <a:t>Modals To Describe Ability/ Potential/ Tendency</a:t>
            </a:r>
            <a:br>
              <a:rPr lang="en-US" dirty="0">
                <a:solidFill>
                  <a:srgbClr val="FF0000"/>
                </a:solidFill>
                <a:latin typeface="Times New Roman" panose="02020603050405020304" pitchFamily="18" charset="0"/>
                <a:cs typeface="Times New Roman" panose="02020603050405020304" pitchFamily="18" charset="0"/>
              </a:rPr>
            </a:b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5130" y="1539970"/>
            <a:ext cx="9707410" cy="5095961"/>
          </a:xfrm>
        </p:spPr>
        <p:txBody>
          <a:bodyPr>
            <a:noAutofit/>
          </a:bodyPr>
          <a:lstStyle/>
          <a:p>
            <a:pPr marL="0" indent="0" algn="just">
              <a:lnSpc>
                <a:spcPct val="150000"/>
              </a:lnSpc>
              <a:buNone/>
            </a:pPr>
            <a:r>
              <a:rPr lang="en-US" sz="2200" dirty="0">
                <a:latin typeface="Times New Roman" panose="02020603050405020304" pitchFamily="18" charset="0"/>
                <a:cs typeface="Times New Roman" panose="02020603050405020304" pitchFamily="18" charset="0"/>
              </a:rPr>
              <a:t>Modals and phrasal modals are used to talk about ability of animate subjects for present and past.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Present ability: </a:t>
            </a:r>
            <a:r>
              <a:rPr lang="en-US" sz="2200" i="1" dirty="0">
                <a:latin typeface="Times New Roman" panose="02020603050405020304" pitchFamily="18" charset="0"/>
                <a:cs typeface="Times New Roman" panose="02020603050405020304" pitchFamily="18" charset="0"/>
              </a:rPr>
              <a:t>Can</a:t>
            </a:r>
            <a:r>
              <a:rPr lang="en-US" sz="2200" dirty="0">
                <a:latin typeface="Times New Roman" panose="02020603050405020304" pitchFamily="18" charset="0"/>
                <a:cs typeface="Times New Roman" panose="02020603050405020304" pitchFamily="18" charset="0"/>
              </a:rPr>
              <a:t> and </a:t>
            </a:r>
            <a:r>
              <a:rPr lang="en-US" sz="2200" i="1" dirty="0">
                <a:latin typeface="Times New Roman" panose="02020603050405020304" pitchFamily="18" charset="0"/>
                <a:cs typeface="Times New Roman" panose="02020603050405020304" pitchFamily="18" charset="0"/>
              </a:rPr>
              <a:t>be able to </a:t>
            </a:r>
            <a:r>
              <a:rPr lang="en-US" sz="2200" dirty="0">
                <a:latin typeface="Times New Roman" panose="02020603050405020304" pitchFamily="18" charset="0"/>
                <a:cs typeface="Times New Roman" panose="02020603050405020304" pitchFamily="18" charset="0"/>
              </a:rPr>
              <a:t>are used.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I can speak Persian.   (modal)</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He is  able to climb the mountain.   (phrasal modal)</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past ability: </a:t>
            </a:r>
            <a:r>
              <a:rPr lang="en-US" sz="2200" i="1" dirty="0">
                <a:latin typeface="Times New Roman" panose="02020603050405020304" pitchFamily="18" charset="0"/>
                <a:cs typeface="Times New Roman" panose="02020603050405020304" pitchFamily="18" charset="0"/>
              </a:rPr>
              <a:t>Could</a:t>
            </a:r>
            <a:r>
              <a:rPr lang="en-US" sz="2200" dirty="0">
                <a:latin typeface="Times New Roman" panose="02020603050405020304" pitchFamily="18" charset="0"/>
                <a:cs typeface="Times New Roman" panose="02020603050405020304" pitchFamily="18" charset="0"/>
              </a:rPr>
              <a:t> is used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I could speak Turkish.</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He was not able to climb the mountain.</a:t>
            </a:r>
          </a:p>
        </p:txBody>
      </p:sp>
      <p:sp>
        <p:nvSpPr>
          <p:cNvPr id="4" name="Slide Number Placeholder 3"/>
          <p:cNvSpPr>
            <a:spLocks noGrp="1"/>
          </p:cNvSpPr>
          <p:nvPr>
            <p:ph type="sldNum" sz="quarter" idx="12"/>
          </p:nvPr>
        </p:nvSpPr>
        <p:spPr/>
        <p:txBody>
          <a:bodyPr/>
          <a:lstStyle/>
          <a:p>
            <a:fld id="{62277645-90EC-4961-8E7C-82C471FE4590}" type="slidenum">
              <a:rPr lang="en-US" smtClean="0"/>
              <a:t>37</a:t>
            </a:fld>
            <a:endParaRPr lang="en-US"/>
          </a:p>
        </p:txBody>
      </p:sp>
    </p:spTree>
    <p:extLst>
      <p:ext uri="{BB962C8B-B14F-4D97-AF65-F5344CB8AC3E}">
        <p14:creationId xmlns:p14="http://schemas.microsoft.com/office/powerpoint/2010/main" val="14924576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295729"/>
            <a:ext cx="9592653" cy="6193970"/>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Same modals are used with inanimate and animate  subjects to talk about possibility.</a:t>
            </a:r>
          </a:p>
          <a:p>
            <a:pPr marL="0" indent="0">
              <a:lnSpc>
                <a:spcPct val="150000"/>
              </a:lnSpc>
              <a:buNone/>
            </a:pPr>
            <a:r>
              <a:rPr lang="en-US" sz="2200" dirty="0">
                <a:latin typeface="Times New Roman" panose="02020603050405020304" pitchFamily="18" charset="0"/>
                <a:cs typeface="Times New Roman" panose="02020603050405020304" pitchFamily="18" charset="0"/>
              </a:rPr>
              <a:t>Example:</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The bicycle’s tires can lose air over the course of the day’s ride.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 car is able to go faster with this fuel.</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Today I can go to Disney land.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Today I am able to go to Disney land.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a:t>
            </a:r>
          </a:p>
        </p:txBody>
      </p:sp>
      <p:sp>
        <p:nvSpPr>
          <p:cNvPr id="4" name="Slide Number Placeholder 3"/>
          <p:cNvSpPr>
            <a:spLocks noGrp="1"/>
          </p:cNvSpPr>
          <p:nvPr>
            <p:ph type="sldNum" sz="quarter" idx="12"/>
          </p:nvPr>
        </p:nvSpPr>
        <p:spPr/>
        <p:txBody>
          <a:bodyPr/>
          <a:lstStyle/>
          <a:p>
            <a:fld id="{62277645-90EC-4961-8E7C-82C471FE4590}" type="slidenum">
              <a:rPr lang="en-US" smtClean="0"/>
              <a:t>38</a:t>
            </a:fld>
            <a:endParaRPr lang="en-US"/>
          </a:p>
        </p:txBody>
      </p:sp>
    </p:spTree>
    <p:extLst>
      <p:ext uri="{BB962C8B-B14F-4D97-AF65-F5344CB8AC3E}">
        <p14:creationId xmlns:p14="http://schemas.microsoft.com/office/powerpoint/2010/main" val="38354634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3964"/>
            <a:ext cx="9592653" cy="6400800"/>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Expressing possibility in the past : could+ the perfect aspect have(have+ -</a:t>
            </a:r>
            <a:r>
              <a:rPr lang="en-US" sz="2200" dirty="0" err="1">
                <a:latin typeface="Times New Roman" panose="02020603050405020304" pitchFamily="18" charset="0"/>
                <a:cs typeface="Times New Roman" panose="02020603050405020304" pitchFamily="18" charset="0"/>
              </a:rPr>
              <a:t>en</a:t>
            </a:r>
            <a:r>
              <a:rPr lang="en-US" sz="2200" dirty="0">
                <a:latin typeface="Times New Roman" panose="02020603050405020304" pitchFamily="18" charset="0"/>
                <a:cs typeface="Times New Roman" panose="02020603050405020304" pitchFamily="18" charset="0"/>
              </a:rPr>
              <a:t>) conveys a sense of unrealized potential.</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Yesterday I could have gone to Disney land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did not go to Disney land)</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algn="just">
              <a:lnSpc>
                <a:spcPct val="150000"/>
              </a:lnSpc>
            </a:pPr>
            <a:r>
              <a:rPr lang="en-US" sz="2200" dirty="0">
                <a:latin typeface="Times New Roman" panose="02020603050405020304" pitchFamily="18" charset="0"/>
                <a:cs typeface="Times New Roman" panose="02020603050405020304" pitchFamily="18" charset="0"/>
              </a:rPr>
              <a:t>The past form of be able to signals that any potential was actualized.</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 This car was able to go faster with this fuel.</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 car did go faster)</a:t>
            </a:r>
          </a:p>
        </p:txBody>
      </p:sp>
      <p:sp>
        <p:nvSpPr>
          <p:cNvPr id="4" name="Slide Number Placeholder 3"/>
          <p:cNvSpPr>
            <a:spLocks noGrp="1"/>
          </p:cNvSpPr>
          <p:nvPr>
            <p:ph type="sldNum" sz="quarter" idx="12"/>
          </p:nvPr>
        </p:nvSpPr>
        <p:spPr/>
        <p:txBody>
          <a:bodyPr/>
          <a:lstStyle/>
          <a:p>
            <a:fld id="{62277645-90EC-4961-8E7C-82C471FE4590}" type="slidenum">
              <a:rPr lang="en-US" smtClean="0"/>
              <a:t>39</a:t>
            </a:fld>
            <a:endParaRPr lang="en-US"/>
          </a:p>
        </p:txBody>
      </p:sp>
    </p:spTree>
    <p:extLst>
      <p:ext uri="{BB962C8B-B14F-4D97-AF65-F5344CB8AC3E}">
        <p14:creationId xmlns:p14="http://schemas.microsoft.com/office/powerpoint/2010/main" val="3185658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800" y="619701"/>
            <a:ext cx="10109200" cy="5785077"/>
          </a:xfrm>
        </p:spPr>
        <p:txBody>
          <a:bodyPr>
            <a:normAutofit/>
          </a:bodyPr>
          <a:lstStyle/>
          <a:p>
            <a:pPr algn="just"/>
            <a:r>
              <a:rPr lang="en-US" sz="2200" dirty="0">
                <a:latin typeface="Times New Roman" panose="02020603050405020304" pitchFamily="18" charset="0"/>
                <a:cs typeface="Times New Roman" panose="02020603050405020304" pitchFamily="18" charset="0"/>
              </a:rPr>
              <a:t>Without the modal auxiliaries these sentences are straightforward statements.</a:t>
            </a:r>
          </a:p>
          <a:p>
            <a:pPr marL="0" indent="0" algn="just">
              <a:buNone/>
            </a:pPr>
            <a:r>
              <a:rPr lang="en-US" sz="2200" dirty="0">
                <a:latin typeface="Times New Roman" panose="02020603050405020304" pitchFamily="18" charset="0"/>
                <a:cs typeface="Times New Roman" panose="02020603050405020304" pitchFamily="18" charset="0"/>
              </a:rPr>
              <a:t>The exam is difficult.</a:t>
            </a:r>
          </a:p>
          <a:p>
            <a:pPr marL="0" indent="0" algn="just">
              <a:buNone/>
            </a:pPr>
            <a:r>
              <a:rPr lang="en-US" sz="2200" dirty="0">
                <a:latin typeface="Times New Roman" panose="02020603050405020304" pitchFamily="18" charset="0"/>
                <a:cs typeface="Times New Roman" panose="02020603050405020304" pitchFamily="18" charset="0"/>
              </a:rPr>
              <a:t>You are studying harder.</a:t>
            </a:r>
          </a:p>
          <a:p>
            <a:pPr marL="0" indent="0" algn="just">
              <a:buNone/>
            </a:pPr>
            <a:r>
              <a:rPr lang="en-US" sz="2200" dirty="0">
                <a:latin typeface="Times New Roman" panose="02020603050405020304" pitchFamily="18" charset="0"/>
                <a:cs typeface="Times New Roman" panose="02020603050405020304" pitchFamily="18" charset="0"/>
              </a:rPr>
              <a:t>I study all night during the semester.</a:t>
            </a:r>
          </a:p>
          <a:p>
            <a:pPr marL="0" indent="0" algn="just">
              <a:buNone/>
            </a:pPr>
            <a:endParaRPr lang="en-US" sz="2200" dirty="0">
              <a:latin typeface="Times New Roman" panose="02020603050405020304" pitchFamily="18" charset="0"/>
              <a:cs typeface="Times New Roman" panose="02020603050405020304" pitchFamily="18" charset="0"/>
            </a:endParaRPr>
          </a:p>
          <a:p>
            <a:pPr marL="0" indent="0" algn="just">
              <a:buNone/>
            </a:pPr>
            <a:r>
              <a:rPr lang="en-US" sz="2200" dirty="0">
                <a:latin typeface="Times New Roman" panose="02020603050405020304" pitchFamily="18" charset="0"/>
                <a:cs typeface="Times New Roman" panose="02020603050405020304" pitchFamily="18" charset="0"/>
              </a:rPr>
              <a:t>There are other ways to express modality in the form of </a:t>
            </a:r>
            <a:r>
              <a:rPr lang="en-US" sz="2200" dirty="0">
                <a:solidFill>
                  <a:srgbClr val="FF0000"/>
                </a:solidFill>
                <a:latin typeface="Times New Roman" panose="02020603050405020304" pitchFamily="18" charset="0"/>
                <a:cs typeface="Times New Roman" panose="02020603050405020304" pitchFamily="18" charset="0"/>
              </a:rPr>
              <a:t>adverbs</a:t>
            </a:r>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adjectives</a:t>
            </a:r>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verbs</a:t>
            </a:r>
            <a:r>
              <a:rPr lang="en-US" sz="2200" dirty="0">
                <a:latin typeface="Times New Roman" panose="02020603050405020304" pitchFamily="18" charset="0"/>
                <a:cs typeface="Times New Roman" panose="02020603050405020304" pitchFamily="18" charset="0"/>
              </a:rPr>
              <a:t> and </a:t>
            </a:r>
            <a:r>
              <a:rPr lang="en-US" sz="2200" dirty="0">
                <a:solidFill>
                  <a:srgbClr val="FF0000"/>
                </a:solidFill>
                <a:latin typeface="Times New Roman" panose="02020603050405020304" pitchFamily="18" charset="0"/>
                <a:cs typeface="Times New Roman" panose="02020603050405020304" pitchFamily="18" charset="0"/>
              </a:rPr>
              <a:t>nouns</a:t>
            </a:r>
            <a:r>
              <a:rPr lang="en-US" sz="2200" dirty="0">
                <a:latin typeface="Times New Roman" panose="02020603050405020304" pitchFamily="18" charset="0"/>
                <a:cs typeface="Times New Roman" panose="02020603050405020304" pitchFamily="18" charset="0"/>
              </a:rPr>
              <a:t> .</a:t>
            </a:r>
          </a:p>
          <a:p>
            <a:pPr marL="0" indent="0" algn="just">
              <a:buNone/>
            </a:pPr>
            <a:r>
              <a:rPr lang="en-US" sz="2200" dirty="0">
                <a:latin typeface="Times New Roman" panose="02020603050405020304" pitchFamily="18" charset="0"/>
                <a:cs typeface="Times New Roman" panose="02020603050405020304" pitchFamily="18" charset="0"/>
              </a:rPr>
              <a:t>The exam is </a:t>
            </a:r>
            <a:r>
              <a:rPr lang="en-US" sz="2200" dirty="0">
                <a:solidFill>
                  <a:srgbClr val="FF0000"/>
                </a:solidFill>
                <a:latin typeface="Times New Roman" panose="02020603050405020304" pitchFamily="18" charset="0"/>
                <a:cs typeface="Times New Roman" panose="02020603050405020304" pitchFamily="18" charset="0"/>
              </a:rPr>
              <a:t>potentially</a:t>
            </a:r>
            <a:r>
              <a:rPr lang="en-US" sz="2200" dirty="0">
                <a:latin typeface="Times New Roman" panose="02020603050405020304" pitchFamily="18" charset="0"/>
                <a:cs typeface="Times New Roman" panose="02020603050405020304" pitchFamily="18" charset="0"/>
              </a:rPr>
              <a:t> difficult. (adv.)</a:t>
            </a:r>
          </a:p>
          <a:p>
            <a:pPr marL="0" indent="0" algn="just">
              <a:buNone/>
            </a:pPr>
            <a:r>
              <a:rPr lang="en-US" sz="2200" dirty="0">
                <a:latin typeface="Times New Roman" panose="02020603050405020304" pitchFamily="18" charset="0"/>
                <a:cs typeface="Times New Roman" panose="02020603050405020304" pitchFamily="18" charset="0"/>
              </a:rPr>
              <a:t>It is </a:t>
            </a:r>
            <a:r>
              <a:rPr lang="en-US" sz="2200" dirty="0">
                <a:solidFill>
                  <a:srgbClr val="FF0000"/>
                </a:solidFill>
                <a:latin typeface="Times New Roman" panose="02020603050405020304" pitchFamily="18" charset="0"/>
                <a:cs typeface="Times New Roman" panose="02020603050405020304" pitchFamily="18" charset="0"/>
              </a:rPr>
              <a:t>possible</a:t>
            </a:r>
            <a:r>
              <a:rPr lang="en-US" sz="2200" dirty="0">
                <a:latin typeface="Times New Roman" panose="02020603050405020304" pitchFamily="18" charset="0"/>
                <a:cs typeface="Times New Roman" panose="02020603050405020304" pitchFamily="18" charset="0"/>
              </a:rPr>
              <a:t> that the exam is difficult. (adj.)</a:t>
            </a:r>
          </a:p>
          <a:p>
            <a:pPr marL="0" indent="0" algn="just">
              <a:buNone/>
            </a:pPr>
            <a:r>
              <a:rPr lang="en-US" sz="2200" dirty="0">
                <a:latin typeface="Times New Roman" panose="02020603050405020304" pitchFamily="18" charset="0"/>
                <a:cs typeface="Times New Roman" panose="02020603050405020304" pitchFamily="18" charset="0"/>
              </a:rPr>
              <a:t>I </a:t>
            </a:r>
            <a:r>
              <a:rPr lang="en-US" sz="2200" dirty="0">
                <a:solidFill>
                  <a:srgbClr val="FF0000"/>
                </a:solidFill>
                <a:latin typeface="Times New Roman" panose="02020603050405020304" pitchFamily="18" charset="0"/>
                <a:cs typeface="Times New Roman" panose="02020603050405020304" pitchFamily="18" charset="0"/>
              </a:rPr>
              <a:t>imagine</a:t>
            </a:r>
            <a:r>
              <a:rPr lang="en-US" sz="2200" dirty="0">
                <a:latin typeface="Times New Roman" panose="02020603050405020304" pitchFamily="18" charset="0"/>
                <a:cs typeface="Times New Roman" panose="02020603050405020304" pitchFamily="18" charset="0"/>
              </a:rPr>
              <a:t> that the exam is difficult. (verb)</a:t>
            </a:r>
          </a:p>
          <a:p>
            <a:pPr marL="0" indent="0" algn="just">
              <a:buNone/>
            </a:pPr>
            <a:r>
              <a:rPr lang="en-US" sz="2200" dirty="0">
                <a:latin typeface="Times New Roman" panose="02020603050405020304" pitchFamily="18" charset="0"/>
                <a:cs typeface="Times New Roman" panose="02020603050405020304" pitchFamily="18" charset="0"/>
              </a:rPr>
              <a:t>There is a </a:t>
            </a:r>
            <a:r>
              <a:rPr lang="en-US" sz="2200" dirty="0">
                <a:solidFill>
                  <a:srgbClr val="FF0000"/>
                </a:solidFill>
                <a:latin typeface="Times New Roman" panose="02020603050405020304" pitchFamily="18" charset="0"/>
                <a:cs typeface="Times New Roman" panose="02020603050405020304" pitchFamily="18" charset="0"/>
              </a:rPr>
              <a:t>possibility</a:t>
            </a:r>
            <a:r>
              <a:rPr lang="en-US" sz="2200" dirty="0">
                <a:latin typeface="Times New Roman" panose="02020603050405020304" pitchFamily="18" charset="0"/>
                <a:cs typeface="Times New Roman" panose="02020603050405020304" pitchFamily="18" charset="0"/>
              </a:rPr>
              <a:t> that the exam is difficult. (noun)</a:t>
            </a:r>
          </a:p>
          <a:p>
            <a:pPr marL="0" indent="0" algn="just">
              <a:buNone/>
            </a:pPr>
            <a:endParaRPr lang="en-US" sz="2200" dirty="0"/>
          </a:p>
        </p:txBody>
      </p:sp>
      <p:sp>
        <p:nvSpPr>
          <p:cNvPr id="4" name="Slide Number Placeholder 3"/>
          <p:cNvSpPr>
            <a:spLocks noGrp="1"/>
          </p:cNvSpPr>
          <p:nvPr>
            <p:ph type="sldNum" sz="quarter" idx="12"/>
          </p:nvPr>
        </p:nvSpPr>
        <p:spPr/>
        <p:txBody>
          <a:bodyPr/>
          <a:lstStyle/>
          <a:p>
            <a:fld id="{62277645-90EC-4961-8E7C-82C471FE4590}" type="slidenum">
              <a:rPr lang="en-US" smtClean="0"/>
              <a:t>4</a:t>
            </a:fld>
            <a:endParaRPr lang="en-US"/>
          </a:p>
        </p:txBody>
      </p:sp>
    </p:spTree>
    <p:extLst>
      <p:ext uri="{BB962C8B-B14F-4D97-AF65-F5344CB8AC3E}">
        <p14:creationId xmlns:p14="http://schemas.microsoft.com/office/powerpoint/2010/main" val="26028475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8036" y="401782"/>
            <a:ext cx="9481817" cy="6109854"/>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The use of can to show affect: When can used to show affect it signals affect between speech participants. Can shows pragmatic function when it is used with performative verbs such as (confirm, assure) and verbs of perception and cognition.</a:t>
            </a:r>
          </a:p>
          <a:p>
            <a:pPr marL="0" indent="0">
              <a:lnSpc>
                <a:spcPct val="150000"/>
              </a:lnSpc>
              <a:buNone/>
            </a:pPr>
            <a:r>
              <a:rPr lang="en-US" sz="2200" dirty="0">
                <a:latin typeface="Times New Roman" panose="02020603050405020304" pitchFamily="18" charset="0"/>
                <a:cs typeface="Times New Roman" panose="02020603050405020304" pitchFamily="18" charset="0"/>
              </a:rPr>
              <a:t>Examples:</a:t>
            </a:r>
            <a:br>
              <a:rPr lang="en-US" sz="2200"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I can confirm that your candidate lost the race.   Shock absorber</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can feel your pain.                                                    Empathizer</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can assure you that this is an amazing car            Emphasizer</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can understand your point, but I disagree            Qualifier</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40</a:t>
            </a:fld>
            <a:endParaRPr lang="en-US"/>
          </a:p>
        </p:txBody>
      </p:sp>
    </p:spTree>
    <p:extLst>
      <p:ext uri="{BB962C8B-B14F-4D97-AF65-F5344CB8AC3E}">
        <p14:creationId xmlns:p14="http://schemas.microsoft.com/office/powerpoint/2010/main" val="29095633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566" y="679572"/>
            <a:ext cx="9717089" cy="5527264"/>
          </a:xfrm>
        </p:spPr>
        <p:txBody>
          <a:bodyPr/>
          <a:lstStyle/>
          <a:p>
            <a:pPr algn="just">
              <a:lnSpc>
                <a:spcPct val="150000"/>
              </a:lnSpc>
            </a:pPr>
            <a:r>
              <a:rPr lang="en-US" sz="2200" dirty="0">
                <a:latin typeface="Times New Roman" panose="02020603050405020304" pitchFamily="18" charset="0"/>
                <a:cs typeface="Times New Roman" panose="02020603050405020304" pitchFamily="18" charset="0"/>
              </a:rPr>
              <a:t>It is preferred to use  Present tense instead of can in factual and direct contexts.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  I understand your point. anything else?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Negative form of can is used to express surprise when it is used with these types of verbs.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 it is your birthday? I can’t believe it.</a:t>
            </a:r>
          </a:p>
          <a:p>
            <a:endParaRPr lang="en-US" dirty="0"/>
          </a:p>
        </p:txBody>
      </p:sp>
      <p:sp>
        <p:nvSpPr>
          <p:cNvPr id="4" name="Slide Number Placeholder 3"/>
          <p:cNvSpPr>
            <a:spLocks noGrp="1"/>
          </p:cNvSpPr>
          <p:nvPr>
            <p:ph type="sldNum" sz="quarter" idx="12"/>
          </p:nvPr>
        </p:nvSpPr>
        <p:spPr/>
        <p:txBody>
          <a:bodyPr/>
          <a:lstStyle/>
          <a:p>
            <a:fld id="{62277645-90EC-4961-8E7C-82C471FE4590}" type="slidenum">
              <a:rPr lang="en-US" smtClean="0"/>
              <a:t>41</a:t>
            </a:fld>
            <a:endParaRPr lang="en-US"/>
          </a:p>
        </p:txBody>
      </p:sp>
    </p:spTree>
    <p:extLst>
      <p:ext uri="{BB962C8B-B14F-4D97-AF65-F5344CB8AC3E}">
        <p14:creationId xmlns:p14="http://schemas.microsoft.com/office/powerpoint/2010/main" val="36696487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619" y="512618"/>
            <a:ext cx="9839922" cy="6040582"/>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Can for hedging: can used to bridge social distance in conversations , it is also used to establish distance between a speaker and what she/he says.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Can with passive voice is frequently used  in academic writing as a form of hedging to enable author to stay non-committal and objective.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It can be said/noted /observed/ claimed.</a:t>
            </a:r>
          </a:p>
          <a:p>
            <a:pPr algn="just">
              <a:lnSpc>
                <a:spcPct val="150000"/>
              </a:lnSpc>
            </a:pPr>
            <a:r>
              <a:rPr lang="en-US" sz="2200" dirty="0">
                <a:latin typeface="Times New Roman" panose="02020603050405020304" pitchFamily="18" charset="0"/>
                <a:cs typeface="Times New Roman" panose="02020603050405020304" pitchFamily="18" charset="0"/>
              </a:rPr>
              <a:t>Past tendency: the following modals are used for past tendency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used to play a lot of soccer.      (Past habit)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I would spend every Saturday on the soccer field.</a:t>
            </a:r>
          </a:p>
        </p:txBody>
      </p:sp>
      <p:sp>
        <p:nvSpPr>
          <p:cNvPr id="4" name="Slide Number Placeholder 3"/>
          <p:cNvSpPr>
            <a:spLocks noGrp="1"/>
          </p:cNvSpPr>
          <p:nvPr>
            <p:ph type="sldNum" sz="quarter" idx="12"/>
          </p:nvPr>
        </p:nvSpPr>
        <p:spPr/>
        <p:txBody>
          <a:bodyPr/>
          <a:lstStyle/>
          <a:p>
            <a:fld id="{62277645-90EC-4961-8E7C-82C471FE4590}" type="slidenum">
              <a:rPr lang="en-US" smtClean="0"/>
              <a:t>42</a:t>
            </a:fld>
            <a:endParaRPr lang="en-US"/>
          </a:p>
        </p:txBody>
      </p:sp>
    </p:spTree>
    <p:extLst>
      <p:ext uri="{BB962C8B-B14F-4D97-AF65-F5344CB8AC3E}">
        <p14:creationId xmlns:p14="http://schemas.microsoft.com/office/powerpoint/2010/main" val="8119785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783" y="295730"/>
            <a:ext cx="9649052" cy="586426"/>
          </a:xfrm>
        </p:spPr>
        <p:txBody>
          <a:bodyPr/>
          <a:lstStyle/>
          <a:p>
            <a:r>
              <a:rPr lang="en-US" sz="2800" b="1" dirty="0">
                <a:latin typeface="Times New Roman" panose="02020603050405020304" pitchFamily="18" charset="0"/>
                <a:cs typeface="Times New Roman" panose="02020603050405020304" pitchFamily="18" charset="0"/>
              </a:rPr>
              <a:t>Modals To Express Logical Probability</a:t>
            </a:r>
          </a:p>
        </p:txBody>
      </p:sp>
      <p:sp>
        <p:nvSpPr>
          <p:cNvPr id="3" name="Content Placeholder 2"/>
          <p:cNvSpPr>
            <a:spLocks noGrp="1"/>
          </p:cNvSpPr>
          <p:nvPr>
            <p:ph idx="1"/>
          </p:nvPr>
        </p:nvSpPr>
        <p:spPr>
          <a:xfrm>
            <a:off x="478473" y="1063416"/>
            <a:ext cx="9495671" cy="5662335"/>
          </a:xfrm>
        </p:spPr>
        <p:txBody>
          <a:bodyPr>
            <a:noAutofit/>
          </a:bodyPr>
          <a:lstStyle/>
          <a:p>
            <a:pPr algn="just"/>
            <a:r>
              <a:rPr lang="en-US" sz="2200" dirty="0">
                <a:latin typeface="Times New Roman" panose="02020603050405020304" pitchFamily="18" charset="0"/>
                <a:cs typeface="Times New Roman" panose="02020603050405020304" pitchFamily="18" charset="0"/>
              </a:rPr>
              <a:t>Modals used for making inferences and predictions.</a:t>
            </a:r>
          </a:p>
          <a:p>
            <a:pPr marL="0" indent="0" algn="just">
              <a:buNone/>
            </a:pPr>
            <a:r>
              <a:rPr lang="en-US" sz="2200" dirty="0">
                <a:latin typeface="Times New Roman" panose="02020603050405020304" pitchFamily="18" charset="0"/>
                <a:cs typeface="Times New Roman" panose="02020603050405020304" pitchFamily="18" charset="0"/>
              </a:rPr>
              <a:t>Example:</a:t>
            </a:r>
          </a:p>
          <a:p>
            <a:pPr marL="0" indent="0" algn="just">
              <a:buNone/>
            </a:pPr>
            <a:r>
              <a:rPr lang="en-US" sz="2200" dirty="0">
                <a:latin typeface="Times New Roman" panose="02020603050405020304" pitchFamily="18" charset="0"/>
                <a:cs typeface="Times New Roman" panose="02020603050405020304" pitchFamily="18" charset="0"/>
              </a:rPr>
              <a:t>Sam: someone is knocking at the door.</a:t>
            </a:r>
          </a:p>
          <a:p>
            <a:pPr marL="0" indent="0" algn="just">
              <a:buNone/>
            </a:pPr>
            <a:r>
              <a:rPr lang="en-US" sz="2200" dirty="0">
                <a:latin typeface="Times New Roman" panose="02020603050405020304" pitchFamily="18" charset="0"/>
                <a:cs typeface="Times New Roman" panose="02020603050405020304" pitchFamily="18" charset="0"/>
              </a:rPr>
              <a:t>Sara: it may be Sydney.</a:t>
            </a:r>
          </a:p>
          <a:p>
            <a:pPr algn="just"/>
            <a:r>
              <a:rPr lang="en-US" sz="2200" dirty="0">
                <a:latin typeface="Times New Roman" panose="02020603050405020304" pitchFamily="18" charset="0"/>
                <a:cs typeface="Times New Roman" panose="02020603050405020304" pitchFamily="18" charset="0"/>
              </a:rPr>
              <a:t>Inference: choosing the relevant modals depends on the speaker’s degree of certainty</a:t>
            </a:r>
          </a:p>
          <a:p>
            <a:pPr marL="0" indent="0" algn="just">
              <a:buNone/>
            </a:pPr>
            <a:r>
              <a:rPr lang="en-US" sz="2200" dirty="0">
                <a:latin typeface="Times New Roman" panose="02020603050405020304" pitchFamily="18" charset="0"/>
                <a:cs typeface="Times New Roman" panose="02020603050405020304" pitchFamily="18" charset="0"/>
              </a:rPr>
              <a:t>Sam: someone is knocking.</a:t>
            </a:r>
          </a:p>
          <a:p>
            <a:pPr marL="0" indent="0" algn="just">
              <a:buNone/>
            </a:pPr>
            <a:r>
              <a:rPr lang="en-US" sz="2200" dirty="0">
                <a:latin typeface="Times New Roman" panose="02020603050405020304" pitchFamily="18" charset="0"/>
                <a:cs typeface="Times New Roman" panose="02020603050405020304" pitchFamily="18" charset="0"/>
              </a:rPr>
              <a:t>Sara: that must/has to/ has got to be Sydney.                High certainty</a:t>
            </a:r>
          </a:p>
          <a:p>
            <a:pPr marL="0" indent="0" algn="just">
              <a:buNone/>
            </a:pPr>
            <a:r>
              <a:rPr lang="en-US" sz="2200" dirty="0">
                <a:latin typeface="Times New Roman" panose="02020603050405020304" pitchFamily="18" charset="0"/>
                <a:cs typeface="Times New Roman" panose="02020603050405020304" pitchFamily="18" charset="0"/>
              </a:rPr>
              <a:t>          that will/would/is going to be Sydney.</a:t>
            </a:r>
          </a:p>
          <a:p>
            <a:pPr marL="0" indent="0" algn="just">
              <a:buNone/>
            </a:pPr>
            <a:r>
              <a:rPr lang="en-US" sz="2200" dirty="0">
                <a:latin typeface="Times New Roman" panose="02020603050405020304" pitchFamily="18" charset="0"/>
                <a:cs typeface="Times New Roman" panose="02020603050405020304" pitchFamily="18" charset="0"/>
              </a:rPr>
              <a:t>          that should/ ought to be Sydney.</a:t>
            </a:r>
          </a:p>
          <a:p>
            <a:pPr marL="0" indent="0" algn="just">
              <a:buNone/>
            </a:pPr>
            <a:r>
              <a:rPr lang="en-US" sz="2200" dirty="0">
                <a:latin typeface="Times New Roman" panose="02020603050405020304" pitchFamily="18" charset="0"/>
                <a:cs typeface="Times New Roman" panose="02020603050405020304" pitchFamily="18" charset="0"/>
              </a:rPr>
              <a:t>           that may be Sydney.</a:t>
            </a:r>
          </a:p>
          <a:p>
            <a:pPr marL="0" indent="0" algn="just">
              <a:buNone/>
            </a:pPr>
            <a:r>
              <a:rPr lang="en-US" sz="2200" dirty="0">
                <a:latin typeface="Times New Roman" panose="02020603050405020304" pitchFamily="18" charset="0"/>
                <a:cs typeface="Times New Roman" panose="02020603050405020304" pitchFamily="18" charset="0"/>
              </a:rPr>
              <a:t>          that could/ might be Sydney.                               Low certainty</a:t>
            </a:r>
          </a:p>
          <a:p>
            <a:pPr marL="0" indent="0" algn="just">
              <a:buNone/>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43</a:t>
            </a:fld>
            <a:endParaRPr lang="en-US"/>
          </a:p>
        </p:txBody>
      </p:sp>
      <p:cxnSp>
        <p:nvCxnSpPr>
          <p:cNvPr id="7" name="Straight Arrow Connector 6"/>
          <p:cNvCxnSpPr/>
          <p:nvPr/>
        </p:nvCxnSpPr>
        <p:spPr>
          <a:xfrm flipH="1">
            <a:off x="7276011" y="4712524"/>
            <a:ext cx="3169" cy="1231076"/>
          </a:xfrm>
          <a:prstGeom prst="straightConnector1">
            <a:avLst/>
          </a:prstGeom>
          <a:ln w="9525"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2430418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910" y="484910"/>
            <a:ext cx="9564944" cy="5763490"/>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Negative inference: present inference can be stated in negative terms of modals and the selection and order of forms somewhat different.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Sam: someone is knocking at the door. I believe it’s Sydney.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Sara: that might not be Sydney.                   low possibility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may not be Sydney.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won’t/wouldn’t be Sydney.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can’t/couldn’t be Sydney.           Impossibility</a:t>
            </a: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44</a:t>
            </a:fld>
            <a:endParaRPr lang="en-US"/>
          </a:p>
        </p:txBody>
      </p:sp>
      <p:cxnSp>
        <p:nvCxnSpPr>
          <p:cNvPr id="14" name="Straight Arrow Connector 13"/>
          <p:cNvCxnSpPr/>
          <p:nvPr/>
        </p:nvCxnSpPr>
        <p:spPr>
          <a:xfrm flipH="1">
            <a:off x="6220692" y="3089563"/>
            <a:ext cx="13854" cy="914401"/>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163378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56" y="484909"/>
            <a:ext cx="9578798" cy="5902035"/>
          </a:xfrm>
        </p:spPr>
        <p:txBody>
          <a:bodyPr>
            <a:normAutofit lnSpcReduction="10000"/>
          </a:bodyPr>
          <a:lstStyle/>
          <a:p>
            <a:pPr algn="just">
              <a:lnSpc>
                <a:spcPct val="150000"/>
              </a:lnSpc>
            </a:pPr>
            <a:r>
              <a:rPr lang="en-US" sz="2200" dirty="0">
                <a:latin typeface="Times New Roman" panose="02020603050405020304" pitchFamily="18" charset="0"/>
                <a:cs typeface="Times New Roman" panose="02020603050405020304" pitchFamily="18" charset="0"/>
              </a:rPr>
              <a:t>Inference about past situations: to express inferences about past situations modals are combined with perfect aspect.</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Sam :someone was asking for you.                    </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Sara: that must have been Sydney.                               High certainty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will/would have been Sydney.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should have been Sydney.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may have been Sydney.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         that could/might have been Sydney                    Low certainty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Same modal forms used to express negative past inference.</a:t>
            </a:r>
          </a:p>
          <a:p>
            <a:pPr marL="0" indent="0">
              <a:buNone/>
            </a:pPr>
            <a:endParaRPr lang="en-US"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45</a:t>
            </a:fld>
            <a:endParaRPr lang="en-US"/>
          </a:p>
        </p:txBody>
      </p:sp>
      <p:cxnSp>
        <p:nvCxnSpPr>
          <p:cNvPr id="6" name="Straight Arrow Connector 5"/>
          <p:cNvCxnSpPr/>
          <p:nvPr/>
        </p:nvCxnSpPr>
        <p:spPr>
          <a:xfrm flipH="1">
            <a:off x="7287491" y="3567544"/>
            <a:ext cx="13855" cy="1205345"/>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033265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510" y="46346"/>
            <a:ext cx="10127672" cy="6617689"/>
          </a:xfrm>
        </p:spPr>
        <p:txBody>
          <a:bodyPr>
            <a:noAutofit/>
          </a:bodyPr>
          <a:lstStyle/>
          <a:p>
            <a:pPr algn="just"/>
            <a:r>
              <a:rPr lang="en-US" sz="2200" dirty="0">
                <a:latin typeface="Times New Roman" panose="02020603050405020304" pitchFamily="18" charset="0"/>
                <a:cs typeface="Times New Roman" panose="02020603050405020304" pitchFamily="18" charset="0"/>
              </a:rPr>
              <a:t>Prediction: a limited set of modal forms are used for prediction than for inference.</a:t>
            </a:r>
          </a:p>
          <a:p>
            <a:pPr marL="0" indent="0" algn="just">
              <a:buNone/>
            </a:pPr>
            <a:r>
              <a:rPr lang="en-US" sz="2200" dirty="0">
                <a:latin typeface="Times New Roman" panose="02020603050405020304" pitchFamily="18" charset="0"/>
                <a:cs typeface="Times New Roman" panose="02020603050405020304" pitchFamily="18" charset="0"/>
              </a:rPr>
              <a:t>Q: what do you think the weather will be like tomorrow?</a:t>
            </a:r>
          </a:p>
          <a:p>
            <a:pPr marL="0" indent="0" algn="just">
              <a:buNone/>
            </a:pPr>
            <a:r>
              <a:rPr lang="en-US" sz="2200" dirty="0">
                <a:latin typeface="Times New Roman" panose="02020603050405020304" pitchFamily="18" charset="0"/>
                <a:cs typeface="Times New Roman" panose="02020603050405020304" pitchFamily="18" charset="0"/>
              </a:rPr>
              <a:t>                                                                                     Degree of Probability</a:t>
            </a:r>
          </a:p>
          <a:p>
            <a:pPr marL="0" indent="0" algn="just">
              <a:buNone/>
            </a:pPr>
            <a:r>
              <a:rPr lang="en-US" sz="2200" dirty="0">
                <a:latin typeface="Times New Roman" panose="02020603050405020304" pitchFamily="18" charset="0"/>
                <a:cs typeface="Times New Roman" panose="02020603050405020304" pitchFamily="18" charset="0"/>
              </a:rPr>
              <a:t>R: it will/ is going to rain tomorrow.                                     High</a:t>
            </a:r>
          </a:p>
          <a:p>
            <a:pPr marL="0" indent="0" algn="just">
              <a:buNone/>
            </a:pPr>
            <a:r>
              <a:rPr lang="en-US" sz="2200" dirty="0">
                <a:latin typeface="Times New Roman" panose="02020603050405020304" pitchFamily="18" charset="0"/>
                <a:cs typeface="Times New Roman" panose="02020603050405020304" pitchFamily="18" charset="0"/>
              </a:rPr>
              <a:t>    it should rain tomorrow.</a:t>
            </a:r>
          </a:p>
          <a:p>
            <a:pPr marL="0" indent="0" algn="just">
              <a:buNone/>
            </a:pPr>
            <a:r>
              <a:rPr lang="en-US" sz="2200" dirty="0">
                <a:latin typeface="Times New Roman" panose="02020603050405020304" pitchFamily="18" charset="0"/>
                <a:cs typeface="Times New Roman" panose="02020603050405020304" pitchFamily="18" charset="0"/>
              </a:rPr>
              <a:t>    it may rain tomorrow.</a:t>
            </a:r>
          </a:p>
          <a:p>
            <a:pPr marL="0" indent="0" algn="just">
              <a:buNone/>
            </a:pPr>
            <a:r>
              <a:rPr lang="en-US" sz="2200" dirty="0">
                <a:latin typeface="Times New Roman" panose="02020603050405020304" pitchFamily="18" charset="0"/>
                <a:cs typeface="Times New Roman" panose="02020603050405020304" pitchFamily="18" charset="0"/>
              </a:rPr>
              <a:t>    it could /might rain tomorrow.                                           Low </a:t>
            </a:r>
          </a:p>
          <a:p>
            <a:pPr marL="0" indent="0" algn="just">
              <a:buNone/>
            </a:pPr>
            <a:r>
              <a:rPr lang="en-US" sz="2200" dirty="0">
                <a:latin typeface="Times New Roman" panose="02020603050405020304" pitchFamily="18" charset="0"/>
                <a:cs typeface="Times New Roman" panose="02020603050405020304" pitchFamily="18" charset="0"/>
              </a:rPr>
              <a:t>Negative prediction: negative prediction has a future time frame.</a:t>
            </a:r>
          </a:p>
          <a:p>
            <a:pPr marL="0" indent="0" algn="just">
              <a:buNone/>
            </a:pPr>
            <a:r>
              <a:rPr lang="en-US" sz="2200" dirty="0">
                <a:latin typeface="Times New Roman" panose="02020603050405020304" pitchFamily="18" charset="0"/>
                <a:cs typeface="Times New Roman" panose="02020603050405020304" pitchFamily="18" charset="0"/>
              </a:rPr>
              <a:t>A: the weatherman said that it will rain tomorrow. Do you agree?</a:t>
            </a:r>
          </a:p>
          <a:p>
            <a:pPr marL="0" indent="0" algn="just">
              <a:buNone/>
            </a:pPr>
            <a:r>
              <a:rPr lang="en-US" sz="2200" dirty="0">
                <a:latin typeface="Times New Roman" panose="02020603050405020304" pitchFamily="18" charset="0"/>
                <a:cs typeface="Times New Roman" panose="02020603050405020304" pitchFamily="18" charset="0"/>
              </a:rPr>
              <a:t>B: No, it might not rain tomorrow.                                  Low possibility</a:t>
            </a:r>
          </a:p>
          <a:p>
            <a:pPr marL="0" indent="0" algn="just">
              <a:buNone/>
            </a:pPr>
            <a:r>
              <a:rPr lang="en-US" sz="2200" dirty="0">
                <a:latin typeface="Times New Roman" panose="02020603050405020304" pitchFamily="18" charset="0"/>
                <a:cs typeface="Times New Roman" panose="02020603050405020304" pitchFamily="18" charset="0"/>
              </a:rPr>
              <a:t>           it may not rain tomorrow.</a:t>
            </a:r>
          </a:p>
          <a:p>
            <a:pPr marL="0" indent="0" algn="just">
              <a:buNone/>
            </a:pPr>
            <a:r>
              <a:rPr lang="en-US" sz="2200" dirty="0">
                <a:latin typeface="Times New Roman" panose="02020603050405020304" pitchFamily="18" charset="0"/>
                <a:cs typeface="Times New Roman" panose="02020603050405020304" pitchFamily="18" charset="0"/>
              </a:rPr>
              <a:t>           it shouldn’t rain tomorrow.</a:t>
            </a:r>
          </a:p>
          <a:p>
            <a:pPr marL="0" indent="0" algn="just">
              <a:buNone/>
            </a:pPr>
            <a:r>
              <a:rPr lang="en-US" sz="2200" dirty="0">
                <a:latin typeface="Times New Roman" panose="02020603050405020304" pitchFamily="18" charset="0"/>
                <a:cs typeface="Times New Roman" panose="02020603050405020304" pitchFamily="18" charset="0"/>
              </a:rPr>
              <a:t>           it won’t/is not going to rain tomorrow.</a:t>
            </a:r>
          </a:p>
          <a:p>
            <a:pPr marL="0" indent="0" algn="just">
              <a:buNone/>
            </a:pPr>
            <a:r>
              <a:rPr lang="en-US" sz="2200" dirty="0">
                <a:latin typeface="Times New Roman" panose="02020603050405020304" pitchFamily="18" charset="0"/>
                <a:cs typeface="Times New Roman" panose="02020603050405020304" pitchFamily="18" charset="0"/>
              </a:rPr>
              <a:t>           it can’t rain tomorrow.                                           Impossibly</a:t>
            </a:r>
          </a:p>
        </p:txBody>
      </p:sp>
      <p:sp>
        <p:nvSpPr>
          <p:cNvPr id="4" name="Slide Number Placeholder 3"/>
          <p:cNvSpPr>
            <a:spLocks noGrp="1"/>
          </p:cNvSpPr>
          <p:nvPr>
            <p:ph type="sldNum" sz="quarter" idx="12"/>
          </p:nvPr>
        </p:nvSpPr>
        <p:spPr/>
        <p:txBody>
          <a:bodyPr/>
          <a:lstStyle/>
          <a:p>
            <a:fld id="{62277645-90EC-4961-8E7C-82C471FE4590}" type="slidenum">
              <a:rPr lang="en-US" smtClean="0"/>
              <a:t>46</a:t>
            </a:fld>
            <a:endParaRPr lang="en-US"/>
          </a:p>
        </p:txBody>
      </p:sp>
      <p:cxnSp>
        <p:nvCxnSpPr>
          <p:cNvPr id="5" name="Straight Arrow Connector 4"/>
          <p:cNvCxnSpPr/>
          <p:nvPr/>
        </p:nvCxnSpPr>
        <p:spPr>
          <a:xfrm>
            <a:off x="7287490" y="1981199"/>
            <a:ext cx="0" cy="81981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a:off x="7439890" y="4807527"/>
            <a:ext cx="0" cy="1205345"/>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1531615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656" y="193964"/>
            <a:ext cx="10033884" cy="6303818"/>
          </a:xfrm>
        </p:spPr>
        <p:txBody>
          <a:bodyPr>
            <a:normAutofit/>
          </a:bodyPr>
          <a:lstStyle/>
          <a:p>
            <a:pPr algn="just">
              <a:lnSpc>
                <a:spcPct val="150000"/>
              </a:lnSpc>
            </a:pPr>
            <a:r>
              <a:rPr lang="en-US" sz="2200" b="1" dirty="0">
                <a:latin typeface="Times New Roman" panose="02020603050405020304" pitchFamily="18" charset="0"/>
                <a:cs typeface="Times New Roman" panose="02020603050405020304" pitchFamily="18" charset="0"/>
              </a:rPr>
              <a:t>Will/ be going to: </a:t>
            </a:r>
            <a:r>
              <a:rPr lang="en-US" sz="2200" dirty="0">
                <a:latin typeface="Times New Roman" panose="02020603050405020304" pitchFamily="18" charset="0"/>
                <a:cs typeface="Times New Roman" panose="02020603050405020304" pitchFamily="18" charset="0"/>
              </a:rPr>
              <a:t>choosing (will or be going to) to make predictions or to talk about future depends o a number of factors:</a:t>
            </a:r>
          </a:p>
          <a:p>
            <a:pPr algn="just">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Be going to is more informal and interpersonal than will, whereas will is formal in future time expressions. </a:t>
            </a:r>
          </a:p>
          <a:p>
            <a:pPr algn="just">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Be going to is closely tied to an action that already begun in the present or is about to happen.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Help, our boat is going to roll over.</a:t>
            </a:r>
          </a:p>
          <a:p>
            <a:pPr algn="just">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Be going to spotlights the present situation, whereas will puts more focus on the future. Will occurs in conditions and other statements which has a relation with future outcome.</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 if you put your pawn there, he will win the game.</a:t>
            </a:r>
          </a:p>
        </p:txBody>
      </p:sp>
      <p:sp>
        <p:nvSpPr>
          <p:cNvPr id="4" name="Slide Number Placeholder 3"/>
          <p:cNvSpPr>
            <a:spLocks noGrp="1"/>
          </p:cNvSpPr>
          <p:nvPr>
            <p:ph type="sldNum" sz="quarter" idx="12"/>
          </p:nvPr>
        </p:nvSpPr>
        <p:spPr/>
        <p:txBody>
          <a:bodyPr/>
          <a:lstStyle/>
          <a:p>
            <a:fld id="{62277645-90EC-4961-8E7C-82C471FE4590}" type="slidenum">
              <a:rPr lang="en-US" smtClean="0"/>
              <a:t>47</a:t>
            </a:fld>
            <a:endParaRPr lang="en-US"/>
          </a:p>
        </p:txBody>
      </p:sp>
    </p:spTree>
    <p:extLst>
      <p:ext uri="{BB962C8B-B14F-4D97-AF65-F5344CB8AC3E}">
        <p14:creationId xmlns:p14="http://schemas.microsoft.com/office/powerpoint/2010/main" val="4277885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11" y="185494"/>
            <a:ext cx="9404723" cy="988155"/>
          </a:xfrm>
        </p:spPr>
        <p:txBody>
          <a:bodyPr/>
          <a:lstStyle/>
          <a:p>
            <a:r>
              <a:rPr lang="en-US" dirty="0">
                <a:solidFill>
                  <a:srgbClr val="FF0000"/>
                </a:solidFill>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a:xfrm>
            <a:off x="493711" y="1173648"/>
            <a:ext cx="9858829" cy="5587369"/>
          </a:xfrm>
        </p:spPr>
        <p:txBody>
          <a:bodyPr>
            <a:noAutofit/>
          </a:bodyPr>
          <a:lstStyle/>
          <a:p>
            <a:pPr algn="just"/>
            <a:r>
              <a:rPr lang="en-US" sz="2200" b="1" dirty="0">
                <a:latin typeface="Times New Roman" panose="02020603050405020304" pitchFamily="18" charset="0"/>
                <a:cs typeface="Times New Roman" panose="02020603050405020304" pitchFamily="18" charset="0"/>
              </a:rPr>
              <a:t>The Form of Modals</a:t>
            </a:r>
          </a:p>
          <a:p>
            <a:pPr algn="just">
              <a:buFontTx/>
              <a:buChar char="-"/>
            </a:pPr>
            <a:r>
              <a:rPr lang="en-US" sz="2200" dirty="0">
                <a:latin typeface="Times New Roman" panose="02020603050405020304" pitchFamily="18" charset="0"/>
                <a:cs typeface="Times New Roman" panose="02020603050405020304" pitchFamily="18" charset="0"/>
              </a:rPr>
              <a:t>Modals are tenseless</a:t>
            </a:r>
          </a:p>
          <a:p>
            <a:pPr algn="just">
              <a:buFontTx/>
              <a:buChar char="-"/>
            </a:pPr>
            <a:r>
              <a:rPr lang="en-US" sz="2200" dirty="0">
                <a:latin typeface="Times New Roman" panose="02020603050405020304" pitchFamily="18" charset="0"/>
                <a:cs typeface="Times New Roman" panose="02020603050405020304" pitchFamily="18" charset="0"/>
              </a:rPr>
              <a:t>Modals and their phrasal modal counterparts</a:t>
            </a:r>
          </a:p>
          <a:p>
            <a:pPr algn="just"/>
            <a:r>
              <a:rPr lang="en-US" sz="2200" b="1" dirty="0">
                <a:latin typeface="Times New Roman" panose="02020603050405020304" pitchFamily="18" charset="0"/>
                <a:cs typeface="Times New Roman" panose="02020603050405020304" pitchFamily="18" charset="0"/>
              </a:rPr>
              <a:t>The Meanings of Modals</a:t>
            </a:r>
          </a:p>
          <a:p>
            <a:pPr algn="just">
              <a:buFontTx/>
              <a:buChar char="-"/>
            </a:pPr>
            <a:r>
              <a:rPr lang="en-US" sz="2200" dirty="0">
                <a:latin typeface="Times New Roman" panose="02020603050405020304" pitchFamily="18" charset="0"/>
                <a:cs typeface="Times New Roman" panose="02020603050405020304" pitchFamily="18" charset="0"/>
              </a:rPr>
              <a:t>The polysemy of logical probability, social interaction, and ability modals </a:t>
            </a:r>
          </a:p>
          <a:p>
            <a:pPr algn="just">
              <a:buFontTx/>
              <a:buChar char="-"/>
            </a:pPr>
            <a:r>
              <a:rPr lang="en-US" sz="2200" dirty="0">
                <a:latin typeface="Times New Roman" panose="02020603050405020304" pitchFamily="18" charset="0"/>
                <a:cs typeface="Times New Roman" panose="02020603050405020304" pitchFamily="18" charset="0"/>
              </a:rPr>
              <a:t>Core meanings of common modals and phrasal modals</a:t>
            </a:r>
          </a:p>
          <a:p>
            <a:pPr algn="just">
              <a:buFontTx/>
              <a:buChar char="-"/>
            </a:pPr>
            <a:r>
              <a:rPr lang="en-US" sz="2200" dirty="0">
                <a:latin typeface="Times New Roman" panose="02020603050405020304" pitchFamily="18" charset="0"/>
                <a:cs typeface="Times New Roman" panose="02020603050405020304" pitchFamily="18" charset="0"/>
              </a:rPr>
              <a:t>Modals and negation</a:t>
            </a:r>
            <a:endParaRPr lang="en-US" sz="2200" b="1" dirty="0">
              <a:latin typeface="Times New Roman" panose="02020603050405020304" pitchFamily="18" charset="0"/>
              <a:cs typeface="Times New Roman" panose="02020603050405020304" pitchFamily="18" charset="0"/>
            </a:endParaRPr>
          </a:p>
          <a:p>
            <a:pPr algn="just"/>
            <a:r>
              <a:rPr lang="en-US" sz="2200" b="1" dirty="0">
                <a:latin typeface="Times New Roman" panose="02020603050405020304" pitchFamily="18" charset="0"/>
                <a:cs typeface="Times New Roman" panose="02020603050405020304" pitchFamily="18" charset="0"/>
              </a:rPr>
              <a:t>The Use of Modals and Phrasal Modals </a:t>
            </a:r>
          </a:p>
          <a:p>
            <a:pPr algn="just">
              <a:buFontTx/>
              <a:buChar char="-"/>
            </a:pPr>
            <a:r>
              <a:rPr lang="en-US" sz="2200" dirty="0">
                <a:latin typeface="Times New Roman" panose="02020603050405020304" pitchFamily="18" charset="0"/>
                <a:cs typeface="Times New Roman" panose="02020603050405020304" pitchFamily="18" charset="0"/>
              </a:rPr>
              <a:t>Social functions of modals </a:t>
            </a:r>
          </a:p>
          <a:p>
            <a:pPr algn="just">
              <a:buFontTx/>
              <a:buChar char="-"/>
            </a:pPr>
            <a:r>
              <a:rPr lang="en-US" sz="2200" dirty="0">
                <a:latin typeface="Times New Roman" panose="02020603050405020304" pitchFamily="18" charset="0"/>
                <a:cs typeface="Times New Roman" panose="02020603050405020304" pitchFamily="18" charset="0"/>
              </a:rPr>
              <a:t>Modals to describe ability, potential and tendency</a:t>
            </a:r>
          </a:p>
          <a:p>
            <a:pPr algn="just">
              <a:buFontTx/>
              <a:buChar char="-"/>
            </a:pPr>
            <a:r>
              <a:rPr lang="en-US" sz="2200" dirty="0">
                <a:latin typeface="Times New Roman" panose="02020603050405020304" pitchFamily="18" charset="0"/>
                <a:cs typeface="Times New Roman" panose="02020603050405020304" pitchFamily="18" charset="0"/>
              </a:rPr>
              <a:t>Modals to express logical probability</a:t>
            </a:r>
          </a:p>
          <a:p>
            <a:pPr>
              <a:buFontTx/>
              <a:buChar char="-"/>
            </a:pPr>
            <a:endParaRPr lang="en-US" sz="2200" dirty="0"/>
          </a:p>
        </p:txBody>
      </p:sp>
      <p:sp>
        <p:nvSpPr>
          <p:cNvPr id="4" name="Slide Number Placeholder 3"/>
          <p:cNvSpPr>
            <a:spLocks noGrp="1"/>
          </p:cNvSpPr>
          <p:nvPr>
            <p:ph type="sldNum" sz="quarter" idx="12"/>
          </p:nvPr>
        </p:nvSpPr>
        <p:spPr/>
        <p:txBody>
          <a:bodyPr/>
          <a:lstStyle/>
          <a:p>
            <a:fld id="{62277645-90EC-4961-8E7C-82C471FE4590}" type="slidenum">
              <a:rPr lang="en-US" smtClean="0"/>
              <a:t>48</a:t>
            </a:fld>
            <a:endParaRPr lang="en-US"/>
          </a:p>
        </p:txBody>
      </p:sp>
    </p:spTree>
    <p:extLst>
      <p:ext uri="{BB962C8B-B14F-4D97-AF65-F5344CB8AC3E}">
        <p14:creationId xmlns:p14="http://schemas.microsoft.com/office/powerpoint/2010/main" val="11661114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7893" y="2780282"/>
            <a:ext cx="9404723" cy="1400530"/>
          </a:xfrm>
        </p:spPr>
        <p:txBody>
          <a:bodyPr/>
          <a:lstStyle/>
          <a:p>
            <a:pPr algn="ctr"/>
            <a:r>
              <a:rPr lang="en-US" sz="6600" i="1" dirty="0">
                <a:latin typeface="Times New Roman" panose="02020603050405020304" pitchFamily="18" charset="0"/>
                <a:cs typeface="Times New Roman" panose="02020603050405020304" pitchFamily="18" charset="0"/>
              </a:rPr>
              <a:t>Thank you</a:t>
            </a:r>
          </a:p>
        </p:txBody>
      </p:sp>
      <p:sp>
        <p:nvSpPr>
          <p:cNvPr id="4" name="Slide Number Placeholder 3"/>
          <p:cNvSpPr>
            <a:spLocks noGrp="1"/>
          </p:cNvSpPr>
          <p:nvPr>
            <p:ph type="sldNum" sz="quarter" idx="12"/>
          </p:nvPr>
        </p:nvSpPr>
        <p:spPr/>
        <p:txBody>
          <a:bodyPr/>
          <a:lstStyle/>
          <a:p>
            <a:fld id="{62277645-90EC-4961-8E7C-82C471FE4590}" type="slidenum">
              <a:rPr lang="en-US" smtClean="0"/>
              <a:t>49</a:t>
            </a:fld>
            <a:endParaRPr lang="en-US"/>
          </a:p>
        </p:txBody>
      </p:sp>
    </p:spTree>
    <p:extLst>
      <p:ext uri="{BB962C8B-B14F-4D97-AF65-F5344CB8AC3E}">
        <p14:creationId xmlns:p14="http://schemas.microsoft.com/office/powerpoint/2010/main" val="4050465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063416"/>
            <a:ext cx="10515600" cy="5199742"/>
          </a:xfrm>
        </p:spPr>
        <p:txBody>
          <a:bodyPr>
            <a:normAutofit/>
          </a:bodyPr>
          <a:lstStyle/>
          <a:p>
            <a:pPr>
              <a:lnSpc>
                <a:spcPct val="150000"/>
              </a:lnSpc>
            </a:pPr>
            <a:r>
              <a:rPr lang="en-US" sz="2200" dirty="0">
                <a:latin typeface="Times New Roman" panose="02020603050405020304" pitchFamily="18" charset="0"/>
                <a:cs typeface="Times New Roman" panose="02020603050405020304" pitchFamily="18" charset="0"/>
              </a:rPr>
              <a:t>Modals and phrasal modals create learning challenges to learners in three dimensions of form, meaning and use.</a:t>
            </a:r>
          </a:p>
          <a:p>
            <a:pPr>
              <a:lnSpc>
                <a:spcPct val="150000"/>
              </a:lnSpc>
            </a:pPr>
            <a:r>
              <a:rPr lang="en-US" sz="2200" dirty="0">
                <a:latin typeface="Times New Roman" panose="02020603050405020304" pitchFamily="18" charset="0"/>
                <a:cs typeface="Times New Roman" panose="02020603050405020304" pitchFamily="18" charset="0"/>
              </a:rPr>
              <a:t>Learners who have been told many times that present- tense verbs with third person singular subjects require an -s ending ,overgeneralize this rule to modals.</a:t>
            </a:r>
          </a:p>
          <a:p>
            <a:pPr marL="0" indent="0">
              <a:lnSpc>
                <a:spcPct val="150000"/>
              </a:lnSpc>
              <a:buNone/>
            </a:pPr>
            <a:r>
              <a:rPr lang="en-US" sz="2200" dirty="0">
                <a:latin typeface="Times New Roman" panose="02020603050405020304" pitchFamily="18" charset="0"/>
                <a:cs typeface="Times New Roman" panose="02020603050405020304" pitchFamily="18" charset="0"/>
              </a:rPr>
              <a:t>Example;</a:t>
            </a:r>
          </a:p>
          <a:p>
            <a:pPr marL="0" indent="0">
              <a:lnSpc>
                <a:spcPct val="150000"/>
              </a:lnSpc>
              <a:buNone/>
            </a:pPr>
            <a:r>
              <a:rPr lang="en-US" sz="2200" dirty="0">
                <a:latin typeface="Times New Roman" panose="02020603050405020304" pitchFamily="18" charset="0"/>
                <a:cs typeface="Times New Roman" panose="02020603050405020304" pitchFamily="18" charset="0"/>
              </a:rPr>
              <a:t>*He cans play tennis.</a:t>
            </a:r>
          </a:p>
          <a:p>
            <a:pPr>
              <a:lnSpc>
                <a:spcPct val="150000"/>
              </a:lnSpc>
            </a:pPr>
            <a:r>
              <a:rPr lang="en-US" sz="2200" dirty="0">
                <a:latin typeface="Times New Roman" panose="02020603050405020304" pitchFamily="18" charset="0"/>
                <a:cs typeface="Times New Roman" panose="02020603050405020304" pitchFamily="18" charset="0"/>
              </a:rPr>
              <a:t>Modal auxiliaries (can, may, shall, will, etc.) are distinguished from other auxiliary verbs (be ,have ,do ) as well as from ordinary verbs by their lack of tense and their resultant lack of subject –verb agreement.</a:t>
            </a:r>
            <a:endParaRPr lang="en-US" sz="2200" dirty="0"/>
          </a:p>
        </p:txBody>
      </p:sp>
      <p:sp>
        <p:nvSpPr>
          <p:cNvPr id="4" name="Slide Number Placeholder 3"/>
          <p:cNvSpPr>
            <a:spLocks noGrp="1"/>
          </p:cNvSpPr>
          <p:nvPr>
            <p:ph type="sldNum" sz="quarter" idx="12"/>
          </p:nvPr>
        </p:nvSpPr>
        <p:spPr/>
        <p:txBody>
          <a:bodyPr/>
          <a:lstStyle/>
          <a:p>
            <a:fld id="{62277645-90EC-4961-8E7C-82C471FE4590}" type="slidenum">
              <a:rPr lang="en-US" smtClean="0"/>
              <a:t>5</a:t>
            </a:fld>
            <a:endParaRPr lang="en-US"/>
          </a:p>
        </p:txBody>
      </p:sp>
    </p:spTree>
    <p:extLst>
      <p:ext uri="{BB962C8B-B14F-4D97-AF65-F5344CB8AC3E}">
        <p14:creationId xmlns:p14="http://schemas.microsoft.com/office/powerpoint/2010/main" val="209834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169" y="925286"/>
            <a:ext cx="10674531" cy="5272314"/>
          </a:xfrm>
        </p:spPr>
        <p:txBody>
          <a:bodyPr>
            <a:normAutofit/>
          </a:bodyPr>
          <a:lstStyle/>
          <a:p>
            <a:r>
              <a:rPr lang="en-US" sz="2200" dirty="0">
                <a:latin typeface="Times New Roman" panose="02020603050405020304" pitchFamily="18" charset="0"/>
                <a:cs typeface="Times New Roman" panose="02020603050405020304" pitchFamily="18" charset="0"/>
              </a:rPr>
              <a:t>Modals directly precede a verb without the infinitive to that is usually required </a:t>
            </a:r>
          </a:p>
          <a:p>
            <a:pPr marL="0" indent="0">
              <a:buNone/>
            </a:pPr>
            <a:endParaRPr lang="en-US" sz="2200" dirty="0">
              <a:latin typeface="Times New Roman" panose="02020603050405020304" pitchFamily="18" charset="0"/>
              <a:cs typeface="Times New Roman" panose="02020603050405020304" pitchFamily="18" charset="0"/>
            </a:endParaRPr>
          </a:p>
          <a:p>
            <a:pPr marL="0" indent="0">
              <a:buNone/>
            </a:pPr>
            <a:r>
              <a:rPr lang="en-US" sz="2200" dirty="0" err="1">
                <a:latin typeface="Times New Roman" panose="02020603050405020304" pitchFamily="18" charset="0"/>
                <a:cs typeface="Times New Roman" panose="02020603050405020304" pitchFamily="18" charset="0"/>
              </a:rPr>
              <a:t>modal+verb</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verb+verb</a:t>
            </a:r>
            <a:endParaRPr lang="en-US" sz="22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  I can go.                                    I plan to go</a:t>
            </a:r>
          </a:p>
          <a:p>
            <a:pPr marL="0" indent="0">
              <a:buNone/>
            </a:pPr>
            <a:r>
              <a:rPr lang="en-US" sz="2200" dirty="0">
                <a:latin typeface="Times New Roman" panose="02020603050405020304" pitchFamily="18" charset="0"/>
                <a:cs typeface="Times New Roman" panose="02020603050405020304" pitchFamily="18" charset="0"/>
              </a:rPr>
              <a:t>*I can to go.                              *I plan go.</a:t>
            </a:r>
            <a:endParaRPr lang="en-US" sz="2200" dirty="0"/>
          </a:p>
          <a:p>
            <a:pPr marL="0" indent="0">
              <a:buNone/>
            </a:pPr>
            <a:endParaRPr lang="en-US" sz="2200" dirty="0"/>
          </a:p>
          <a:p>
            <a:pPr marL="0" indent="0">
              <a:buNone/>
            </a:pPr>
            <a:endParaRPr lang="en-US" sz="2200" dirty="0"/>
          </a:p>
          <a:p>
            <a:pPr marL="0" indent="0">
              <a:buNone/>
            </a:pPr>
            <a:endParaRPr lang="en-US" sz="2200" dirty="0"/>
          </a:p>
          <a:p>
            <a:pPr marL="0" indent="0">
              <a:buNone/>
            </a:pPr>
            <a:endParaRPr lang="en-US" sz="2200" dirty="0"/>
          </a:p>
          <a:p>
            <a:pPr marL="0" indent="0">
              <a:buNone/>
            </a:pPr>
            <a:endParaRPr lang="en-US" sz="2200" dirty="0"/>
          </a:p>
        </p:txBody>
      </p:sp>
      <p:sp>
        <p:nvSpPr>
          <p:cNvPr id="4" name="Slide Number Placeholder 3"/>
          <p:cNvSpPr>
            <a:spLocks noGrp="1"/>
          </p:cNvSpPr>
          <p:nvPr>
            <p:ph type="sldNum" sz="quarter" idx="12"/>
          </p:nvPr>
        </p:nvSpPr>
        <p:spPr/>
        <p:txBody>
          <a:bodyPr/>
          <a:lstStyle/>
          <a:p>
            <a:fld id="{62277645-90EC-4961-8E7C-82C471FE4590}" type="slidenum">
              <a:rPr lang="en-US" smtClean="0"/>
              <a:t>6</a:t>
            </a:fld>
            <a:endParaRPr lang="en-US"/>
          </a:p>
        </p:txBody>
      </p:sp>
    </p:spTree>
    <p:extLst>
      <p:ext uri="{BB962C8B-B14F-4D97-AF65-F5344CB8AC3E}">
        <p14:creationId xmlns:p14="http://schemas.microsoft.com/office/powerpoint/2010/main" val="2327492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558799"/>
            <a:ext cx="9946140" cy="5626101"/>
          </a:xfrm>
        </p:spPr>
        <p:txBody>
          <a:bodyPr>
            <a:normAutofit fontScale="92500" lnSpcReduction="10000"/>
          </a:bodyPr>
          <a:lstStyle/>
          <a:p>
            <a:pPr algn="just">
              <a:lnSpc>
                <a:spcPct val="150000"/>
              </a:lnSpc>
            </a:pPr>
            <a:r>
              <a:rPr lang="en-US" sz="2400" dirty="0">
                <a:latin typeface="Times New Roman" panose="02020603050405020304" pitchFamily="18" charset="0"/>
                <a:cs typeface="Times New Roman" panose="02020603050405020304" pitchFamily="18" charset="0"/>
              </a:rPr>
              <a:t>Learners treat modals like ordinary verbs and produce errors by using an unnecessary infinitive to.</a:t>
            </a:r>
          </a:p>
          <a:p>
            <a:pPr marL="0" indent="0" algn="just">
              <a:lnSpc>
                <a:spcPct val="150000"/>
              </a:lnSpc>
              <a:buNone/>
            </a:pP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Examples: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*Jack must to study harder               * we should to return the book.</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 another source of difficulty with the form of modals:</a:t>
            </a:r>
          </a:p>
          <a:p>
            <a:pPr algn="just">
              <a:lnSpc>
                <a:spcPct val="150000"/>
              </a:lnSpc>
            </a:pPr>
            <a:r>
              <a:rPr lang="en-US" sz="2400" dirty="0">
                <a:latin typeface="Times New Roman" panose="02020603050405020304" pitchFamily="18" charset="0"/>
                <a:cs typeface="Times New Roman" panose="02020603050405020304" pitchFamily="18" charset="0"/>
              </a:rPr>
              <a:t>The students native languages </a:t>
            </a:r>
          </a:p>
          <a:p>
            <a:pPr algn="just">
              <a:lnSpc>
                <a:spcPct val="150000"/>
              </a:lnSpc>
            </a:pPr>
            <a:r>
              <a:rPr lang="en-US" sz="2400" dirty="0">
                <a:latin typeface="Times New Roman" panose="02020603050405020304" pitchFamily="18" charset="0"/>
                <a:cs typeface="Times New Roman" panose="02020603050405020304" pitchFamily="18" charset="0"/>
              </a:rPr>
              <a:t>Not all languages have modal auxiliaries in those that do not, regular </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Verbs or adjectives /adverbs are used to express the meaning and functions that modals have in English.</a:t>
            </a:r>
          </a:p>
          <a:p>
            <a:pPr marL="0" indent="0" algn="just">
              <a:lnSpc>
                <a:spcPct val="150000"/>
              </a:lnSpc>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7</a:t>
            </a:fld>
            <a:endParaRPr lang="en-US"/>
          </a:p>
        </p:txBody>
      </p:sp>
    </p:spTree>
    <p:extLst>
      <p:ext uri="{BB962C8B-B14F-4D97-AF65-F5344CB8AC3E}">
        <p14:creationId xmlns:p14="http://schemas.microsoft.com/office/powerpoint/2010/main" val="1160132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295730"/>
            <a:ext cx="9567253" cy="5647870"/>
          </a:xfrm>
        </p:spPr>
        <p:txBody>
          <a:bodyPr>
            <a:normAutofit/>
          </a:bodyPr>
          <a:lstStyle/>
          <a:p>
            <a:pPr marL="0" indent="0" algn="just">
              <a:buNone/>
            </a:pPr>
            <a:endParaRPr lang="en-US" sz="2200" dirty="0">
              <a:latin typeface="Times New Roman" panose="02020603050405020304" pitchFamily="18" charset="0"/>
              <a:cs typeface="Times New Roman" panose="02020603050405020304" pitchFamily="18" charset="0"/>
            </a:endParaRPr>
          </a:p>
          <a:p>
            <a:pPr algn="just">
              <a:lnSpc>
                <a:spcPct val="150000"/>
              </a:lnSpc>
            </a:pPr>
            <a:r>
              <a:rPr lang="en-US" sz="2200" dirty="0">
                <a:latin typeface="Times New Roman" panose="02020603050405020304" pitchFamily="18" charset="0"/>
                <a:cs typeface="Times New Roman" panose="02020603050405020304" pitchFamily="18" charset="0"/>
              </a:rPr>
              <a:t>Each modal exhibits a range of different meanings.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Examples:</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The exam may be difficult.                             possibility</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may start the exam now.                          permission</a:t>
            </a:r>
          </a:p>
          <a:p>
            <a:pPr marL="0" indent="0" algn="just">
              <a:lnSpc>
                <a:spcPct val="150000"/>
              </a:lnSpc>
              <a:buNone/>
            </a:pPr>
            <a:r>
              <a:rPr lang="en-US" sz="2200" dirty="0">
                <a:latin typeface="Times New Roman" panose="02020603050405020304" pitchFamily="18" charset="0"/>
                <a:cs typeface="Times New Roman" panose="02020603050405020304" pitchFamily="18" charset="0"/>
              </a:rPr>
              <a:t>You may not use a dictionary on the exam.    </a:t>
            </a:r>
            <a:r>
              <a:rPr lang="en-US" sz="2200" dirty="0" err="1">
                <a:latin typeface="Times New Roman" panose="02020603050405020304" pitchFamily="18" charset="0"/>
                <a:cs typeface="Times New Roman" panose="02020603050405020304" pitchFamily="18" charset="0"/>
              </a:rPr>
              <a:t>Prohibision</a:t>
            </a:r>
            <a:endParaRPr lang="en-US" sz="22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2277645-90EC-4961-8E7C-82C471FE4590}" type="slidenum">
              <a:rPr lang="en-US" smtClean="0"/>
              <a:t>8</a:t>
            </a:fld>
            <a:endParaRPr lang="en-US"/>
          </a:p>
        </p:txBody>
      </p:sp>
    </p:spTree>
    <p:extLst>
      <p:ext uri="{BB962C8B-B14F-4D97-AF65-F5344CB8AC3E}">
        <p14:creationId xmlns:p14="http://schemas.microsoft.com/office/powerpoint/2010/main" val="2582728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061"/>
            <a:ext cx="10515600" cy="771344"/>
          </a:xfrm>
        </p:spPr>
        <p:txBody>
          <a:bodyPr>
            <a:noAutofit/>
          </a:bodyPr>
          <a:lstStyle/>
          <a:p>
            <a:r>
              <a:rPr lang="en-US" dirty="0">
                <a:solidFill>
                  <a:srgbClr val="FF0000"/>
                </a:solidFill>
                <a:latin typeface="Times New Roman" panose="02020603050405020304" pitchFamily="18" charset="0"/>
                <a:cs typeface="Times New Roman" panose="02020603050405020304" pitchFamily="18" charset="0"/>
              </a:rPr>
              <a:t>The Form of Modals</a:t>
            </a:r>
          </a:p>
        </p:txBody>
      </p:sp>
      <p:sp>
        <p:nvSpPr>
          <p:cNvPr id="3" name="Content Placeholder 2"/>
          <p:cNvSpPr>
            <a:spLocks noGrp="1"/>
          </p:cNvSpPr>
          <p:nvPr>
            <p:ph idx="1"/>
          </p:nvPr>
        </p:nvSpPr>
        <p:spPr>
          <a:xfrm>
            <a:off x="675139" y="906177"/>
            <a:ext cx="10515600" cy="5536883"/>
          </a:xfrm>
        </p:spPr>
        <p:txBody>
          <a:bodyPr>
            <a:noAutofit/>
          </a:bodyPr>
          <a:lstStyle/>
          <a:p>
            <a:pPr marL="0" indent="0" algn="just">
              <a:buNone/>
            </a:pPr>
            <a:r>
              <a:rPr lang="en-US" sz="2400" b="1" dirty="0">
                <a:latin typeface="Times New Roman" panose="02020603050405020304" pitchFamily="18" charset="0"/>
                <a:cs typeface="Times New Roman" panose="02020603050405020304" pitchFamily="18" charset="0"/>
              </a:rPr>
              <a:t>MODALS ARE TENSELESS</a:t>
            </a:r>
          </a:p>
          <a:p>
            <a:pPr algn="just"/>
            <a:r>
              <a:rPr lang="en-US" sz="2200" dirty="0">
                <a:latin typeface="Times New Roman" panose="02020603050405020304" pitchFamily="18" charset="0"/>
                <a:cs typeface="Times New Roman" panose="02020603050405020304" pitchFamily="18" charset="0"/>
              </a:rPr>
              <a:t>We describe modals formally as </a:t>
            </a:r>
            <a:r>
              <a:rPr lang="en-US" sz="2200" dirty="0" err="1">
                <a:latin typeface="Times New Roman" panose="02020603050405020304" pitchFamily="18" charset="0"/>
                <a:cs typeface="Times New Roman" panose="02020603050405020304" pitchFamily="18" charset="0"/>
              </a:rPr>
              <a:t>tenseless</a:t>
            </a:r>
            <a:r>
              <a:rPr lang="en-US" sz="2200" dirty="0">
                <a:latin typeface="Times New Roman" panose="02020603050405020304" pitchFamily="18" charset="0"/>
                <a:cs typeface="Times New Roman" panose="02020603050405020304" pitchFamily="18" charset="0"/>
              </a:rPr>
              <a:t> auxiliaries that take no subject-verb agreement and no infinitive to before the following verb.</a:t>
            </a:r>
          </a:p>
          <a:p>
            <a:pPr algn="just"/>
            <a:r>
              <a:rPr lang="en-US" sz="2200" dirty="0">
                <a:latin typeface="Times New Roman" panose="02020603050405020304" pitchFamily="18" charset="0"/>
                <a:cs typeface="Times New Roman" panose="02020603050405020304" pitchFamily="18" charset="0"/>
              </a:rPr>
              <a:t>Modals are derived from ordinary verb form inflected of either present or past tense.</a:t>
            </a:r>
            <a:endParaRPr lang="en-US" sz="2200" u="sng" dirty="0">
              <a:latin typeface="Times New Roman" panose="02020603050405020304" pitchFamily="18" charset="0"/>
              <a:cs typeface="Times New Roman" panose="02020603050405020304" pitchFamily="18" charset="0"/>
            </a:endParaRPr>
          </a:p>
          <a:p>
            <a:pPr marL="0" indent="0" algn="just">
              <a:buNone/>
            </a:pPr>
            <a:endParaRPr lang="en-US" sz="2200" dirty="0">
              <a:latin typeface="Times New Roman" panose="02020603050405020304" pitchFamily="18" charset="0"/>
              <a:cs typeface="Times New Roman" panose="02020603050405020304" pitchFamily="18" charset="0"/>
            </a:endParaRPr>
          </a:p>
          <a:p>
            <a:pPr marL="0" indent="0" algn="just">
              <a:buNone/>
            </a:pPr>
            <a:r>
              <a:rPr lang="en-US" sz="2200" b="1" dirty="0">
                <a:latin typeface="Times New Roman" panose="02020603050405020304" pitchFamily="18" charset="0"/>
                <a:cs typeface="Times New Roman" panose="02020603050405020304" pitchFamily="18" charset="0"/>
              </a:rPr>
              <a:t>  Historical Present Tense                                          Historical Past Tense</a:t>
            </a:r>
          </a:p>
          <a:p>
            <a:pPr algn="just"/>
            <a:r>
              <a:rPr lang="en-US" sz="2200" dirty="0">
                <a:latin typeface="Times New Roman" panose="02020603050405020304" pitchFamily="18" charset="0"/>
                <a:cs typeface="Times New Roman" panose="02020603050405020304" pitchFamily="18" charset="0"/>
              </a:rPr>
              <a:t> Can                                                                                      could</a:t>
            </a:r>
          </a:p>
          <a:p>
            <a:pPr algn="just"/>
            <a:r>
              <a:rPr lang="en-US" sz="2200" dirty="0">
                <a:latin typeface="Times New Roman" panose="02020603050405020304" pitchFamily="18" charset="0"/>
                <a:cs typeface="Times New Roman" panose="02020603050405020304" pitchFamily="18" charset="0"/>
              </a:rPr>
              <a:t>May                                                                                      might</a:t>
            </a:r>
          </a:p>
          <a:p>
            <a:pPr algn="just"/>
            <a:r>
              <a:rPr lang="en-US" sz="2200" dirty="0">
                <a:latin typeface="Times New Roman" panose="02020603050405020304" pitchFamily="18" charset="0"/>
                <a:cs typeface="Times New Roman" panose="02020603050405020304" pitchFamily="18" charset="0"/>
              </a:rPr>
              <a:t>Will                                                                                      would</a:t>
            </a:r>
          </a:p>
          <a:p>
            <a:pPr algn="just"/>
            <a:r>
              <a:rPr lang="en-US" sz="2200" dirty="0">
                <a:latin typeface="Times New Roman" panose="02020603050405020304" pitchFamily="18" charset="0"/>
                <a:cs typeface="Times New Roman" panose="02020603050405020304" pitchFamily="18" charset="0"/>
              </a:rPr>
              <a:t>Shall                                                                                     should</a:t>
            </a:r>
          </a:p>
          <a:p>
            <a:pPr algn="just"/>
            <a:r>
              <a:rPr lang="en-US" sz="2200" dirty="0">
                <a:latin typeface="Times New Roman" panose="02020603050405020304" pitchFamily="18" charset="0"/>
                <a:cs typeface="Times New Roman" panose="02020603050405020304" pitchFamily="18" charset="0"/>
              </a:rPr>
              <a:t>…                                                                                         must(had to)      </a:t>
            </a:r>
            <a:endParaRPr lang="en-US" sz="2200" u="sng"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2277645-90EC-4961-8E7C-82C471FE4590}" type="slidenum">
              <a:rPr lang="en-US" smtClean="0"/>
              <a:t>9</a:t>
            </a:fld>
            <a:endParaRPr lang="en-US"/>
          </a:p>
        </p:txBody>
      </p:sp>
      <p:cxnSp>
        <p:nvCxnSpPr>
          <p:cNvPr id="7" name="Straight Connector 6"/>
          <p:cNvCxnSpPr/>
          <p:nvPr/>
        </p:nvCxnSpPr>
        <p:spPr>
          <a:xfrm>
            <a:off x="6096000" y="3517900"/>
            <a:ext cx="3390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92259" y="3517900"/>
            <a:ext cx="33909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3210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3909</Words>
  <Application>Microsoft Office PowerPoint</Application>
  <PresentationFormat>Widescreen</PresentationFormat>
  <Paragraphs>409</Paragraphs>
  <Slides>49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Bernard MT Condensed</vt:lpstr>
      <vt:lpstr>Calibri</vt:lpstr>
      <vt:lpstr>Century Gothic</vt:lpstr>
      <vt:lpstr>Times New Roman</vt:lpstr>
      <vt:lpstr>Wingdings 3</vt:lpstr>
      <vt:lpstr>Ion</vt:lpstr>
      <vt:lpstr>Pedagogical Grammar</vt:lpstr>
      <vt:lpstr>Presentation outline </vt:lpstr>
      <vt:lpstr>Introduction</vt:lpstr>
      <vt:lpstr>PowerPoint Presentation</vt:lpstr>
      <vt:lpstr>PowerPoint Presentation</vt:lpstr>
      <vt:lpstr>PowerPoint Presentation</vt:lpstr>
      <vt:lpstr>PowerPoint Presentation</vt:lpstr>
      <vt:lpstr>PowerPoint Presentation</vt:lpstr>
      <vt:lpstr>The Form of Modals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Meanings of Modals </vt:lpstr>
      <vt:lpstr>The polysemy of logical probability , social interaction and ability modals.</vt:lpstr>
      <vt:lpstr>PowerPoint Presentation</vt:lpstr>
      <vt:lpstr>PowerPoint Presentation</vt:lpstr>
      <vt:lpstr>Core meaning of common modals and phrasal modals</vt:lpstr>
      <vt:lpstr>PowerPoint Presentation</vt:lpstr>
      <vt:lpstr>PowerPoint Presentation</vt:lpstr>
      <vt:lpstr>PowerPoint Presentation</vt:lpstr>
      <vt:lpstr>PowerPoint Presentation</vt:lpstr>
      <vt:lpstr>PowerPoint Presentation</vt:lpstr>
      <vt:lpstr>PowerPoint Presentation</vt:lpstr>
      <vt:lpstr>Modals and Negation</vt:lpstr>
      <vt:lpstr>The Use of Modals and Phrasal Modals</vt:lpstr>
      <vt:lpstr>PowerPoint Presentation</vt:lpstr>
      <vt:lpstr>PowerPoint Presentation</vt:lpstr>
      <vt:lpstr>PowerPoint Presentation</vt:lpstr>
      <vt:lpstr>PowerPoint Presentation</vt:lpstr>
      <vt:lpstr>PowerPoint Presentation</vt:lpstr>
      <vt:lpstr>PowerPoint Presentation</vt:lpstr>
      <vt:lpstr>Modals To Describe Ability/ Potential/ Tendency </vt:lpstr>
      <vt:lpstr>PowerPoint Presentation</vt:lpstr>
      <vt:lpstr>PowerPoint Presentation</vt:lpstr>
      <vt:lpstr>PowerPoint Presentation</vt:lpstr>
      <vt:lpstr>PowerPoint Presentation</vt:lpstr>
      <vt:lpstr>PowerPoint Presentation</vt:lpstr>
      <vt:lpstr>Modals To Express Logical Probability</vt:lpstr>
      <vt:lpstr>PowerPoint Presentation</vt:lpstr>
      <vt:lpstr>PowerPoint Presentation</vt:lpstr>
      <vt:lpstr>PowerPoint Presentation</vt:lpstr>
      <vt:lpstr>PowerPoint Presentation</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Pedagogical Grammar</dc:title>
  <dc:creator>Malta Company</dc:creator>
  <cp:lastModifiedBy>saaed.adris@uod.ac</cp:lastModifiedBy>
  <cp:revision>1</cp:revision>
  <dcterms:modified xsi:type="dcterms:W3CDTF">2020-12-12T15:02:25Z</dcterms:modified>
</cp:coreProperties>
</file>