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76" r:id="rId3"/>
    <p:sldId id="290" r:id="rId4"/>
    <p:sldId id="257" r:id="rId5"/>
    <p:sldId id="318" r:id="rId6"/>
    <p:sldId id="319" r:id="rId7"/>
    <p:sldId id="259" r:id="rId8"/>
    <p:sldId id="288" r:id="rId9"/>
    <p:sldId id="317" r:id="rId10"/>
    <p:sldId id="273" r:id="rId11"/>
    <p:sldId id="262" r:id="rId12"/>
    <p:sldId id="264" r:id="rId13"/>
    <p:sldId id="289" r:id="rId14"/>
    <p:sldId id="263" r:id="rId15"/>
    <p:sldId id="261" r:id="rId16"/>
    <p:sldId id="275" r:id="rId17"/>
    <p:sldId id="267" r:id="rId18"/>
    <p:sldId id="268" r:id="rId19"/>
    <p:sldId id="269" r:id="rId20"/>
    <p:sldId id="285" r:id="rId21"/>
    <p:sldId id="286" r:id="rId22"/>
    <p:sldId id="283" r:id="rId23"/>
    <p:sldId id="315" r:id="rId24"/>
    <p:sldId id="274" r:id="rId25"/>
    <p:sldId id="280" r:id="rId26"/>
    <p:sldId id="279" r:id="rId27"/>
    <p:sldId id="281"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249" autoAdjust="0"/>
  </p:normalViewPr>
  <p:slideViewPr>
    <p:cSldViewPr snapToGrid="0">
      <p:cViewPr varScale="1">
        <p:scale>
          <a:sx n="57" d="100"/>
          <a:sy n="57" d="100"/>
        </p:scale>
        <p:origin x="1041" y="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3AF69-C6A2-42C0-9851-5CFDA9A5C700}"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84115-6AA3-4E9D-A763-8F27CF9148BC}" type="slidenum">
              <a:rPr lang="en-US" smtClean="0"/>
              <a:t>‹#›</a:t>
            </a:fld>
            <a:endParaRPr lang="en-US"/>
          </a:p>
        </p:txBody>
      </p:sp>
    </p:spTree>
    <p:extLst>
      <p:ext uri="{BB962C8B-B14F-4D97-AF65-F5344CB8AC3E}">
        <p14:creationId xmlns:p14="http://schemas.microsoft.com/office/powerpoint/2010/main" val="334673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1</a:t>
            </a:fld>
            <a:endParaRPr lang="en-US"/>
          </a:p>
        </p:txBody>
      </p:sp>
    </p:spTree>
    <p:extLst>
      <p:ext uri="{BB962C8B-B14F-4D97-AF65-F5344CB8AC3E}">
        <p14:creationId xmlns:p14="http://schemas.microsoft.com/office/powerpoint/2010/main" val="277962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4</a:t>
            </a:fld>
            <a:endParaRPr lang="en-US"/>
          </a:p>
        </p:txBody>
      </p:sp>
    </p:spTree>
    <p:extLst>
      <p:ext uri="{BB962C8B-B14F-4D97-AF65-F5344CB8AC3E}">
        <p14:creationId xmlns:p14="http://schemas.microsoft.com/office/powerpoint/2010/main" val="65988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 and non polar region </a:t>
            </a:r>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7</a:t>
            </a:fld>
            <a:endParaRPr lang="en-US"/>
          </a:p>
        </p:txBody>
      </p:sp>
    </p:spTree>
    <p:extLst>
      <p:ext uri="{BB962C8B-B14F-4D97-AF65-F5344CB8AC3E}">
        <p14:creationId xmlns:p14="http://schemas.microsoft.com/office/powerpoint/2010/main" val="358286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484115-6AA3-4E9D-A763-8F27CF9148BC}" type="slidenum">
              <a:rPr lang="en-US" smtClean="0"/>
              <a:t>9</a:t>
            </a:fld>
            <a:endParaRPr lang="en-US"/>
          </a:p>
        </p:txBody>
      </p:sp>
    </p:spTree>
    <p:extLst>
      <p:ext uri="{BB962C8B-B14F-4D97-AF65-F5344CB8AC3E}">
        <p14:creationId xmlns:p14="http://schemas.microsoft.com/office/powerpoint/2010/main" val="129612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11</a:t>
            </a:fld>
            <a:endParaRPr lang="en-US"/>
          </a:p>
        </p:txBody>
      </p:sp>
    </p:spTree>
    <p:extLst>
      <p:ext uri="{BB962C8B-B14F-4D97-AF65-F5344CB8AC3E}">
        <p14:creationId xmlns:p14="http://schemas.microsoft.com/office/powerpoint/2010/main" val="60032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484115-6AA3-4E9D-A763-8F27CF9148BC}" type="slidenum">
              <a:rPr lang="en-US" smtClean="0"/>
              <a:t>13</a:t>
            </a:fld>
            <a:endParaRPr lang="en-US"/>
          </a:p>
        </p:txBody>
      </p:sp>
    </p:spTree>
    <p:extLst>
      <p:ext uri="{BB962C8B-B14F-4D97-AF65-F5344CB8AC3E}">
        <p14:creationId xmlns:p14="http://schemas.microsoft.com/office/powerpoint/2010/main" val="77676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Membrane organization </a:t>
            </a:r>
          </a:p>
        </p:txBody>
      </p:sp>
      <p:sp>
        <p:nvSpPr>
          <p:cNvPr id="4" name="Slide Number Placeholder 3"/>
          <p:cNvSpPr>
            <a:spLocks noGrp="1"/>
          </p:cNvSpPr>
          <p:nvPr>
            <p:ph type="sldNum" sz="quarter" idx="10"/>
          </p:nvPr>
        </p:nvSpPr>
        <p:spPr/>
        <p:txBody>
          <a:bodyPr/>
          <a:lstStyle/>
          <a:p>
            <a:fld id="{25484115-6AA3-4E9D-A763-8F27CF9148BC}" type="slidenum">
              <a:rPr lang="en-US" smtClean="0"/>
              <a:t>15</a:t>
            </a:fld>
            <a:endParaRPr lang="en-US"/>
          </a:p>
        </p:txBody>
      </p:sp>
    </p:spTree>
    <p:extLst>
      <p:ext uri="{BB962C8B-B14F-4D97-AF65-F5344CB8AC3E}">
        <p14:creationId xmlns:p14="http://schemas.microsoft.com/office/powerpoint/2010/main" val="180302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00" dirty="0" smtClean="0">
                <a:latin typeface="Times New Roman" panose="02020603050405020304" pitchFamily="18" charset="0"/>
                <a:cs typeface="Times New Roman" panose="02020603050405020304" pitchFamily="18" charset="0"/>
              </a:rPr>
              <a:t>Transporting of substances is very</a:t>
            </a:r>
            <a:r>
              <a:rPr lang="en-GB" sz="400" baseline="0" dirty="0" smtClean="0">
                <a:latin typeface="Times New Roman" panose="02020603050405020304" pitchFamily="18" charset="0"/>
                <a:cs typeface="Times New Roman" panose="02020603050405020304" pitchFamily="18" charset="0"/>
              </a:rPr>
              <a:t> important</a:t>
            </a:r>
            <a:endParaRPr lang="en-GB" sz="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95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Glucose transporters (GLUTs) are proteins that aid the transportation of glucose to various tissues where they are effectively utilized as an energy source.</a:t>
            </a:r>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20</a:t>
            </a:fld>
            <a:endParaRPr lang="en-US"/>
          </a:p>
        </p:txBody>
      </p:sp>
    </p:spTree>
    <p:extLst>
      <p:ext uri="{BB962C8B-B14F-4D97-AF65-F5344CB8AC3E}">
        <p14:creationId xmlns:p14="http://schemas.microsoft.com/office/powerpoint/2010/main" val="362855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C099-68A0-48C9-849E-FF11D81441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70CA5C-EA4B-4514-A8BA-0A3920D819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CEDAE-3331-45C8-B125-4C3BB11867FB}"/>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5" name="Footer Placeholder 4">
            <a:extLst>
              <a:ext uri="{FF2B5EF4-FFF2-40B4-BE49-F238E27FC236}">
                <a16:creationId xmlns:a16="http://schemas.microsoft.com/office/drawing/2014/main" id="{09AC4643-347B-4D65-AF15-76A0D647F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C3985-6D58-402D-8556-B767966D04A6}"/>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225501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7850-D9C3-442A-A86F-662F591C0D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7147EF-0B5A-4079-A377-3F0E3B52EE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8FDD8-FEB8-4BA7-903E-A54A3CCBA247}"/>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5" name="Footer Placeholder 4">
            <a:extLst>
              <a:ext uri="{FF2B5EF4-FFF2-40B4-BE49-F238E27FC236}">
                <a16:creationId xmlns:a16="http://schemas.microsoft.com/office/drawing/2014/main" id="{6F950ACB-417B-4EF8-9D66-95C98D567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D3312-2915-4068-B94F-07492729D939}"/>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397757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8596D-D732-45FD-BF23-61BB3BF72B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752C6-B21E-4F52-AF1E-E3E4AF64AD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6086C-F6DC-47E1-8ED5-D342038FD8AF}"/>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5" name="Footer Placeholder 4">
            <a:extLst>
              <a:ext uri="{FF2B5EF4-FFF2-40B4-BE49-F238E27FC236}">
                <a16:creationId xmlns:a16="http://schemas.microsoft.com/office/drawing/2014/main" id="{3AE767F8-AC20-40BD-84CA-32DF24ABF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03372-6DFC-4F0F-8519-B1EFD5577849}"/>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149748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2D4D-6BC5-4D30-9DF5-1C4AC26B8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E03A1-1156-4E54-A0D0-DF6BECDEA5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71C63-5CA7-4D0E-9575-7168D8A40623}"/>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5" name="Footer Placeholder 4">
            <a:extLst>
              <a:ext uri="{FF2B5EF4-FFF2-40B4-BE49-F238E27FC236}">
                <a16:creationId xmlns:a16="http://schemas.microsoft.com/office/drawing/2014/main" id="{CA9A4A53-D3E3-4F91-AAE6-021432CF2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499C8-0DBB-4151-BA1D-5B08F578B4F5}"/>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74309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C86C-D427-40AB-8657-94DB6B30D7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21428-AC3D-43F6-AA64-1E162EB61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B6E3ED-62F6-45D1-9C60-D4826AE217BA}"/>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5" name="Footer Placeholder 4">
            <a:extLst>
              <a:ext uri="{FF2B5EF4-FFF2-40B4-BE49-F238E27FC236}">
                <a16:creationId xmlns:a16="http://schemas.microsoft.com/office/drawing/2014/main" id="{7CCF3979-11A1-43F0-BDCA-DB565E9D4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83577-BCF5-407A-A4E3-F2413AA8599F}"/>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398328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BD8D-6B79-41B8-BFA5-4DB02093C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4F1C3-F314-48DC-BCEC-B2FD31CF90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04A8F-2F92-47A7-A75C-B657C7E38D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18F6C4-4689-49F8-9663-06B7B9251B59}"/>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6" name="Footer Placeholder 5">
            <a:extLst>
              <a:ext uri="{FF2B5EF4-FFF2-40B4-BE49-F238E27FC236}">
                <a16:creationId xmlns:a16="http://schemas.microsoft.com/office/drawing/2014/main" id="{15C18B76-A6D5-45F9-818A-2F42D8094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9EBFA-77B4-4888-9546-8C64B94ED03A}"/>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275641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8ECA-4BA4-4423-AA9D-38A785E1C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74BB2E-78DC-4CD8-A69D-2EA81129DF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2B1B3B-9D3E-44B1-A2AD-F630FE6663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C789FE-326A-4FAE-9B2D-519ED1CAF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BD25E8-1640-4A29-AF69-3A84DFB31B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1C0A61-CA06-42D5-BEB2-7386BEB54CDB}"/>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8" name="Footer Placeholder 7">
            <a:extLst>
              <a:ext uri="{FF2B5EF4-FFF2-40B4-BE49-F238E27FC236}">
                <a16:creationId xmlns:a16="http://schemas.microsoft.com/office/drawing/2014/main" id="{665AC172-1FAF-4DBE-B81F-1DE910456D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050926-1D32-44F5-8592-97DE318B59D0}"/>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22974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DC20-2115-4587-AD5E-5590134A7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3F154F-FAA5-4628-BE86-4AB5E7EFEE53}"/>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4" name="Footer Placeholder 3">
            <a:extLst>
              <a:ext uri="{FF2B5EF4-FFF2-40B4-BE49-F238E27FC236}">
                <a16:creationId xmlns:a16="http://schemas.microsoft.com/office/drawing/2014/main" id="{C5C26231-2FE5-47AB-9F2B-B8B666226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D66DC-B2F3-4222-9BBF-2D81911CB74D}"/>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387717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F698F-C25C-4783-B46E-B17B80C98ED7}"/>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3" name="Footer Placeholder 2">
            <a:extLst>
              <a:ext uri="{FF2B5EF4-FFF2-40B4-BE49-F238E27FC236}">
                <a16:creationId xmlns:a16="http://schemas.microsoft.com/office/drawing/2014/main" id="{ECC583AC-908B-48DB-9562-762C54D3EB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C53500-79F2-42F6-93B9-3B05B7B23D49}"/>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427122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09F6-DB75-404D-80EB-01CE4B434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79049B-34F6-455A-97A9-DD58BBDFD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45563C-F331-41D8-A0FD-271186350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29CD58-3C08-4BD2-9D3B-9D1AD65882F3}"/>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6" name="Footer Placeholder 5">
            <a:extLst>
              <a:ext uri="{FF2B5EF4-FFF2-40B4-BE49-F238E27FC236}">
                <a16:creationId xmlns:a16="http://schemas.microsoft.com/office/drawing/2014/main" id="{C5AF4729-FF72-45BB-BFF2-577C338B3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72A69-E521-4088-B297-A2AC4EE7BB65}"/>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116034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6FD0-5EB2-4D01-9571-80C34B761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708E52-EE9A-49FB-81A2-7BE08988F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A20369-1EFE-4018-B4A7-C0AE07E1F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DEB7E6-2655-4BBC-BFB4-1481FC164D61}"/>
              </a:ext>
            </a:extLst>
          </p:cNvPr>
          <p:cNvSpPr>
            <a:spLocks noGrp="1"/>
          </p:cNvSpPr>
          <p:nvPr>
            <p:ph type="dt" sz="half" idx="10"/>
          </p:nvPr>
        </p:nvSpPr>
        <p:spPr/>
        <p:txBody>
          <a:bodyPr/>
          <a:lstStyle/>
          <a:p>
            <a:fld id="{860D3D9C-B067-405F-97B2-D0477443B7F0}" type="datetimeFigureOut">
              <a:rPr lang="en-US" smtClean="0"/>
              <a:t>5/1/2026</a:t>
            </a:fld>
            <a:endParaRPr lang="en-US"/>
          </a:p>
        </p:txBody>
      </p:sp>
      <p:sp>
        <p:nvSpPr>
          <p:cNvPr id="6" name="Footer Placeholder 5">
            <a:extLst>
              <a:ext uri="{FF2B5EF4-FFF2-40B4-BE49-F238E27FC236}">
                <a16:creationId xmlns:a16="http://schemas.microsoft.com/office/drawing/2014/main" id="{18D584AF-4837-4CD1-A3D7-73280DF14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52101-36F8-4AA3-A385-CD459604E589}"/>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320733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691ED-5397-4A4A-A840-7F75EDBDD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33E085-5912-4DED-8E94-C69E52F65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B00F9-9953-4080-93F6-99D219184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D3D9C-B067-405F-97B2-D0477443B7F0}" type="datetimeFigureOut">
              <a:rPr lang="en-US" smtClean="0"/>
              <a:t>5/1/2026</a:t>
            </a:fld>
            <a:endParaRPr lang="en-US"/>
          </a:p>
        </p:txBody>
      </p:sp>
      <p:sp>
        <p:nvSpPr>
          <p:cNvPr id="5" name="Footer Placeholder 4">
            <a:extLst>
              <a:ext uri="{FF2B5EF4-FFF2-40B4-BE49-F238E27FC236}">
                <a16:creationId xmlns:a16="http://schemas.microsoft.com/office/drawing/2014/main" id="{FB801751-46E6-4D07-A875-37C0C0CBE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EF67D6-AC8A-4470-9753-DDDE1075FE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4200B-A8EB-4A7D-829B-EF044BDF3DCF}" type="slidenum">
              <a:rPr lang="en-US" smtClean="0"/>
              <a:t>‹#›</a:t>
            </a:fld>
            <a:endParaRPr lang="en-US"/>
          </a:p>
        </p:txBody>
      </p:sp>
    </p:spTree>
    <p:extLst>
      <p:ext uri="{BB962C8B-B14F-4D97-AF65-F5344CB8AC3E}">
        <p14:creationId xmlns:p14="http://schemas.microsoft.com/office/powerpoint/2010/main" val="6458830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2E19-F865-4EE7-977A-AEA16BAB526F}"/>
              </a:ext>
            </a:extLst>
          </p:cNvPr>
          <p:cNvSpPr>
            <a:spLocks noGrp="1"/>
          </p:cNvSpPr>
          <p:nvPr>
            <p:ph type="ctrTitle"/>
          </p:nvPr>
        </p:nvSpPr>
        <p:spPr>
          <a:xfrm>
            <a:off x="1043354" y="545555"/>
            <a:ext cx="9144000" cy="2387600"/>
          </a:xfrm>
        </p:spPr>
        <p:txBody>
          <a:bodyPr>
            <a:normAutofit/>
          </a:bodyPr>
          <a:lstStyle/>
          <a:p>
            <a:r>
              <a:rPr lang="en-US" sz="4800" b="1" dirty="0" smtClean="0">
                <a:latin typeface="Arial" panose="020B0604020202020204" pitchFamily="34" charset="0"/>
                <a:cs typeface="Arial" panose="020B0604020202020204" pitchFamily="34" charset="0"/>
              </a:rPr>
              <a:t>Biological </a:t>
            </a:r>
            <a:r>
              <a:rPr lang="en-US" sz="4800" b="1" dirty="0">
                <a:latin typeface="Arial" panose="020B0604020202020204" pitchFamily="34" charset="0"/>
                <a:cs typeface="Arial" panose="020B0604020202020204" pitchFamily="34" charset="0"/>
              </a:rPr>
              <a:t>membranes and Transport</a:t>
            </a:r>
          </a:p>
        </p:txBody>
      </p:sp>
      <p:pic>
        <p:nvPicPr>
          <p:cNvPr id="5" name="Picture 4">
            <a:extLst>
              <a:ext uri="{FF2B5EF4-FFF2-40B4-BE49-F238E27FC236}">
                <a16:creationId xmlns:a16="http://schemas.microsoft.com/office/drawing/2014/main" id="{28E84964-4FE7-4622-AA7C-CE1E98F50A5F}"/>
              </a:ext>
            </a:extLst>
          </p:cNvPr>
          <p:cNvPicPr/>
          <p:nvPr/>
        </p:nvPicPr>
        <p:blipFill rotWithShape="1">
          <a:blip r:embed="rId3"/>
          <a:srcRect l="38323" r="19402" b="32981"/>
          <a:stretch/>
        </p:blipFill>
        <p:spPr bwMode="auto">
          <a:xfrm>
            <a:off x="290732" y="5257800"/>
            <a:ext cx="1505244" cy="1600199"/>
          </a:xfrm>
          <a:prstGeom prst="rect">
            <a:avLst/>
          </a:prstGeom>
          <a:noFill/>
        </p:spPr>
      </p:pic>
      <p:sp>
        <p:nvSpPr>
          <p:cNvPr id="7" name="Rectangle 6">
            <a:extLst>
              <a:ext uri="{FF2B5EF4-FFF2-40B4-BE49-F238E27FC236}">
                <a16:creationId xmlns:a16="http://schemas.microsoft.com/office/drawing/2014/main" id="{74AAA7EB-FE24-4F14-B2CD-E05FD4B5377D}"/>
              </a:ext>
            </a:extLst>
          </p:cNvPr>
          <p:cNvSpPr/>
          <p:nvPr/>
        </p:nvSpPr>
        <p:spPr>
          <a:xfrm>
            <a:off x="1802060" y="5987234"/>
            <a:ext cx="3312125" cy="461665"/>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UNIVERSITY</a:t>
            </a:r>
            <a:r>
              <a:rPr lang="en-US" b="1" dirty="0">
                <a:latin typeface="Blackadder ITC" panose="04020505051007020D02" pitchFamily="82" charset="0"/>
                <a:cs typeface="Arial" panose="020B0604020202020204" pitchFamily="34" charset="0"/>
              </a:rPr>
              <a:t> </a:t>
            </a:r>
            <a:r>
              <a:rPr lang="en-US" sz="2400" b="1" dirty="0">
                <a:latin typeface="Blackadder ITC" panose="04020505051007020D02" pitchFamily="82" charset="0"/>
                <a:cs typeface="Arial" panose="020B0604020202020204" pitchFamily="34" charset="0"/>
              </a:rPr>
              <a:t>of  </a:t>
            </a:r>
            <a:r>
              <a:rPr lang="en-US" b="1" dirty="0">
                <a:latin typeface="Blackadder ITC" panose="04020505051007020D02" pitchFamily="82" charset="0"/>
                <a:cs typeface="Arial" panose="020B0604020202020204" pitchFamily="34" charset="0"/>
              </a:rPr>
              <a:t> </a:t>
            </a:r>
            <a:r>
              <a:rPr lang="en-US" b="1" dirty="0">
                <a:latin typeface="Arial" panose="020B0604020202020204" pitchFamily="34" charset="0"/>
                <a:cs typeface="Arial" panose="020B0604020202020204" pitchFamily="34" charset="0"/>
              </a:rPr>
              <a:t>DUHOK</a:t>
            </a:r>
          </a:p>
        </p:txBody>
      </p:sp>
      <p:pic>
        <p:nvPicPr>
          <p:cNvPr id="8" name="Picture 7">
            <a:extLst>
              <a:ext uri="{FF2B5EF4-FFF2-40B4-BE49-F238E27FC236}">
                <a16:creationId xmlns:a16="http://schemas.microsoft.com/office/drawing/2014/main" id="{E578CA41-C3B4-49E4-BA0F-859AA35BD005}"/>
              </a:ext>
            </a:extLst>
          </p:cNvPr>
          <p:cNvPicPr/>
          <p:nvPr/>
        </p:nvPicPr>
        <p:blipFill>
          <a:blip r:embed="rId4"/>
          <a:srcRect/>
          <a:stretch>
            <a:fillRect/>
          </a:stretch>
        </p:blipFill>
        <p:spPr bwMode="auto">
          <a:xfrm>
            <a:off x="7971692" y="5447550"/>
            <a:ext cx="1505243" cy="1257227"/>
          </a:xfrm>
          <a:prstGeom prst="rect">
            <a:avLst/>
          </a:prstGeom>
          <a:noFill/>
        </p:spPr>
      </p:pic>
      <p:sp>
        <p:nvSpPr>
          <p:cNvPr id="9" name="Rectangle 8">
            <a:extLst>
              <a:ext uri="{FF2B5EF4-FFF2-40B4-BE49-F238E27FC236}">
                <a16:creationId xmlns:a16="http://schemas.microsoft.com/office/drawing/2014/main" id="{215D900B-F889-4878-8F3C-B13997E3D8A1}"/>
              </a:ext>
            </a:extLst>
          </p:cNvPr>
          <p:cNvSpPr/>
          <p:nvPr/>
        </p:nvSpPr>
        <p:spPr>
          <a:xfrm>
            <a:off x="9327429" y="5754697"/>
            <a:ext cx="2659766" cy="769441"/>
          </a:xfrm>
          <a:prstGeom prst="rect">
            <a:avLst/>
          </a:prstGeom>
        </p:spPr>
        <p:txBody>
          <a:bodyPr wrap="none">
            <a:spAutoFit/>
          </a:bodyPr>
          <a:lstStyle/>
          <a:p>
            <a:pPr algn="ctr"/>
            <a:r>
              <a:rPr lang="en-US" sz="2000" b="1" dirty="0"/>
              <a:t>COLLEGE </a:t>
            </a:r>
            <a:r>
              <a:rPr lang="en-US" sz="2400" b="1" dirty="0">
                <a:latin typeface="Blackadder ITC" panose="04020505051007020D02" pitchFamily="82" charset="0"/>
              </a:rPr>
              <a:t>of </a:t>
            </a:r>
            <a:endParaRPr lang="en-US" sz="2000" b="1" dirty="0">
              <a:latin typeface="Blackadder ITC" panose="04020505051007020D02" pitchFamily="82" charset="0"/>
            </a:endParaRPr>
          </a:p>
          <a:p>
            <a:pPr algn="ctr"/>
            <a:r>
              <a:rPr lang="en-US" sz="2000" b="1" dirty="0"/>
              <a:t>VETERINARY MEDICINE</a:t>
            </a:r>
            <a:endParaRPr lang="en-US" sz="2000" dirty="0"/>
          </a:p>
        </p:txBody>
      </p:sp>
      <p:sp>
        <p:nvSpPr>
          <p:cNvPr id="10" name="Rectangle 9">
            <a:extLst>
              <a:ext uri="{FF2B5EF4-FFF2-40B4-BE49-F238E27FC236}">
                <a16:creationId xmlns:a16="http://schemas.microsoft.com/office/drawing/2014/main" id="{04FABEB9-88CE-41B3-A90D-F2CD25129DB3}"/>
              </a:ext>
            </a:extLst>
          </p:cNvPr>
          <p:cNvSpPr/>
          <p:nvPr/>
        </p:nvSpPr>
        <p:spPr>
          <a:xfrm>
            <a:off x="290732" y="224435"/>
            <a:ext cx="5517857" cy="523220"/>
          </a:xfrm>
          <a:prstGeom prst="rect">
            <a:avLst/>
          </a:prstGeom>
        </p:spPr>
        <p:txBody>
          <a:bodyPr wrap="none">
            <a:spAutoFit/>
          </a:bodyPr>
          <a:lstStyle/>
          <a:p>
            <a:r>
              <a:rPr lang="en-US" sz="2800" b="1" dirty="0"/>
              <a:t>Cell and Molecular Biology/ Theory </a:t>
            </a:r>
          </a:p>
        </p:txBody>
      </p:sp>
      <p:sp>
        <p:nvSpPr>
          <p:cNvPr id="12" name="Subtitle 2">
            <a:extLst>
              <a:ext uri="{FF2B5EF4-FFF2-40B4-BE49-F238E27FC236}">
                <a16:creationId xmlns:a16="http://schemas.microsoft.com/office/drawing/2014/main" id="{DB7C8AC9-6FC2-4C3F-B730-445EE66F4EB4}"/>
              </a:ext>
            </a:extLst>
          </p:cNvPr>
          <p:cNvSpPr>
            <a:spLocks noGrp="1"/>
          </p:cNvSpPr>
          <p:nvPr>
            <p:ph type="subTitle" idx="1"/>
          </p:nvPr>
        </p:nvSpPr>
        <p:spPr>
          <a:xfrm>
            <a:off x="1211151" y="4020731"/>
            <a:ext cx="9418320" cy="827969"/>
          </a:xfrm>
        </p:spPr>
        <p:txBody>
          <a:bodyPr/>
          <a:lstStyle/>
          <a:p>
            <a:r>
              <a:rPr lang="en-US" b="1" i="1" dirty="0" smtClean="0">
                <a:latin typeface="Times New Roman" panose="02020603050405020304" pitchFamily="18" charset="0"/>
                <a:cs typeface="Times New Roman" panose="02020603050405020304" pitchFamily="18" charset="0"/>
              </a:rPr>
              <a:t> By: Dr</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Karwan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Idrees</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Jarjees</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16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713FB-4929-45A4-B31B-5DA5D2EAD829}"/>
              </a:ext>
            </a:extLst>
          </p:cNvPr>
          <p:cNvSpPr/>
          <p:nvPr/>
        </p:nvSpPr>
        <p:spPr>
          <a:xfrm>
            <a:off x="257907" y="180905"/>
            <a:ext cx="11404210" cy="6262035"/>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II- Proteins</a:t>
            </a:r>
          </a:p>
          <a:p>
            <a:pPr>
              <a:lnSpc>
                <a:spcPct val="150000"/>
              </a:lnSpc>
            </a:pPr>
            <a:r>
              <a:rPr lang="en-US" sz="2200" dirty="0">
                <a:latin typeface="Arial" panose="020B0604020202020204" pitchFamily="34" charset="0"/>
                <a:cs typeface="Arial" panose="020B0604020202020204" pitchFamily="34" charset="0"/>
              </a:rPr>
              <a:t>They weigh about 50% of membrane mass. </a:t>
            </a:r>
          </a:p>
          <a:p>
            <a:pPr>
              <a:lnSpc>
                <a:spcPct val="150000"/>
              </a:lnSpc>
            </a:pPr>
            <a:endParaRPr lang="en-US" sz="2200" dirty="0">
              <a:latin typeface="Arial" panose="020B0604020202020204" pitchFamily="34" charset="0"/>
              <a:cs typeface="Arial" panose="020B0604020202020204" pitchFamily="34" charset="0"/>
            </a:endParaRPr>
          </a:p>
          <a:p>
            <a:pPr>
              <a:lnSpc>
                <a:spcPct val="150000"/>
              </a:lnSpc>
            </a:pPr>
            <a:r>
              <a:rPr lang="en-US" sz="2200" b="1" dirty="0">
                <a:latin typeface="Arial" panose="020B0604020202020204" pitchFamily="34" charset="0"/>
                <a:cs typeface="Arial" panose="020B0604020202020204" pitchFamily="34" charset="0"/>
              </a:rPr>
              <a:t>There are two basic types of proteins according to their orientations within cell membrane:</a:t>
            </a:r>
          </a:p>
          <a:p>
            <a:pPr marL="342900" indent="-342900">
              <a:lnSpc>
                <a:spcPct val="150000"/>
              </a:lnSpc>
              <a:buFont typeface="+mj-lt"/>
              <a:buAutoNum type="arabicPeriod"/>
            </a:pPr>
            <a:r>
              <a:rPr lang="en-US" sz="2200" b="1" dirty="0">
                <a:latin typeface="Arial" panose="020B0604020202020204" pitchFamily="34" charset="0"/>
                <a:cs typeface="Arial" panose="020B0604020202020204" pitchFamily="34" charset="0"/>
              </a:rPr>
              <a:t>Integral membrane proteins </a:t>
            </a:r>
            <a:r>
              <a:rPr lang="en-US" sz="2200" dirty="0">
                <a:latin typeface="Arial" panose="020B0604020202020204" pitchFamily="34" charset="0"/>
                <a:cs typeface="Arial" panose="020B0604020202020204" pitchFamily="34" charset="0"/>
              </a:rPr>
              <a:t>have one or more segments embedded in the lipid bilayer, </a:t>
            </a:r>
            <a:r>
              <a:rPr lang="en-US" sz="2200" b="1" dirty="0">
                <a:latin typeface="Arial" panose="020B0604020202020204" pitchFamily="34" charset="0"/>
                <a:cs typeface="Arial" panose="020B0604020202020204" pitchFamily="34" charset="0"/>
              </a:rPr>
              <a:t>Transmembrane proteins </a:t>
            </a:r>
            <a:r>
              <a:rPr lang="en-US" sz="2200" dirty="0">
                <a:latin typeface="Arial" panose="020B0604020202020204" pitchFamily="34" charset="0"/>
                <a:cs typeface="Arial" panose="020B0604020202020204" pitchFamily="34" charset="0"/>
              </a:rPr>
              <a:t>are Integral proteins that penetrate the entire membrane and exposed on both sides.</a:t>
            </a:r>
          </a:p>
          <a:p>
            <a:pPr marL="342900" indent="-342900">
              <a:lnSpc>
                <a:spcPct val="150000"/>
              </a:lnSpc>
              <a:buFont typeface="+mj-lt"/>
              <a:buAutoNum type="arabicPeriod"/>
            </a:pPr>
            <a:r>
              <a:rPr lang="en-US" sz="2200" b="1" dirty="0">
                <a:latin typeface="Arial" panose="020B0604020202020204" pitchFamily="34" charset="0"/>
                <a:cs typeface="Arial" panose="020B0604020202020204" pitchFamily="34" charset="0"/>
              </a:rPr>
              <a:t>Peripheral membrane proteins </a:t>
            </a:r>
            <a:r>
              <a:rPr lang="en-US" sz="2200" dirty="0">
                <a:latin typeface="Arial" panose="020B0604020202020204" pitchFamily="34" charset="0"/>
                <a:cs typeface="Arial" panose="020B0604020202020204" pitchFamily="34" charset="0"/>
              </a:rPr>
              <a:t>are attached to the membrane by binding to integral membrane proteins or head groups of lipid, and they usually found on the cytosol side of membrane .</a:t>
            </a:r>
          </a:p>
          <a:p>
            <a:pPr marL="342900" indent="-342900">
              <a:lnSpc>
                <a:spcPct val="150000"/>
              </a:lnSpc>
              <a:buFont typeface="+mj-lt"/>
              <a:buAutoNum type="arabicPeriod"/>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687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DFE0D2-D60E-4F89-A002-4EADFD9094F8}"/>
              </a:ext>
            </a:extLst>
          </p:cNvPr>
          <p:cNvPicPr>
            <a:picLocks noChangeAspect="1"/>
          </p:cNvPicPr>
          <p:nvPr/>
        </p:nvPicPr>
        <p:blipFill rotWithShape="1">
          <a:blip r:embed="rId3"/>
          <a:srcRect t="3168" b="1725"/>
          <a:stretch/>
        </p:blipFill>
        <p:spPr>
          <a:xfrm>
            <a:off x="291547" y="1097280"/>
            <a:ext cx="11608905" cy="5387926"/>
          </a:xfrm>
          <a:prstGeom prst="rect">
            <a:avLst/>
          </a:prstGeom>
        </p:spPr>
      </p:pic>
      <p:sp>
        <p:nvSpPr>
          <p:cNvPr id="3" name="Rectangle 2">
            <a:extLst>
              <a:ext uri="{FF2B5EF4-FFF2-40B4-BE49-F238E27FC236}">
                <a16:creationId xmlns:a16="http://schemas.microsoft.com/office/drawing/2014/main" id="{4A9A50FF-831A-4730-B606-5465F075EACD}"/>
              </a:ext>
            </a:extLst>
          </p:cNvPr>
          <p:cNvSpPr/>
          <p:nvPr/>
        </p:nvSpPr>
        <p:spPr>
          <a:xfrm>
            <a:off x="291547" y="372794"/>
            <a:ext cx="3501280"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Membrane proteins</a:t>
            </a:r>
          </a:p>
        </p:txBody>
      </p:sp>
    </p:spTree>
    <p:extLst>
      <p:ext uri="{BB962C8B-B14F-4D97-AF65-F5344CB8AC3E}">
        <p14:creationId xmlns:p14="http://schemas.microsoft.com/office/powerpoint/2010/main" val="2312069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08B2C3-F6CE-4F7A-B6EF-2EFCDC1B5361}"/>
              </a:ext>
            </a:extLst>
          </p:cNvPr>
          <p:cNvSpPr/>
          <p:nvPr/>
        </p:nvSpPr>
        <p:spPr>
          <a:xfrm>
            <a:off x="1683026" y="201963"/>
            <a:ext cx="9163165" cy="1384995"/>
          </a:xfrm>
          <a:prstGeom prst="rect">
            <a:avLst/>
          </a:prstGeom>
        </p:spPr>
        <p:txBody>
          <a:bodyPr wrap="square">
            <a:spAutoFit/>
          </a:bodyPr>
          <a:lstStyle/>
          <a:p>
            <a:r>
              <a:rPr lang="en-US" sz="2800" b="1" dirty="0">
                <a:latin typeface="Arial" panose="020B0604020202020204" pitchFamily="34" charset="0"/>
              </a:rPr>
              <a:t>Functional classes of membrane Proteins</a:t>
            </a:r>
          </a:p>
          <a:p>
            <a:endParaRPr lang="en-US" sz="2800" b="1" dirty="0">
              <a:latin typeface="Arial" panose="020B0604020202020204" pitchFamily="34" charset="0"/>
            </a:endParaRPr>
          </a:p>
          <a:p>
            <a:endParaRPr lang="en-US" sz="2800" b="1" dirty="0"/>
          </a:p>
        </p:txBody>
      </p:sp>
      <p:sp>
        <p:nvSpPr>
          <p:cNvPr id="2" name="Rectangle 1">
            <a:extLst>
              <a:ext uri="{FF2B5EF4-FFF2-40B4-BE49-F238E27FC236}">
                <a16:creationId xmlns:a16="http://schemas.microsoft.com/office/drawing/2014/main" id="{BBAFEF9E-1095-4753-B2AD-63ADDDC0483E}"/>
              </a:ext>
            </a:extLst>
          </p:cNvPr>
          <p:cNvSpPr/>
          <p:nvPr/>
        </p:nvSpPr>
        <p:spPr>
          <a:xfrm>
            <a:off x="0" y="1114467"/>
            <a:ext cx="7934178" cy="4431534"/>
          </a:xfrm>
          <a:prstGeom prst="rect">
            <a:avLst/>
          </a:prstGeom>
        </p:spPr>
        <p:txBody>
          <a:bodyPr wrap="square">
            <a:spAutoFit/>
          </a:bodyPr>
          <a:lstStyle/>
          <a:p>
            <a:pPr marL="742950" lvl="1" indent="-285750">
              <a:lnSpc>
                <a:spcPct val="160000"/>
              </a:lnSpc>
              <a:spcBef>
                <a:spcPts val="300"/>
              </a:spcBef>
              <a:buFont typeface="Arial" panose="020B0604020202020204" pitchFamily="34" charset="0"/>
              <a:buChar char="•"/>
            </a:pPr>
            <a:r>
              <a:rPr lang="en-US" sz="2200" b="1" dirty="0">
                <a:latin typeface="Arial" panose="020B0604020202020204" pitchFamily="34" charset="0"/>
                <a:cs typeface="Arial" panose="020B0604020202020204" pitchFamily="34" charset="0"/>
              </a:rPr>
              <a:t>Transporters (channels):</a:t>
            </a:r>
            <a:r>
              <a:rPr lang="en-US" sz="2200" dirty="0">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membrane </a:t>
            </a:r>
            <a:r>
              <a:rPr lang="en-US" sz="2200" dirty="0">
                <a:latin typeface="Arial" panose="020B0604020202020204" pitchFamily="34" charset="0"/>
                <a:cs typeface="Arial" panose="020B0604020202020204" pitchFamily="34" charset="0"/>
              </a:rPr>
              <a:t>proteins that enable molecules to enter and exit a cell such as transmembrane proteins.</a:t>
            </a:r>
          </a:p>
          <a:p>
            <a:pPr marL="742950" lvl="1" indent="-285750">
              <a:lnSpc>
                <a:spcPct val="160000"/>
              </a:lnSpc>
              <a:spcBef>
                <a:spcPts val="300"/>
              </a:spcBef>
              <a:buFont typeface="Arial" panose="020B0604020202020204" pitchFamily="34" charset="0"/>
              <a:buChar char="•"/>
            </a:pPr>
            <a:r>
              <a:rPr lang="en-GB" altLang="en-US" sz="2200" b="1" dirty="0">
                <a:latin typeface="Arial" panose="020B0604020202020204" pitchFamily="34" charset="0"/>
                <a:cs typeface="Arial" panose="020B0604020202020204" pitchFamily="34" charset="0"/>
              </a:rPr>
              <a:t>Enzymes: </a:t>
            </a:r>
            <a:r>
              <a:rPr lang="en-US" altLang="en-US" sz="2200" dirty="0">
                <a:latin typeface="Arial" panose="020B0604020202020204" pitchFamily="34" charset="0"/>
                <a:cs typeface="Arial" panose="020B0604020202020204" pitchFamily="34" charset="0"/>
              </a:rPr>
              <a:t>membrane</a:t>
            </a:r>
            <a:r>
              <a:rPr lang="en-GB" altLang="en-US" sz="2200" b="1" dirty="0">
                <a:latin typeface="Arial" panose="020B0604020202020204" pitchFamily="34" charset="0"/>
                <a:cs typeface="Arial" panose="020B0604020202020204" pitchFamily="34" charset="0"/>
              </a:rPr>
              <a:t> </a:t>
            </a:r>
            <a:r>
              <a:rPr lang="en-GB" altLang="en-US" sz="2200" dirty="0">
                <a:latin typeface="Arial" panose="020B0604020202020204" pitchFamily="34" charset="0"/>
                <a:cs typeface="Arial" panose="020B0604020202020204" pitchFamily="34" charset="0"/>
              </a:rPr>
              <a:t>proteins that increase the rate of a chemical reaction without changing themselves </a:t>
            </a:r>
            <a:endParaRPr lang="en-US" sz="2200" dirty="0">
              <a:latin typeface="Arial" panose="020B0604020202020204" pitchFamily="34" charset="0"/>
              <a:cs typeface="Arial" panose="020B0604020202020204" pitchFamily="34" charset="0"/>
            </a:endParaRPr>
          </a:p>
          <a:p>
            <a:pPr marL="742950" lvl="1" indent="-285750">
              <a:lnSpc>
                <a:spcPct val="160000"/>
              </a:lnSpc>
              <a:spcBef>
                <a:spcPts val="300"/>
              </a:spcBef>
              <a:buFont typeface="Arial" panose="020B0604020202020204" pitchFamily="34" charset="0"/>
              <a:buChar char="•"/>
            </a:pPr>
            <a:r>
              <a:rPr lang="en-GB" altLang="en-US" sz="2200" b="1" dirty="0">
                <a:latin typeface="Arial" panose="020B0604020202020204" pitchFamily="34" charset="0"/>
                <a:cs typeface="Arial" panose="020B0604020202020204" pitchFamily="34" charset="0"/>
              </a:rPr>
              <a:t>Receptors: </a:t>
            </a:r>
            <a:r>
              <a:rPr lang="en-US" altLang="en-US" sz="2200" dirty="0">
                <a:latin typeface="Arial" panose="020B0604020202020204" pitchFamily="34" charset="0"/>
                <a:cs typeface="Arial" panose="020B0604020202020204" pitchFamily="34" charset="0"/>
              </a:rPr>
              <a:t>A membrane protein that have a binding site with a specific shape that fits the shape of a chemical messenger (ligand), such as a hormone.</a:t>
            </a:r>
            <a:endParaRPr lang="en-GB" altLang="en-US" sz="2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4019CD8-1730-D583-9C88-51F23558FC31}"/>
              </a:ext>
            </a:extLst>
          </p:cNvPr>
          <p:cNvPicPr>
            <a:picLocks noChangeAspect="1"/>
          </p:cNvPicPr>
          <p:nvPr/>
        </p:nvPicPr>
        <p:blipFill rotWithShape="1">
          <a:blip r:embed="rId2"/>
          <a:srcRect l="47654" t="17420" r="39423" b="11776"/>
          <a:stretch/>
        </p:blipFill>
        <p:spPr>
          <a:xfrm>
            <a:off x="8285870" y="773721"/>
            <a:ext cx="3587261" cy="6084279"/>
          </a:xfrm>
          <a:prstGeom prst="rect">
            <a:avLst/>
          </a:prstGeom>
        </p:spPr>
      </p:pic>
      <p:sp>
        <p:nvSpPr>
          <p:cNvPr id="6" name="TextBox 5">
            <a:extLst>
              <a:ext uri="{FF2B5EF4-FFF2-40B4-BE49-F238E27FC236}">
                <a16:creationId xmlns:a16="http://schemas.microsoft.com/office/drawing/2014/main" id="{60E455AE-D021-6479-BAA4-6A122041DE6F}"/>
              </a:ext>
            </a:extLst>
          </p:cNvPr>
          <p:cNvSpPr txBox="1"/>
          <p:nvPr/>
        </p:nvSpPr>
        <p:spPr>
          <a:xfrm>
            <a:off x="8494950" y="859461"/>
            <a:ext cx="1732262"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Transporters</a:t>
            </a:r>
            <a:endParaRPr lang="en-GB" b="1" dirty="0"/>
          </a:p>
        </p:txBody>
      </p:sp>
    </p:spTree>
    <p:extLst>
      <p:ext uri="{BB962C8B-B14F-4D97-AF65-F5344CB8AC3E}">
        <p14:creationId xmlns:p14="http://schemas.microsoft.com/office/powerpoint/2010/main" val="3463513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0C053E-C713-2F7B-4ACD-0A8B494AE12A}"/>
              </a:ext>
            </a:extLst>
          </p:cNvPr>
          <p:cNvSpPr txBox="1"/>
          <p:nvPr/>
        </p:nvSpPr>
        <p:spPr>
          <a:xfrm>
            <a:off x="432583" y="582757"/>
            <a:ext cx="7867359" cy="5009833"/>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en-GB" sz="2400" b="1" i="0" u="none" strike="noStrike" baseline="0" dirty="0">
                <a:latin typeface="Arial" panose="020B0604020202020204" pitchFamily="34" charset="0"/>
                <a:cs typeface="Arial" panose="020B0604020202020204" pitchFamily="34" charset="0"/>
              </a:rPr>
              <a:t>Cell-cell recognition proteins : </a:t>
            </a:r>
            <a:r>
              <a:rPr lang="en-GB" sz="2400" b="0" i="0" u="none" strike="noStrike" baseline="0" dirty="0">
                <a:latin typeface="Arial" panose="020B0604020202020204" pitchFamily="34" charset="0"/>
                <a:cs typeface="Arial" panose="020B0604020202020204" pitchFamily="34" charset="0"/>
              </a:rPr>
              <a:t>Some membrane  glycoproteins </a:t>
            </a:r>
            <a:r>
              <a:rPr lang="en-US" sz="2400" b="0" i="0" u="none" strike="noStrike" baseline="0" dirty="0">
                <a:latin typeface="Arial" panose="020B0604020202020204" pitchFamily="34" charset="0"/>
                <a:cs typeface="Arial" panose="020B0604020202020204" pitchFamily="34" charset="0"/>
              </a:rPr>
              <a:t>serve as identification tags that are specifically recognized by membrane </a:t>
            </a:r>
            <a:r>
              <a:rPr lang="en-GB" sz="2400" b="0" i="0" u="none" strike="noStrike" baseline="0" dirty="0">
                <a:latin typeface="Arial" panose="020B0604020202020204" pitchFamily="34" charset="0"/>
                <a:cs typeface="Arial" panose="020B0604020202020204" pitchFamily="34" charset="0"/>
              </a:rPr>
              <a:t>proteins of other cells.</a:t>
            </a:r>
          </a:p>
          <a:p>
            <a:pPr marL="342900" indent="-342900" algn="l">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Joining proteins: </a:t>
            </a:r>
            <a:r>
              <a:rPr lang="en-US" sz="2400" dirty="0">
                <a:latin typeface="Arial" panose="020B0604020202020204" pitchFamily="34" charset="0"/>
                <a:cs typeface="Arial" panose="020B0604020202020204" pitchFamily="34" charset="0"/>
              </a:rPr>
              <a:t>Membrane proteins of adjacent cells may hook together, such as in gap junctions or tight junctions or Membrane proteins that bind cytoskeleton filaments to extracellular matrix (ECM) which helps maintain cell shape.</a:t>
            </a:r>
          </a:p>
        </p:txBody>
      </p:sp>
      <p:pic>
        <p:nvPicPr>
          <p:cNvPr id="13" name="Picture 12">
            <a:extLst>
              <a:ext uri="{FF2B5EF4-FFF2-40B4-BE49-F238E27FC236}">
                <a16:creationId xmlns:a16="http://schemas.microsoft.com/office/drawing/2014/main" id="{799E20BD-E4FC-92F7-B38A-1CDD3ADC7DCD}"/>
              </a:ext>
            </a:extLst>
          </p:cNvPr>
          <p:cNvPicPr>
            <a:picLocks noChangeAspect="1"/>
          </p:cNvPicPr>
          <p:nvPr/>
        </p:nvPicPr>
        <p:blipFill rotWithShape="1">
          <a:blip r:embed="rId3"/>
          <a:srcRect l="51923" t="16891" r="35154" b="7261"/>
          <a:stretch/>
        </p:blipFill>
        <p:spPr>
          <a:xfrm>
            <a:off x="8651631" y="201963"/>
            <a:ext cx="2897945" cy="6486258"/>
          </a:xfrm>
          <a:prstGeom prst="rect">
            <a:avLst/>
          </a:prstGeom>
        </p:spPr>
      </p:pic>
      <p:sp>
        <p:nvSpPr>
          <p:cNvPr id="16" name="TextBox 15">
            <a:extLst>
              <a:ext uri="{FF2B5EF4-FFF2-40B4-BE49-F238E27FC236}">
                <a16:creationId xmlns:a16="http://schemas.microsoft.com/office/drawing/2014/main" id="{DBB52B92-0217-1FB9-24D6-E971818A2A4C}"/>
              </a:ext>
            </a:extLst>
          </p:cNvPr>
          <p:cNvSpPr txBox="1"/>
          <p:nvPr/>
        </p:nvSpPr>
        <p:spPr>
          <a:xfrm>
            <a:off x="10246556" y="4928940"/>
            <a:ext cx="1199271"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ECM</a:t>
            </a:r>
            <a:endParaRPr lang="en-GB" b="1" dirty="0"/>
          </a:p>
        </p:txBody>
      </p:sp>
    </p:spTree>
    <p:extLst>
      <p:ext uri="{BB962C8B-B14F-4D97-AF65-F5344CB8AC3E}">
        <p14:creationId xmlns:p14="http://schemas.microsoft.com/office/powerpoint/2010/main" val="278066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61EAC0-507A-483A-B8E0-9A96F9FE1C10}"/>
              </a:ext>
            </a:extLst>
          </p:cNvPr>
          <p:cNvSpPr/>
          <p:nvPr/>
        </p:nvSpPr>
        <p:spPr>
          <a:xfrm>
            <a:off x="238537" y="285501"/>
            <a:ext cx="11422160" cy="2769989"/>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III- Carbohydrate:</a:t>
            </a:r>
          </a:p>
          <a:p>
            <a:pPr>
              <a:lnSpc>
                <a:spcPct val="150000"/>
              </a:lnSpc>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Carbohydrates attached to lipids or proteins form glycoproteins and glycolipids. </a:t>
            </a: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are found on the outer layer of membrane</a:t>
            </a:r>
            <a:r>
              <a:rPr lang="en-US" sz="2200" dirty="0" smtClean="0">
                <a:latin typeface="Times New Roman" panose="02020603050405020304" pitchFamily="18" charset="0"/>
                <a:cs typeface="Times New Roman" panose="02020603050405020304" pitchFamily="18" charset="0"/>
              </a:rPr>
              <a:t>. These </a:t>
            </a:r>
            <a:r>
              <a:rPr lang="en-US" sz="2200" dirty="0">
                <a:latin typeface="Times New Roman" panose="02020603050405020304" pitchFamily="18" charset="0"/>
                <a:cs typeface="Times New Roman" panose="02020603050405020304" pitchFamily="18" charset="0"/>
              </a:rPr>
              <a:t>structures are important for cell recognition, immune responses, and communication between cells.</a:t>
            </a:r>
          </a:p>
          <a:p>
            <a:pPr>
              <a:lnSpc>
                <a:spcPct val="150000"/>
              </a:lnSpc>
            </a:pPr>
            <a:endParaRPr lang="en-US"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0DD1AC7-D60F-4B74-8182-6B9212B2D981}"/>
              </a:ext>
            </a:extLst>
          </p:cNvPr>
          <p:cNvSpPr/>
          <p:nvPr/>
        </p:nvSpPr>
        <p:spPr>
          <a:xfrm>
            <a:off x="238537" y="2774607"/>
            <a:ext cx="431881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Membrane organization </a:t>
            </a:r>
          </a:p>
        </p:txBody>
      </p:sp>
      <p:sp>
        <p:nvSpPr>
          <p:cNvPr id="5" name="Rectangle 4">
            <a:extLst>
              <a:ext uri="{FF2B5EF4-FFF2-40B4-BE49-F238E27FC236}">
                <a16:creationId xmlns:a16="http://schemas.microsoft.com/office/drawing/2014/main" id="{BA4B2FD4-4906-486D-942B-FF12241555BD}"/>
              </a:ext>
            </a:extLst>
          </p:cNvPr>
          <p:cNvSpPr/>
          <p:nvPr/>
        </p:nvSpPr>
        <p:spPr>
          <a:xfrm>
            <a:off x="302005" y="3464652"/>
            <a:ext cx="11459360" cy="2954655"/>
          </a:xfrm>
          <a:prstGeom prst="rect">
            <a:avLst/>
          </a:prstGeom>
        </p:spPr>
        <p:txBody>
          <a:bodyPr wrap="square">
            <a:spAutoFit/>
          </a:bodyPr>
          <a:lstStyle/>
          <a:p>
            <a:pPr>
              <a:lnSpc>
                <a:spcPct val="150000"/>
              </a:lnSpc>
            </a:pPr>
            <a:r>
              <a:rPr lang="en-US" sz="2400" b="1" dirty="0" smtClean="0">
                <a:latin typeface="Arial" panose="020B0604020202020204" pitchFamily="34" charset="0"/>
                <a:cs typeface="Arial" panose="020B0604020202020204" pitchFamily="34" charset="0"/>
              </a:rPr>
              <a:t>Fluid mosaic model </a:t>
            </a:r>
            <a:r>
              <a:rPr lang="en-US" sz="2200" b="1" dirty="0" smtClean="0">
                <a:latin typeface="Arial" panose="020B0604020202020204" pitchFamily="34" charset="0"/>
                <a:cs typeface="Arial" panose="020B0604020202020204" pitchFamily="34" charset="0"/>
              </a:rPr>
              <a:t>:- </a:t>
            </a:r>
            <a:r>
              <a:rPr lang="en-US" sz="2400" dirty="0">
                <a:latin typeface="Times New Roman" panose="02020603050405020304" pitchFamily="18" charset="0"/>
                <a:cs typeface="Times New Roman" panose="02020603050405020304" pitchFamily="18" charset="0"/>
              </a:rPr>
              <a:t>the membrane model proposed by Singer and Nicholson in 1972 that has been used to describe plasma membranes</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The membrane is described as a fluid mosaic because it is composed </a:t>
            </a:r>
            <a:r>
              <a:rPr lang="en-US" sz="2400" dirty="0" smtClean="0">
                <a:latin typeface="Times New Roman" panose="02020603050405020304" pitchFamily="18" charset="0"/>
                <a:cs typeface="Times New Roman" panose="02020603050405020304" pitchFamily="18" charset="0"/>
              </a:rPr>
              <a:t>of diverse</a:t>
            </a:r>
            <a:r>
              <a:rPr lang="en-US" sz="2400" dirty="0">
                <a:latin typeface="Times New Roman" panose="02020603050405020304" pitchFamily="18" charset="0"/>
                <a:cs typeface="Times New Roman" panose="02020603050405020304" pitchFamily="18" charset="0"/>
              </a:rPr>
              <a:t>, scattered pattern of various molecules—primarily proteins, cholesterol, and carbohydrates—embedded within or attached to the phospholipid bilayer of the cell membrane.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dynamic nature allows the membrane to adapt and function efficiently</a:t>
            </a:r>
            <a:r>
              <a:rPr lang="en-US" sz="2400" dirty="0" smtClean="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8204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18F791-F6DA-49F6-A2A7-2AAD89ABF428}"/>
              </a:ext>
            </a:extLst>
          </p:cNvPr>
          <p:cNvPicPr>
            <a:picLocks noChangeAspect="1"/>
          </p:cNvPicPr>
          <p:nvPr/>
        </p:nvPicPr>
        <p:blipFill>
          <a:blip r:embed="rId3"/>
          <a:stretch>
            <a:fillRect/>
          </a:stretch>
        </p:blipFill>
        <p:spPr>
          <a:xfrm>
            <a:off x="281355" y="1561514"/>
            <a:ext cx="11167402" cy="4668743"/>
          </a:xfrm>
          <a:prstGeom prst="rect">
            <a:avLst/>
          </a:prstGeom>
        </p:spPr>
      </p:pic>
      <p:sp>
        <p:nvSpPr>
          <p:cNvPr id="5" name="Rectangle 4">
            <a:extLst>
              <a:ext uri="{FF2B5EF4-FFF2-40B4-BE49-F238E27FC236}">
                <a16:creationId xmlns:a16="http://schemas.microsoft.com/office/drawing/2014/main" id="{9FA37B51-B0AE-4F0C-990B-D9BA0E0D455A}"/>
              </a:ext>
            </a:extLst>
          </p:cNvPr>
          <p:cNvSpPr/>
          <p:nvPr/>
        </p:nvSpPr>
        <p:spPr>
          <a:xfrm>
            <a:off x="405172" y="472997"/>
            <a:ext cx="431881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Membrane organization </a:t>
            </a:r>
          </a:p>
        </p:txBody>
      </p:sp>
    </p:spTree>
    <p:extLst>
      <p:ext uri="{BB962C8B-B14F-4D97-AF65-F5344CB8AC3E}">
        <p14:creationId xmlns:p14="http://schemas.microsoft.com/office/powerpoint/2010/main" val="2847959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436" y="1360285"/>
            <a:ext cx="9332359" cy="954099"/>
          </a:xfrm>
          <a:prstGeom prst="rect">
            <a:avLst/>
          </a:prstGeom>
          <a:noFill/>
        </p:spPr>
        <p:txBody>
          <a:bodyPr wrap="square" lIns="91416" tIns="45709" rIns="91416" bIns="45709" rtlCol="0">
            <a:spAutoFit/>
          </a:bodyPr>
          <a:lstStyle/>
          <a:p>
            <a:pPr algn="l"/>
            <a:r>
              <a:rPr lang="en-GB" sz="2800" dirty="0"/>
              <a:t>Movement of substances across membrane is essential to life of the cell. </a:t>
            </a:r>
          </a:p>
        </p:txBody>
      </p:sp>
      <p:sp>
        <p:nvSpPr>
          <p:cNvPr id="3" name="TextBox 2"/>
          <p:cNvSpPr txBox="1"/>
          <p:nvPr/>
        </p:nvSpPr>
        <p:spPr>
          <a:xfrm>
            <a:off x="506436" y="2573297"/>
            <a:ext cx="8221060" cy="954085"/>
          </a:xfrm>
          <a:prstGeom prst="rect">
            <a:avLst/>
          </a:prstGeom>
          <a:noFill/>
        </p:spPr>
        <p:txBody>
          <a:bodyPr wrap="square" lIns="91416" tIns="45709" rIns="91416" bIns="45709" rtlCol="0">
            <a:spAutoFit/>
          </a:bodyPr>
          <a:lstStyle/>
          <a:p>
            <a:pPr algn="l"/>
            <a:r>
              <a:rPr lang="en-GB" sz="2800" dirty="0"/>
              <a:t>Substances need to move </a:t>
            </a:r>
            <a:r>
              <a:rPr lang="en-GB" sz="2800" b="1" dirty="0">
                <a:solidFill>
                  <a:srgbClr val="2F10EA"/>
                </a:solidFill>
              </a:rPr>
              <a:t>IN</a:t>
            </a:r>
            <a:r>
              <a:rPr lang="en-GB" sz="2800" dirty="0"/>
              <a:t> to cell…..</a:t>
            </a:r>
          </a:p>
          <a:p>
            <a:pPr marL="719027" indent="-447606">
              <a:buClr>
                <a:srgbClr val="3916D0"/>
              </a:buClr>
              <a:buSzPct val="80000"/>
              <a:buFont typeface="Wingdings" panose="05000000000000000000" pitchFamily="2" charset="2"/>
              <a:buChar char="q"/>
            </a:pPr>
            <a:r>
              <a:rPr lang="en-GB" sz="2800" dirty="0"/>
              <a:t>to support metabolic processes </a:t>
            </a:r>
          </a:p>
        </p:txBody>
      </p:sp>
      <p:sp>
        <p:nvSpPr>
          <p:cNvPr id="4" name="TextBox 3"/>
          <p:cNvSpPr txBox="1"/>
          <p:nvPr/>
        </p:nvSpPr>
        <p:spPr>
          <a:xfrm>
            <a:off x="506436" y="4002673"/>
            <a:ext cx="9856759" cy="1384972"/>
          </a:xfrm>
          <a:prstGeom prst="rect">
            <a:avLst/>
          </a:prstGeom>
          <a:noFill/>
        </p:spPr>
        <p:txBody>
          <a:bodyPr wrap="square" lIns="91416" tIns="45709" rIns="91416" bIns="45709" rtlCol="0">
            <a:spAutoFit/>
          </a:bodyPr>
          <a:lstStyle/>
          <a:p>
            <a:pPr algn="l"/>
            <a:r>
              <a:rPr lang="en-GB" sz="2800" dirty="0"/>
              <a:t>Substances need to move </a:t>
            </a:r>
            <a:r>
              <a:rPr lang="en-GB" sz="2800" b="1" dirty="0">
                <a:solidFill>
                  <a:srgbClr val="FF0000"/>
                </a:solidFill>
              </a:rPr>
              <a:t>OUT</a:t>
            </a:r>
            <a:r>
              <a:rPr lang="en-GB" sz="2800" dirty="0"/>
              <a:t> of cell</a:t>
            </a:r>
          </a:p>
          <a:p>
            <a:pPr marL="719027" indent="-447606">
              <a:buClr>
                <a:srgbClr val="FF0000"/>
              </a:buClr>
              <a:buSzPct val="80000"/>
              <a:buFont typeface="Wingdings" panose="05000000000000000000" pitchFamily="2" charset="2"/>
              <a:buChar char="q"/>
            </a:pPr>
            <a:r>
              <a:rPr lang="en-GB" sz="2800" dirty="0"/>
              <a:t>if they are produced for export (e.g. secretions)</a:t>
            </a:r>
          </a:p>
          <a:p>
            <a:pPr marL="719027" indent="-447606">
              <a:buClr>
                <a:srgbClr val="FF0000"/>
              </a:buClr>
              <a:buSzPct val="80000"/>
              <a:buFont typeface="Wingdings" panose="05000000000000000000" pitchFamily="2" charset="2"/>
              <a:buChar char="q"/>
            </a:pPr>
            <a:r>
              <a:rPr lang="en-GB" sz="2800" dirty="0"/>
              <a:t>if they are waste products</a:t>
            </a:r>
          </a:p>
        </p:txBody>
      </p:sp>
      <p:sp>
        <p:nvSpPr>
          <p:cNvPr id="7" name="Rectangle 6">
            <a:extLst>
              <a:ext uri="{FF2B5EF4-FFF2-40B4-BE49-F238E27FC236}">
                <a16:creationId xmlns:a16="http://schemas.microsoft.com/office/drawing/2014/main" id="{95476CD6-48ED-4046-8570-FEC6354EA832}"/>
              </a:ext>
            </a:extLst>
          </p:cNvPr>
          <p:cNvSpPr/>
          <p:nvPr/>
        </p:nvSpPr>
        <p:spPr>
          <a:xfrm>
            <a:off x="506436" y="325645"/>
            <a:ext cx="5700022" cy="658835"/>
          </a:xfrm>
          <a:prstGeom prst="rect">
            <a:avLst/>
          </a:prstGeom>
        </p:spPr>
        <p:txBody>
          <a:bodyPr wrap="none">
            <a:spAutoFit/>
          </a:bodyPr>
          <a:lstStyle/>
          <a:p>
            <a:pPr>
              <a:lnSpc>
                <a:spcPct val="150000"/>
              </a:lnSpc>
            </a:pPr>
            <a:r>
              <a:rPr lang="en-GB" sz="2800" b="1" dirty="0">
                <a:latin typeface="Arial" panose="020B0604020202020204" pitchFamily="34" charset="0"/>
                <a:cs typeface="Arial" panose="020B0604020202020204" pitchFamily="34" charset="0"/>
              </a:rPr>
              <a:t>Membrane functions (Transport)</a:t>
            </a:r>
          </a:p>
        </p:txBody>
      </p:sp>
    </p:spTree>
    <p:extLst>
      <p:ext uri="{BB962C8B-B14F-4D97-AF65-F5344CB8AC3E}">
        <p14:creationId xmlns:p14="http://schemas.microsoft.com/office/powerpoint/2010/main" val="4564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344" y="185533"/>
            <a:ext cx="10747717" cy="1224159"/>
          </a:xfrm>
          <a:prstGeom prst="rect">
            <a:avLst/>
          </a:prstGeom>
          <a:noFill/>
        </p:spPr>
        <p:txBody>
          <a:bodyPr wrap="square" lIns="91416" tIns="45709" rIns="91416" bIns="45709" rtlCol="0">
            <a:spAutoFit/>
          </a:bodyPr>
          <a:lstStyle/>
          <a:p>
            <a:pPr>
              <a:lnSpc>
                <a:spcPct val="150000"/>
              </a:lnSpc>
            </a:pPr>
            <a:r>
              <a:rPr lang="en-GB" sz="2800" b="1" dirty="0">
                <a:latin typeface="Arial" panose="020B0604020202020204" pitchFamily="34" charset="0"/>
                <a:cs typeface="Arial" panose="020B0604020202020204" pitchFamily="34" charset="0"/>
              </a:rPr>
              <a:t>Types of membrane transport </a:t>
            </a:r>
          </a:p>
          <a:p>
            <a:pPr>
              <a:lnSpc>
                <a:spcPct val="150000"/>
              </a:lnSpc>
            </a:pPr>
            <a:r>
              <a:rPr lang="en-GB" sz="2400" dirty="0">
                <a:latin typeface="Arial" panose="020B0604020202020204" pitchFamily="34" charset="0"/>
                <a:cs typeface="Arial" panose="020B0604020202020204" pitchFamily="34" charset="0"/>
              </a:rPr>
              <a:t>Movement of substances across membrane can be </a:t>
            </a:r>
            <a:r>
              <a:rPr lang="en-GB" sz="2400" b="1" dirty="0">
                <a:latin typeface="Arial" panose="020B0604020202020204" pitchFamily="34" charset="0"/>
                <a:cs typeface="Arial" panose="020B0604020202020204" pitchFamily="34" charset="0"/>
              </a:rPr>
              <a:t>PASSIVE or ACTIVE</a:t>
            </a:r>
          </a:p>
        </p:txBody>
      </p:sp>
      <p:sp>
        <p:nvSpPr>
          <p:cNvPr id="5" name="TextBox 4"/>
          <p:cNvSpPr txBox="1"/>
          <p:nvPr/>
        </p:nvSpPr>
        <p:spPr>
          <a:xfrm>
            <a:off x="478479" y="2445476"/>
            <a:ext cx="5280699" cy="3901815"/>
          </a:xfrm>
          <a:prstGeom prst="rect">
            <a:avLst/>
          </a:prstGeom>
          <a:noFill/>
        </p:spPr>
        <p:txBody>
          <a:bodyPr wrap="square" lIns="91416" tIns="45709" rIns="91416" bIns="45709" rtlCol="0">
            <a:spAutoFit/>
          </a:bodyPr>
          <a:lstStyle/>
          <a:p>
            <a:pPr>
              <a:lnSpc>
                <a:spcPct val="150000"/>
              </a:lnSpc>
            </a:pPr>
            <a:r>
              <a:rPr lang="en-GB" sz="2400" dirty="0">
                <a:latin typeface="Arial" panose="020B0604020202020204" pitchFamily="34" charset="0"/>
                <a:cs typeface="Arial" panose="020B0604020202020204" pitchFamily="34" charset="0"/>
              </a:rPr>
              <a:t>substance moves down a gradient concentration (from high to low area). It does not need energy.</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Simple diffusion</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Facilitated diffusion</a:t>
            </a:r>
          </a:p>
          <a:p>
            <a:pPr>
              <a:lnSpc>
                <a:spcPct val="150000"/>
              </a:lnSpc>
            </a:pPr>
            <a:r>
              <a:rPr lang="en-GB" sz="2400" dirty="0">
                <a:latin typeface="Arial" panose="020B0604020202020204" pitchFamily="34" charset="0"/>
                <a:cs typeface="Arial" panose="020B0604020202020204" pitchFamily="34" charset="0"/>
              </a:rPr>
              <a:t>3.   Osmosis</a:t>
            </a:r>
          </a:p>
          <a:p>
            <a:pPr>
              <a:lnSpc>
                <a:spcPct val="150000"/>
              </a:lnSpc>
            </a:pP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630138" y="2445476"/>
            <a:ext cx="5152288" cy="5632289"/>
          </a:xfrm>
          <a:prstGeom prst="rect">
            <a:avLst/>
          </a:prstGeom>
          <a:noFill/>
        </p:spPr>
        <p:txBody>
          <a:bodyPr wrap="square" lIns="91416" tIns="45709" rIns="91416" bIns="45709" rtlCol="0">
            <a:spAutoFit/>
          </a:bodyPr>
          <a:lstStyle/>
          <a:p>
            <a:pPr>
              <a:lnSpc>
                <a:spcPct val="150000"/>
              </a:lnSpc>
            </a:pPr>
            <a:r>
              <a:rPr lang="en-GB" sz="2400" dirty="0">
                <a:latin typeface="Arial" panose="020B0604020202020204" pitchFamily="34" charset="0"/>
                <a:cs typeface="Arial" panose="020B0604020202020204" pitchFamily="34" charset="0"/>
              </a:rPr>
              <a:t>substance can move against a gradient (from low to high area), it</a:t>
            </a:r>
          </a:p>
          <a:p>
            <a:pPr>
              <a:lnSpc>
                <a:spcPct val="150000"/>
              </a:lnSpc>
            </a:pPr>
            <a:r>
              <a:rPr lang="en-GB" sz="2400" dirty="0">
                <a:latin typeface="Arial" panose="020B0604020202020204" pitchFamily="34" charset="0"/>
                <a:cs typeface="Arial" panose="020B0604020202020204" pitchFamily="34" charset="0"/>
              </a:rPr>
              <a:t> requires cellular energy (ATP). </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Active Transporter</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Endocytosis</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Exocytosis</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Drug transport</a:t>
            </a:r>
          </a:p>
          <a:p>
            <a:pPr>
              <a:lnSpc>
                <a:spcPct val="150000"/>
              </a:lnSpc>
            </a:pPr>
            <a:endParaRPr lang="en-GB" sz="24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24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478479" y="1782312"/>
            <a:ext cx="3744686" cy="553990"/>
          </a:xfrm>
          <a:prstGeom prst="rect">
            <a:avLst/>
          </a:prstGeom>
          <a:noFill/>
        </p:spPr>
        <p:txBody>
          <a:bodyPr wrap="square" lIns="91430" tIns="45716" rIns="91430" bIns="45716" rtlCol="0">
            <a:spAutoFit/>
          </a:bodyPr>
          <a:lstStyle/>
          <a:p>
            <a:pPr marL="571500" indent="-571500">
              <a:buFont typeface="+mj-lt"/>
              <a:buAutoNum type="romanUcPeriod"/>
            </a:pPr>
            <a:r>
              <a:rPr lang="en-GB" sz="3000" dirty="0"/>
              <a:t>PASSIVE </a:t>
            </a:r>
            <a:r>
              <a:rPr lang="en-GB" sz="3000" dirty="0" smtClean="0"/>
              <a:t>processes</a:t>
            </a:r>
          </a:p>
        </p:txBody>
      </p:sp>
      <p:sp>
        <p:nvSpPr>
          <p:cNvPr id="3" name="TextBox 2"/>
          <p:cNvSpPr txBox="1"/>
          <p:nvPr/>
        </p:nvSpPr>
        <p:spPr>
          <a:xfrm>
            <a:off x="7094374" y="1774992"/>
            <a:ext cx="3831034" cy="553990"/>
          </a:xfrm>
          <a:prstGeom prst="rect">
            <a:avLst/>
          </a:prstGeom>
          <a:noFill/>
        </p:spPr>
        <p:txBody>
          <a:bodyPr wrap="square" lIns="91430" tIns="45716" rIns="91430" bIns="45716" rtlCol="0">
            <a:spAutoFit/>
          </a:bodyPr>
          <a:lstStyle/>
          <a:p>
            <a:r>
              <a:rPr lang="en-GB" sz="3000" dirty="0" smtClean="0"/>
              <a:t>II. ACTIVE processes</a:t>
            </a:r>
            <a:endParaRPr lang="en-GB" sz="3000" dirty="0"/>
          </a:p>
        </p:txBody>
      </p:sp>
      <p:sp>
        <p:nvSpPr>
          <p:cNvPr id="8" name="Rectangle 7"/>
          <p:cNvSpPr/>
          <p:nvPr/>
        </p:nvSpPr>
        <p:spPr bwMode="auto">
          <a:xfrm>
            <a:off x="478479" y="1833829"/>
            <a:ext cx="4158340" cy="461665"/>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endParaRPr lang="en-GB" sz="2400" i="1">
              <a:latin typeface="Arial" charset="0"/>
            </a:endParaRPr>
          </a:p>
        </p:txBody>
      </p:sp>
      <p:sp>
        <p:nvSpPr>
          <p:cNvPr id="14" name="Rectangle 13"/>
          <p:cNvSpPr/>
          <p:nvPr/>
        </p:nvSpPr>
        <p:spPr bwMode="auto">
          <a:xfrm>
            <a:off x="6734414" y="1833829"/>
            <a:ext cx="4158340" cy="461665"/>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endParaRPr lang="en-GB" sz="2400" i="1">
              <a:latin typeface="Arial" charset="0"/>
            </a:endParaRPr>
          </a:p>
        </p:txBody>
      </p:sp>
    </p:spTree>
    <p:extLst>
      <p:ext uri="{BB962C8B-B14F-4D97-AF65-F5344CB8AC3E}">
        <p14:creationId xmlns:p14="http://schemas.microsoft.com/office/powerpoint/2010/main" val="36288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28" t="3432" r="63739" b="4266"/>
          <a:stretch/>
        </p:blipFill>
        <p:spPr>
          <a:xfrm>
            <a:off x="6096000" y="1278601"/>
            <a:ext cx="5479731" cy="3962566"/>
          </a:xfrm>
          <a:prstGeom prst="rect">
            <a:avLst/>
          </a:prstGeom>
          <a:ln w="38100">
            <a:solidFill>
              <a:srgbClr val="2F10EA"/>
            </a:solidFill>
          </a:ln>
        </p:spPr>
      </p:pic>
      <p:sp>
        <p:nvSpPr>
          <p:cNvPr id="3" name="TextBox 2"/>
          <p:cNvSpPr txBox="1"/>
          <p:nvPr/>
        </p:nvSpPr>
        <p:spPr>
          <a:xfrm>
            <a:off x="294079" y="474049"/>
            <a:ext cx="7554686" cy="1384972"/>
          </a:xfrm>
          <a:prstGeom prst="rect">
            <a:avLst/>
          </a:prstGeom>
          <a:noFill/>
        </p:spPr>
        <p:txBody>
          <a:bodyPr wrap="square" lIns="91416" tIns="45709" rIns="91416" bIns="45709" rtlCol="0">
            <a:spAutoFit/>
          </a:bodyPr>
          <a:lstStyle/>
          <a:p>
            <a:pPr algn="l"/>
            <a:r>
              <a:rPr lang="en-GB" sz="2800" b="1" dirty="0">
                <a:latin typeface="Arial" panose="020B0604020202020204" pitchFamily="34" charset="0"/>
                <a:cs typeface="Arial" panose="020B0604020202020204" pitchFamily="34" charset="0"/>
              </a:rPr>
              <a:t>I- Passive processes </a:t>
            </a:r>
          </a:p>
          <a:p>
            <a:pPr algn="l"/>
            <a:endParaRPr lang="en-GB" sz="2800" b="1" dirty="0">
              <a:latin typeface="Arial" panose="020B0604020202020204" pitchFamily="34" charset="0"/>
              <a:cs typeface="Arial" panose="020B0604020202020204" pitchFamily="34" charset="0"/>
            </a:endParaRPr>
          </a:p>
          <a:p>
            <a:pPr algn="l"/>
            <a:r>
              <a:rPr lang="en-GB" sz="2800" b="1" dirty="0">
                <a:latin typeface="Arial" panose="020B0604020202020204" pitchFamily="34" charset="0"/>
                <a:cs typeface="Arial" panose="020B0604020202020204" pitchFamily="34" charset="0"/>
              </a:rPr>
              <a:t>1 – Simple Diffusion</a:t>
            </a:r>
          </a:p>
        </p:txBody>
      </p:sp>
      <p:sp>
        <p:nvSpPr>
          <p:cNvPr id="4" name="Rectangle 3"/>
          <p:cNvSpPr/>
          <p:nvPr/>
        </p:nvSpPr>
        <p:spPr>
          <a:xfrm>
            <a:off x="0" y="2174410"/>
            <a:ext cx="5805421" cy="2793820"/>
          </a:xfrm>
          <a:prstGeom prst="rect">
            <a:avLst/>
          </a:prstGeom>
        </p:spPr>
        <p:txBody>
          <a:bodyPr wrap="square" lIns="91416" tIns="45709" rIns="91416" bIns="45709">
            <a:spAutoFit/>
          </a:bodyPr>
          <a:lstStyle/>
          <a:p>
            <a:pPr marL="446019" lvl="1" indent="-446019">
              <a:lnSpc>
                <a:spcPct val="150000"/>
              </a:lnSpc>
            </a:pPr>
            <a:r>
              <a:rPr lang="en-GB" sz="2400" dirty="0">
                <a:solidFill>
                  <a:srgbClr val="000000"/>
                </a:solidFill>
                <a:latin typeface="Arial" panose="020B0604020202020204" pitchFamily="34" charset="0"/>
                <a:cs typeface="Arial" panose="020B0604020202020204" pitchFamily="34" charset="0"/>
              </a:rPr>
              <a:t>	lipid-soluble substances can cross the lipid bilayer, for examples:</a:t>
            </a:r>
          </a:p>
          <a:p>
            <a:pPr marL="446019" lvl="1" indent="-446019">
              <a:lnSpc>
                <a:spcPct val="150000"/>
              </a:lnSpc>
            </a:pPr>
            <a:r>
              <a:rPr lang="en-GB" sz="2400" dirty="0">
                <a:solidFill>
                  <a:srgbClr val="000000"/>
                </a:solidFill>
                <a:latin typeface="Arial" panose="020B0604020202020204" pitchFamily="34" charset="0"/>
                <a:cs typeface="Arial" panose="020B0604020202020204" pitchFamily="34" charset="0"/>
              </a:rPr>
              <a:t>	oxygen, carbon dioxide, steroid hormones, fatty acids, fat-soluble vitamins (A, D, E &amp; K)   </a:t>
            </a:r>
          </a:p>
        </p:txBody>
      </p:sp>
    </p:spTree>
    <p:extLst>
      <p:ext uri="{BB962C8B-B14F-4D97-AF65-F5344CB8AC3E}">
        <p14:creationId xmlns:p14="http://schemas.microsoft.com/office/powerpoint/2010/main" val="37868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167" y="968748"/>
            <a:ext cx="10494498" cy="1131826"/>
          </a:xfrm>
          <a:prstGeom prst="rect">
            <a:avLst/>
          </a:prstGeom>
          <a:noFill/>
        </p:spPr>
        <p:txBody>
          <a:bodyPr wrap="square" lIns="91416" tIns="45709" rIns="91416" bIns="45709" rtlCol="0">
            <a:spAutoFit/>
          </a:bodyPr>
          <a:lstStyle/>
          <a:p>
            <a:pPr marL="701584" indent="-342900">
              <a:lnSpc>
                <a:spcPct val="150000"/>
              </a:lnSpc>
              <a:buClr>
                <a:srgbClr val="3916D0"/>
              </a:buClr>
              <a:buSzPct val="80000"/>
              <a:buFont typeface="Arial" panose="020B0604020202020204" pitchFamily="34" charset="0"/>
              <a:buChar char="•"/>
            </a:pPr>
            <a:r>
              <a:rPr lang="en-GB" sz="2400" dirty="0">
                <a:latin typeface="Arial" panose="020B0604020202020204" pitchFamily="34" charset="0"/>
                <a:cs typeface="Arial" panose="020B0604020202020204" pitchFamily="34" charset="0"/>
              </a:rPr>
              <a:t> substances that are not lipid soluble transport across lipid bilayer with aid of integral membrane proteins.</a:t>
            </a:r>
          </a:p>
        </p:txBody>
      </p:sp>
      <p:sp>
        <p:nvSpPr>
          <p:cNvPr id="8" name="TextBox 7"/>
          <p:cNvSpPr txBox="1"/>
          <p:nvPr/>
        </p:nvSpPr>
        <p:spPr>
          <a:xfrm>
            <a:off x="378486" y="390202"/>
            <a:ext cx="8632374" cy="523198"/>
          </a:xfrm>
          <a:prstGeom prst="rect">
            <a:avLst/>
          </a:prstGeom>
          <a:noFill/>
        </p:spPr>
        <p:txBody>
          <a:bodyPr wrap="square" lIns="91416" tIns="45709" rIns="91416" bIns="45709" rtlCol="0">
            <a:spAutoFit/>
          </a:bodyPr>
          <a:lstStyle/>
          <a:p>
            <a:pPr algn="l"/>
            <a:r>
              <a:rPr lang="en-GB" sz="2800" b="1" dirty="0">
                <a:latin typeface="Arial" panose="020B0604020202020204" pitchFamily="34" charset="0"/>
                <a:cs typeface="Arial" panose="020B0604020202020204" pitchFamily="34" charset="0"/>
              </a:rPr>
              <a:t>2- Facilitated Diffusion</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51868" r="5705" b="13929"/>
          <a:stretch/>
        </p:blipFill>
        <p:spPr>
          <a:xfrm>
            <a:off x="5978769" y="1744394"/>
            <a:ext cx="5597779" cy="4245219"/>
          </a:xfrm>
          <a:prstGeom prst="rect">
            <a:avLst/>
          </a:prstGeom>
          <a:ln w="28575">
            <a:solidFill>
              <a:srgbClr val="3916D0"/>
            </a:solidFill>
          </a:ln>
        </p:spPr>
      </p:pic>
      <p:sp>
        <p:nvSpPr>
          <p:cNvPr id="11" name="Rectangle 10"/>
          <p:cNvSpPr/>
          <p:nvPr/>
        </p:nvSpPr>
        <p:spPr>
          <a:xfrm>
            <a:off x="450167" y="2452843"/>
            <a:ext cx="5795888" cy="3785638"/>
          </a:xfrm>
          <a:prstGeom prst="rect">
            <a:avLst/>
          </a:prstGeom>
        </p:spPr>
        <p:txBody>
          <a:bodyPr wrap="square" lIns="91425" tIns="45713" rIns="91425" bIns="45713">
            <a:spAutoFit/>
          </a:bodyPr>
          <a:lstStyle/>
          <a:p>
            <a:pPr lvl="0">
              <a:lnSpc>
                <a:spcPct val="150000"/>
              </a:lnSpc>
            </a:pPr>
            <a:r>
              <a:rPr lang="en-GB" sz="2800" b="1" dirty="0">
                <a:latin typeface="Arial" panose="020B0604020202020204" pitchFamily="34" charset="0"/>
                <a:cs typeface="Arial" panose="020B0604020202020204" pitchFamily="34" charset="0"/>
              </a:rPr>
              <a:t>A. Ion Channels</a:t>
            </a:r>
          </a:p>
          <a:p>
            <a:pPr lvl="0">
              <a:lnSpc>
                <a:spcPct val="150000"/>
              </a:lnSpc>
            </a:pPr>
            <a:r>
              <a:rPr lang="en-GB" sz="2200" dirty="0">
                <a:latin typeface="Arial" panose="020B0604020202020204" pitchFamily="34" charset="0"/>
                <a:cs typeface="Arial" panose="020B0604020202020204" pitchFamily="34" charset="0"/>
              </a:rPr>
              <a:t>Transport of ions with help of channel proteins</a:t>
            </a:r>
            <a:r>
              <a:rPr lang="en-GB"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Ion channels are selective that allow entering ions of certain size and charge. e.g., calcium channels are specific for calcium and sodium channels for</a:t>
            </a:r>
          </a:p>
          <a:p>
            <a:pPr lvl="0">
              <a:lnSpc>
                <a:spcPct val="150000"/>
              </a:lnSpc>
            </a:pPr>
            <a:r>
              <a:rPr lang="en-US" sz="2200" dirty="0">
                <a:latin typeface="Arial" panose="020B0604020202020204" pitchFamily="34" charset="0"/>
                <a:cs typeface="Arial" panose="020B0604020202020204" pitchFamily="34" charset="0"/>
              </a:rPr>
              <a:t>sodium.</a:t>
            </a:r>
            <a:r>
              <a:rPr lang="en-GB"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2617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CA6A-47B9-46CB-87C7-29A04DA5AC21}"/>
              </a:ext>
            </a:extLst>
          </p:cNvPr>
          <p:cNvSpPr>
            <a:spLocks noGrp="1"/>
          </p:cNvSpPr>
          <p:nvPr>
            <p:ph type="title"/>
          </p:nvPr>
        </p:nvSpPr>
        <p:spPr>
          <a:xfrm>
            <a:off x="388034" y="224448"/>
            <a:ext cx="10515600" cy="1325563"/>
          </a:xfrm>
        </p:spPr>
        <p:txBody>
          <a:bodyPr>
            <a:normAutofit/>
          </a:bodyPr>
          <a:lstStyle/>
          <a:p>
            <a:r>
              <a:rPr lang="en-US" sz="3200" b="1"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0EC7CB96-53E7-420B-9D61-8F80BE550F74}"/>
              </a:ext>
            </a:extLst>
          </p:cNvPr>
          <p:cNvSpPr>
            <a:spLocks noGrp="1"/>
          </p:cNvSpPr>
          <p:nvPr>
            <p:ph idx="1"/>
          </p:nvPr>
        </p:nvSpPr>
        <p:spPr>
          <a:xfrm>
            <a:off x="613117" y="1550011"/>
            <a:ext cx="10515600" cy="4351338"/>
          </a:xfrm>
        </p:spPr>
        <p:txBody>
          <a:bodyPr>
            <a:normAutofit lnSpcReduction="10000"/>
          </a:bodyPr>
          <a:lstStyle/>
          <a:p>
            <a:pPr marL="0" indent="0">
              <a:lnSpc>
                <a:spcPct val="150000"/>
              </a:lnSpc>
              <a:buNone/>
            </a:pPr>
            <a:r>
              <a:rPr lang="en-US" dirty="0">
                <a:latin typeface="Arial" panose="020B0604020202020204" pitchFamily="34" charset="0"/>
                <a:cs typeface="Arial" panose="020B0604020202020204" pitchFamily="34" charset="0"/>
              </a:rPr>
              <a:t>This lecture should help student </a:t>
            </a:r>
          </a:p>
          <a:p>
            <a:pPr>
              <a:lnSpc>
                <a:spcPct val="150000"/>
              </a:lnSpc>
            </a:pPr>
            <a:r>
              <a:rPr lang="en-US" dirty="0">
                <a:latin typeface="Arial" panose="020B0604020202020204" pitchFamily="34" charset="0"/>
                <a:cs typeface="Arial" panose="020B0604020202020204" pitchFamily="34" charset="0"/>
              </a:rPr>
              <a:t>Understand the structural features of the membrane lipid components</a:t>
            </a:r>
          </a:p>
          <a:p>
            <a:pPr>
              <a:lnSpc>
                <a:spcPct val="150000"/>
              </a:lnSpc>
            </a:pPr>
            <a:r>
              <a:rPr lang="en-US" dirty="0">
                <a:latin typeface="Arial" panose="020B0604020202020204" pitchFamily="34" charset="0"/>
                <a:cs typeface="Arial" panose="020B0604020202020204" pitchFamily="34" charset="0"/>
              </a:rPr>
              <a:t>Know the types of membrane proteins </a:t>
            </a:r>
          </a:p>
          <a:p>
            <a:pPr>
              <a:lnSpc>
                <a:spcPct val="150000"/>
              </a:lnSpc>
            </a:pPr>
            <a:r>
              <a:rPr lang="en-US" dirty="0">
                <a:latin typeface="Arial" panose="020B0604020202020204" pitchFamily="34" charset="0"/>
                <a:cs typeface="Arial" panose="020B0604020202020204" pitchFamily="34" charset="0"/>
              </a:rPr>
              <a:t>Know the general functions of biological membranes</a:t>
            </a:r>
          </a:p>
          <a:p>
            <a:pPr>
              <a:lnSpc>
                <a:spcPct val="150000"/>
              </a:lnSpc>
            </a:pPr>
            <a:r>
              <a:rPr lang="en-US" dirty="0">
                <a:latin typeface="Arial" panose="020B0604020202020204" pitchFamily="34" charset="0"/>
                <a:cs typeface="Arial" panose="020B0604020202020204" pitchFamily="34" charset="0"/>
              </a:rPr>
              <a:t>How cell membranes organize  </a:t>
            </a:r>
          </a:p>
          <a:p>
            <a:pPr>
              <a:lnSpc>
                <a:spcPct val="15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950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837CED-7470-4F76-B135-C54DE4F197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865" t="4790" r="9577" b="9349"/>
          <a:stretch/>
        </p:blipFill>
        <p:spPr>
          <a:xfrm>
            <a:off x="5800579" y="297195"/>
            <a:ext cx="5617697" cy="3951248"/>
          </a:xfrm>
          <a:prstGeom prst="rect">
            <a:avLst/>
          </a:prstGeom>
          <a:ln w="28575">
            <a:solidFill>
              <a:srgbClr val="2F10EA"/>
            </a:solidFill>
          </a:ln>
        </p:spPr>
      </p:pic>
      <p:sp>
        <p:nvSpPr>
          <p:cNvPr id="3" name="Rectangle 2">
            <a:extLst>
              <a:ext uri="{FF2B5EF4-FFF2-40B4-BE49-F238E27FC236}">
                <a16:creationId xmlns:a16="http://schemas.microsoft.com/office/drawing/2014/main" id="{95ED1EFE-661F-4EAF-902C-2673E5A5BAA5}"/>
              </a:ext>
            </a:extLst>
          </p:cNvPr>
          <p:cNvSpPr/>
          <p:nvPr/>
        </p:nvSpPr>
        <p:spPr>
          <a:xfrm>
            <a:off x="354697" y="1012064"/>
            <a:ext cx="5078435" cy="2631475"/>
          </a:xfrm>
          <a:prstGeom prst="rect">
            <a:avLst/>
          </a:prstGeom>
        </p:spPr>
        <p:txBody>
          <a:bodyPr wrap="square" lIns="91425" tIns="45713" rIns="91425" bIns="45713">
            <a:spAutoFit/>
          </a:bodyPr>
          <a:lstStyle/>
          <a:p>
            <a:pPr lvl="0">
              <a:lnSpc>
                <a:spcPct val="150000"/>
              </a:lnSpc>
            </a:pPr>
            <a:r>
              <a:rPr lang="en-GB" sz="2200" dirty="0">
                <a:latin typeface="Arial" panose="020B0604020202020204" pitchFamily="34" charset="0"/>
                <a:cs typeface="Arial" panose="020B0604020202020204" pitchFamily="34" charset="0"/>
              </a:rPr>
              <a:t>Transport of glucose with help of carrier proteins (GLUTs). </a:t>
            </a:r>
            <a:r>
              <a:rPr lang="en-US" sz="2200" dirty="0">
                <a:latin typeface="Arial" panose="020B0604020202020204" pitchFamily="34" charset="0"/>
                <a:cs typeface="Arial" panose="020B0604020202020204" pitchFamily="34" charset="0"/>
              </a:rPr>
              <a:t>Glucose bind to GLUT and transport from an area of higher concentration to an area of lower concentration.</a:t>
            </a:r>
            <a:endParaRPr lang="en-GB" sz="2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AF47088-DCBC-4F8C-9068-5222DB718286}"/>
              </a:ext>
            </a:extLst>
          </p:cNvPr>
          <p:cNvSpPr/>
          <p:nvPr/>
        </p:nvSpPr>
        <p:spPr>
          <a:xfrm>
            <a:off x="222961" y="297195"/>
            <a:ext cx="4547303" cy="461651"/>
          </a:xfrm>
          <a:prstGeom prst="rect">
            <a:avLst/>
          </a:prstGeom>
        </p:spPr>
        <p:txBody>
          <a:bodyPr wrap="square" lIns="91425" tIns="45713" rIns="91425" bIns="45713">
            <a:spAutoFit/>
          </a:bodyPr>
          <a:lstStyle/>
          <a:p>
            <a:pPr defTabSz="914259">
              <a:defRPr/>
            </a:pPr>
            <a:r>
              <a:rPr lang="en-GB" sz="2400" b="1" kern="0" dirty="0">
                <a:latin typeface="Arial" panose="020B0604020202020204" pitchFamily="34" charset="0"/>
                <a:cs typeface="Arial" panose="020B0604020202020204" pitchFamily="34" charset="0"/>
              </a:rPr>
              <a:t>B. Carrier Proteins</a:t>
            </a:r>
            <a:endParaRPr lang="en-GB" sz="1600" b="1" kern="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766BD41-FBAE-45C3-A02C-C13ECF907AD1}"/>
              </a:ext>
            </a:extLst>
          </p:cNvPr>
          <p:cNvSpPr/>
          <p:nvPr/>
        </p:nvSpPr>
        <p:spPr>
          <a:xfrm>
            <a:off x="274318" y="3924891"/>
            <a:ext cx="11446412" cy="2707216"/>
          </a:xfrm>
          <a:prstGeom prst="rect">
            <a:avLst/>
          </a:prstGeom>
        </p:spPr>
        <p:txBody>
          <a:bodyPr wrap="square">
            <a:spAutoFit/>
          </a:bodyPr>
          <a:lstStyle/>
          <a:p>
            <a:pPr marL="457200" indent="-457200">
              <a:lnSpc>
                <a:spcPct val="150000"/>
              </a:lnSpc>
              <a:buAutoNum type="arabicPeriod" startAt="3"/>
            </a:pPr>
            <a:r>
              <a:rPr lang="en-US" sz="2800" b="1" dirty="0">
                <a:solidFill>
                  <a:srgbClr val="000000"/>
                </a:solidFill>
                <a:latin typeface="Arial" panose="020B0604020202020204" pitchFamily="34" charset="0"/>
                <a:cs typeface="Arial" panose="020B0604020202020204" pitchFamily="34" charset="0"/>
              </a:rPr>
              <a:t>Osmosis: </a:t>
            </a:r>
          </a:p>
          <a:p>
            <a:pPr>
              <a:lnSpc>
                <a:spcPct val="150000"/>
              </a:lnSpc>
            </a:pPr>
            <a:r>
              <a:rPr lang="en-US" sz="2200" dirty="0">
                <a:solidFill>
                  <a:srgbClr val="000000"/>
                </a:solidFill>
                <a:latin typeface="Arial" panose="020B0604020202020204" pitchFamily="34" charset="0"/>
                <a:cs typeface="Arial" panose="020B0604020202020204" pitchFamily="34" charset="0"/>
              </a:rPr>
              <a:t> Movement of water from high concentration area to an area of lower concentration through aquaporins. </a:t>
            </a:r>
          </a:p>
          <a:p>
            <a:pPr>
              <a:lnSpc>
                <a:spcPct val="150000"/>
              </a:lnSpc>
            </a:pPr>
            <a:r>
              <a:rPr lang="en-GB" sz="2200" b="1" dirty="0">
                <a:solidFill>
                  <a:srgbClr val="000000"/>
                </a:solidFill>
                <a:latin typeface="Arial" panose="020B0604020202020204" pitchFamily="34" charset="0"/>
                <a:cs typeface="Arial" panose="020B0604020202020204" pitchFamily="34" charset="0"/>
              </a:rPr>
              <a:t>Aquaporins: </a:t>
            </a:r>
            <a:r>
              <a:rPr lang="en-GB" sz="2200" dirty="0">
                <a:solidFill>
                  <a:srgbClr val="000000"/>
                </a:solidFill>
                <a:latin typeface="Arial" panose="020B0604020202020204" pitchFamily="34" charset="0"/>
                <a:cs typeface="Arial" panose="020B0604020202020204" pitchFamily="34" charset="0"/>
              </a:rPr>
              <a:t>Membrane proteins (water channels) that enable water to pass through hydrophobic part of phospholipid membrane.</a:t>
            </a:r>
          </a:p>
        </p:txBody>
      </p:sp>
    </p:spTree>
    <p:extLst>
      <p:ext uri="{BB962C8B-B14F-4D97-AF65-F5344CB8AC3E}">
        <p14:creationId xmlns:p14="http://schemas.microsoft.com/office/powerpoint/2010/main" val="7101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51392-327A-4713-AC79-A6635EE463D5}"/>
              </a:ext>
            </a:extLst>
          </p:cNvPr>
          <p:cNvPicPr>
            <a:picLocks noChangeAspect="1"/>
          </p:cNvPicPr>
          <p:nvPr/>
        </p:nvPicPr>
        <p:blipFill>
          <a:blip r:embed="rId2"/>
          <a:stretch>
            <a:fillRect/>
          </a:stretch>
        </p:blipFill>
        <p:spPr>
          <a:xfrm>
            <a:off x="3896752" y="2452854"/>
            <a:ext cx="6752491" cy="4231057"/>
          </a:xfrm>
          <a:prstGeom prst="rect">
            <a:avLst/>
          </a:prstGeom>
        </p:spPr>
      </p:pic>
      <p:sp>
        <p:nvSpPr>
          <p:cNvPr id="3" name="Rectangle 2">
            <a:extLst>
              <a:ext uri="{FF2B5EF4-FFF2-40B4-BE49-F238E27FC236}">
                <a16:creationId xmlns:a16="http://schemas.microsoft.com/office/drawing/2014/main" id="{816897D4-21E8-428D-B7B7-8CA667510CC3}"/>
              </a:ext>
            </a:extLst>
          </p:cNvPr>
          <p:cNvSpPr/>
          <p:nvPr/>
        </p:nvSpPr>
        <p:spPr>
          <a:xfrm>
            <a:off x="361069" y="283029"/>
            <a:ext cx="11047829" cy="2169825"/>
          </a:xfrm>
          <a:prstGeom prst="rect">
            <a:avLst/>
          </a:prstGeom>
        </p:spPr>
        <p:txBody>
          <a:bodyPr wrap="square">
            <a:spAutoFit/>
          </a:bodyPr>
          <a:lstStyle/>
          <a:p>
            <a:pPr>
              <a:lnSpc>
                <a:spcPct val="150000"/>
              </a:lnSpc>
            </a:pPr>
            <a:r>
              <a:rPr lang="en-US" sz="2400" b="1" dirty="0">
                <a:latin typeface="Arial" panose="020B0604020202020204" pitchFamily="34" charset="0"/>
                <a:cs typeface="Arial" panose="020B0604020202020204" pitchFamily="34" charset="0"/>
              </a:rPr>
              <a:t>Role of Insulin</a:t>
            </a:r>
          </a:p>
          <a:p>
            <a:pPr>
              <a:lnSpc>
                <a:spcPct val="150000"/>
              </a:lnSpc>
            </a:pPr>
            <a:r>
              <a:rPr lang="en-US" sz="2200" dirty="0">
                <a:latin typeface="Arial" panose="020B0604020202020204" pitchFamily="34" charset="0"/>
                <a:cs typeface="Arial" panose="020B0604020202020204" pitchFamily="34" charset="0"/>
              </a:rPr>
              <a:t>Insulin is a hormone released by β cells of the islets of Langerhans in the pancreas. It regulates glucose (and other carbohydrates) transport into cells. A deficiency in insulin and GLUTs protein lead to diabetes mellitus (type 1 and type 2)</a:t>
            </a:r>
          </a:p>
        </p:txBody>
      </p:sp>
      <p:sp>
        <p:nvSpPr>
          <p:cNvPr id="4" name="Rectangle 3">
            <a:extLst>
              <a:ext uri="{FF2B5EF4-FFF2-40B4-BE49-F238E27FC236}">
                <a16:creationId xmlns:a16="http://schemas.microsoft.com/office/drawing/2014/main" id="{111CC2E4-B006-4243-84FC-8EEEC1733C0D}"/>
              </a:ext>
            </a:extLst>
          </p:cNvPr>
          <p:cNvSpPr/>
          <p:nvPr/>
        </p:nvSpPr>
        <p:spPr>
          <a:xfrm>
            <a:off x="473612" y="2921168"/>
            <a:ext cx="3634154" cy="1015663"/>
          </a:xfrm>
          <a:prstGeom prst="rect">
            <a:avLst/>
          </a:prstGeom>
        </p:spPr>
        <p:txBody>
          <a:bodyPr wrap="square">
            <a:spAutoFit/>
          </a:bodyPr>
          <a:lstStyle/>
          <a:p>
            <a:pPr>
              <a:lnSpc>
                <a:spcPct val="150000"/>
              </a:lnSpc>
            </a:pPr>
            <a:r>
              <a:rPr lang="en-US" sz="2000" b="1" dirty="0">
                <a:latin typeface="Arial" panose="020B0604020202020204" pitchFamily="34" charset="0"/>
              </a:rPr>
              <a:t>Insulin resistance: the cells do not respond to insulin </a:t>
            </a:r>
            <a:endParaRPr lang="en-US" sz="2000" b="1" dirty="0"/>
          </a:p>
        </p:txBody>
      </p:sp>
    </p:spTree>
    <p:extLst>
      <p:ext uri="{BB962C8B-B14F-4D97-AF65-F5344CB8AC3E}">
        <p14:creationId xmlns:p14="http://schemas.microsoft.com/office/powerpoint/2010/main" val="30755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2CF70A-E992-46B0-8A5A-F4A6CD68FF67}"/>
              </a:ext>
            </a:extLst>
          </p:cNvPr>
          <p:cNvSpPr txBox="1"/>
          <p:nvPr/>
        </p:nvSpPr>
        <p:spPr>
          <a:xfrm>
            <a:off x="201636" y="1237"/>
            <a:ext cx="11671496" cy="3440173"/>
          </a:xfrm>
          <a:prstGeom prst="rect">
            <a:avLst/>
          </a:prstGeom>
          <a:noFill/>
        </p:spPr>
        <p:txBody>
          <a:bodyPr wrap="square" rtlCol="0">
            <a:spAutoFit/>
          </a:bodyPr>
          <a:lstStyle/>
          <a:p>
            <a:pPr>
              <a:lnSpc>
                <a:spcPct val="150000"/>
              </a:lnSpc>
            </a:pPr>
            <a:r>
              <a:rPr lang="en-GB" sz="2800" b="1" dirty="0">
                <a:latin typeface="Arial" panose="020B0604020202020204" pitchFamily="34" charset="0"/>
                <a:cs typeface="Arial" panose="020B0604020202020204" pitchFamily="34" charset="0"/>
              </a:rPr>
              <a:t>II- Active process</a:t>
            </a:r>
          </a:p>
          <a:p>
            <a:pPr>
              <a:lnSpc>
                <a:spcPct val="150000"/>
              </a:lnSpc>
            </a:pPr>
            <a:r>
              <a:rPr lang="en-GB" sz="2400" b="1" dirty="0">
                <a:latin typeface="Arial" panose="020B0604020202020204" pitchFamily="34" charset="0"/>
                <a:cs typeface="Arial" panose="020B0604020202020204" pitchFamily="34" charset="0"/>
              </a:rPr>
              <a:t>1- Active transport</a:t>
            </a:r>
          </a:p>
          <a:p>
            <a:pPr marL="342900" indent="-342900" algn="l">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Use of cellular energy ATP to actively transport substances across the membrane.  Mainly ions: </a:t>
            </a:r>
            <a:r>
              <a:rPr lang="en-US" sz="2400" dirty="0">
                <a:latin typeface="Arial" panose="020B0604020202020204" pitchFamily="34" charset="0"/>
                <a:cs typeface="Arial" panose="020B0604020202020204" pitchFamily="34" charset="0"/>
                <a:sym typeface="Gill Sans" charset="0"/>
              </a:rPr>
              <a:t>Na</a:t>
            </a:r>
            <a:r>
              <a:rPr lang="en-US" sz="2400" baseline="32000" dirty="0">
                <a:latin typeface="Arial" panose="020B0604020202020204" pitchFamily="34" charset="0"/>
                <a:cs typeface="Arial" panose="020B0604020202020204" pitchFamily="34" charset="0"/>
                <a:sym typeface="Gill Sans" charset="0"/>
              </a:rPr>
              <a:t>+  </a:t>
            </a:r>
            <a:r>
              <a:rPr lang="en-US" sz="2400" dirty="0">
                <a:latin typeface="Arial" panose="020B0604020202020204" pitchFamily="34" charset="0"/>
                <a:cs typeface="Arial" panose="020B0604020202020204" pitchFamily="34" charset="0"/>
                <a:sym typeface="Gill Sans" charset="0"/>
              </a:rPr>
              <a:t>K</a:t>
            </a:r>
            <a:r>
              <a:rPr lang="en-US" sz="2400" baseline="32000" dirty="0">
                <a:latin typeface="Arial" panose="020B0604020202020204" pitchFamily="34" charset="0"/>
                <a:cs typeface="Arial" panose="020B0604020202020204" pitchFamily="34" charset="0"/>
                <a:sym typeface="Gill Sans" charset="0"/>
              </a:rPr>
              <a:t>+   </a:t>
            </a:r>
            <a:r>
              <a:rPr lang="en-US" sz="2400" dirty="0">
                <a:latin typeface="Arial" panose="020B0604020202020204" pitchFamily="34" charset="0"/>
                <a:cs typeface="Arial" panose="020B0604020202020204" pitchFamily="34" charset="0"/>
                <a:sym typeface="Gill Sans" charset="0"/>
              </a:rPr>
              <a:t>H</a:t>
            </a:r>
            <a:r>
              <a:rPr lang="en-US" sz="2400" baseline="32000" dirty="0">
                <a:latin typeface="Arial" panose="020B0604020202020204" pitchFamily="34" charset="0"/>
                <a:cs typeface="Arial" panose="020B0604020202020204" pitchFamily="34" charset="0"/>
                <a:sym typeface="Gill Sans" charset="0"/>
              </a:rPr>
              <a:t>+  </a:t>
            </a:r>
            <a:r>
              <a:rPr lang="en-US" sz="2400" dirty="0">
                <a:latin typeface="Arial" panose="020B0604020202020204" pitchFamily="34" charset="0"/>
                <a:cs typeface="Arial" panose="020B0604020202020204" pitchFamily="34" charset="0"/>
                <a:sym typeface="Gill Sans" charset="0"/>
              </a:rPr>
              <a:t>Ca</a:t>
            </a:r>
            <a:r>
              <a:rPr lang="en-US" sz="2400" baseline="32000" dirty="0">
                <a:latin typeface="Arial" panose="020B0604020202020204" pitchFamily="34" charset="0"/>
                <a:cs typeface="Arial" panose="020B0604020202020204" pitchFamily="34" charset="0"/>
                <a:sym typeface="Gill Sans" charset="0"/>
              </a:rPr>
              <a:t>2+  </a:t>
            </a:r>
            <a:r>
              <a:rPr lang="en-US" sz="2400" dirty="0">
                <a:latin typeface="Arial" panose="020B0604020202020204" pitchFamily="34" charset="0"/>
                <a:cs typeface="Arial" panose="020B0604020202020204" pitchFamily="34" charset="0"/>
                <a:sym typeface="Gill Sans" charset="0"/>
              </a:rPr>
              <a:t>I</a:t>
            </a:r>
            <a:r>
              <a:rPr lang="en-US" sz="2400" baseline="32000" dirty="0">
                <a:latin typeface="Arial" panose="020B0604020202020204" pitchFamily="34" charset="0"/>
                <a:cs typeface="Arial" panose="020B0604020202020204" pitchFamily="34" charset="0"/>
                <a:sym typeface="Gill Sans" charset="0"/>
              </a:rPr>
              <a:t>-   </a:t>
            </a:r>
            <a:r>
              <a:rPr lang="en-US" sz="2400" dirty="0" err="1">
                <a:latin typeface="Arial" panose="020B0604020202020204" pitchFamily="34" charset="0"/>
                <a:cs typeface="Arial" panose="020B0604020202020204" pitchFamily="34" charset="0"/>
                <a:sym typeface="Gill Sans" charset="0"/>
              </a:rPr>
              <a:t>Cl</a:t>
            </a:r>
            <a:r>
              <a:rPr lang="en-US" sz="2400" baseline="32000" dirty="0">
                <a:latin typeface="Arial" panose="020B0604020202020204" pitchFamily="34" charset="0"/>
                <a:cs typeface="Arial" panose="020B0604020202020204" pitchFamily="34" charset="0"/>
                <a:sym typeface="Gill Sans" charset="0"/>
              </a:rPr>
              <a:t>-</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Transport is against a concentration gradient using a carrier protein (transporter) or called a PUMP. For example, Sodium/Potassium pump.  </a:t>
            </a:r>
          </a:p>
        </p:txBody>
      </p:sp>
      <p:pic>
        <p:nvPicPr>
          <p:cNvPr id="3" name="Picture 2">
            <a:extLst>
              <a:ext uri="{FF2B5EF4-FFF2-40B4-BE49-F238E27FC236}">
                <a16:creationId xmlns:a16="http://schemas.microsoft.com/office/drawing/2014/main" id="{D15C2E3D-491A-4C1F-AC5C-A742608D32B6}"/>
              </a:ext>
            </a:extLst>
          </p:cNvPr>
          <p:cNvPicPr/>
          <p:nvPr/>
        </p:nvPicPr>
        <p:blipFill rotWithShape="1">
          <a:blip r:embed="rId2">
            <a:extLst>
              <a:ext uri="{28A0092B-C50C-407E-A947-70E740481C1C}">
                <a14:useLocalDpi xmlns:a14="http://schemas.microsoft.com/office/drawing/2010/main" val="0"/>
              </a:ext>
            </a:extLst>
          </a:blip>
          <a:srcRect t="3289" b="29434"/>
          <a:stretch/>
        </p:blipFill>
        <p:spPr bwMode="auto">
          <a:xfrm>
            <a:off x="318868" y="3602223"/>
            <a:ext cx="11441723" cy="32545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76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DDC0C-62B2-4CB9-8B6B-38FE40C8B067}"/>
              </a:ext>
            </a:extLst>
          </p:cNvPr>
          <p:cNvSpPr txBox="1"/>
          <p:nvPr/>
        </p:nvSpPr>
        <p:spPr>
          <a:xfrm>
            <a:off x="418513" y="417566"/>
            <a:ext cx="11159198" cy="5933163"/>
          </a:xfrm>
          <a:prstGeom prst="rect">
            <a:avLst/>
          </a:prstGeom>
          <a:noFill/>
        </p:spPr>
        <p:txBody>
          <a:bodyPr wrap="square">
            <a:spAutoFit/>
          </a:bodyPr>
          <a:lstStyle/>
          <a:p>
            <a:pPr>
              <a:lnSpc>
                <a:spcPct val="150000"/>
              </a:lnSpc>
            </a:pPr>
            <a:r>
              <a:rPr lang="en-US" sz="2800" b="1" i="0" dirty="0">
                <a:effectLst/>
                <a:latin typeface="Arial" panose="020B0604020202020204" pitchFamily="34" charset="0"/>
                <a:cs typeface="Arial" panose="020B0604020202020204" pitchFamily="34" charset="0"/>
              </a:rPr>
              <a:t>2- Cytosis</a:t>
            </a:r>
          </a:p>
          <a:p>
            <a:pPr marL="457200" indent="-457200">
              <a:lnSpc>
                <a:spcPct val="150000"/>
              </a:lnSpc>
              <a:buFont typeface="Arial" panose="020B0604020202020204" pitchFamily="34" charset="0"/>
              <a:buChar char="•"/>
            </a:pPr>
            <a:r>
              <a:rPr lang="en-US" sz="2800" b="1" i="0" dirty="0">
                <a:effectLst/>
                <a:latin typeface="Arial" panose="020B0604020202020204" pitchFamily="34" charset="0"/>
                <a:cs typeface="Arial" panose="020B0604020202020204" pitchFamily="34" charset="0"/>
              </a:rPr>
              <a:t> </a:t>
            </a:r>
            <a:r>
              <a:rPr lang="en-US" sz="2400" b="0" i="0" dirty="0">
                <a:effectLst/>
                <a:latin typeface="Arial" panose="020B0604020202020204" pitchFamily="34" charset="0"/>
                <a:cs typeface="Arial" panose="020B0604020202020204" pitchFamily="34" charset="0"/>
              </a:rPr>
              <a:t>is an active transport mechanism for the movement of large quantities of molecules into and out of biological cells. </a:t>
            </a:r>
          </a:p>
          <a:p>
            <a:pPr marL="342900" indent="-342900">
              <a:lnSpc>
                <a:spcPct val="150000"/>
              </a:lnSpc>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There are two types of cytosis: endocytosis  and exocytosis </a:t>
            </a:r>
          </a:p>
          <a:p>
            <a:pPr marL="514350" indent="-514350">
              <a:lnSpc>
                <a:spcPct val="150000"/>
              </a:lnSpc>
              <a:buAutoNum type="alphaUcPeriod"/>
            </a:pPr>
            <a:r>
              <a:rPr lang="en-US" sz="2800" b="1" dirty="0">
                <a:latin typeface="Arial" panose="020B0604020202020204" pitchFamily="34" charset="0"/>
                <a:cs typeface="Arial" panose="020B0604020202020204" pitchFamily="34" charset="0"/>
              </a:rPr>
              <a:t>Endocytosis</a:t>
            </a:r>
          </a:p>
          <a:p>
            <a:pPr>
              <a:lnSpc>
                <a:spcPct val="150000"/>
              </a:lnSpc>
            </a:pPr>
            <a:r>
              <a:rPr lang="en-US" sz="28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process in which cells engulf extracellular molecules and bring them into cytoplasm through active transport which requires ATP.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cell extends two pseudopodia around the materials forming a vesicle that can detach from the membrane and release into cell. </a:t>
            </a: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64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4B19F-7166-4C65-BB7D-D994E1432FFC}"/>
              </a:ext>
            </a:extLst>
          </p:cNvPr>
          <p:cNvSpPr/>
          <p:nvPr/>
        </p:nvSpPr>
        <p:spPr>
          <a:xfrm>
            <a:off x="287801" y="441250"/>
            <a:ext cx="11616397" cy="5759718"/>
          </a:xfrm>
          <a:prstGeom prst="rect">
            <a:avLst/>
          </a:prstGeom>
        </p:spPr>
        <p:txBody>
          <a:bodyPr wrap="square">
            <a:spAutoFit/>
          </a:bodyPr>
          <a:lstStyle/>
          <a:p>
            <a:pPr>
              <a:lnSpc>
                <a:spcPct val="150000"/>
              </a:lnSpc>
            </a:pPr>
            <a:r>
              <a:rPr lang="en-US" sz="2400" b="1" dirty="0">
                <a:latin typeface="Arial" panose="020B0604020202020204" pitchFamily="34" charset="0"/>
                <a:cs typeface="Arial" panose="020B0604020202020204" pitchFamily="34" charset="0"/>
              </a:rPr>
              <a:t>A- Endocytosis</a:t>
            </a:r>
            <a:r>
              <a:rPr lang="en-US" sz="2400" dirty="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There are three types of endocytosis:</a:t>
            </a:r>
          </a:p>
          <a:p>
            <a:pPr>
              <a:lnSpc>
                <a:spcPct val="150000"/>
              </a:lnSpc>
            </a:pPr>
            <a:r>
              <a:rPr lang="en-US" sz="2400" b="1" dirty="0">
                <a:latin typeface="Arial" panose="020B0604020202020204" pitchFamily="34" charset="0"/>
                <a:cs typeface="Arial" panose="020B0604020202020204" pitchFamily="34" charset="0"/>
              </a:rPr>
              <a:t>a. phagocytosis </a:t>
            </a:r>
            <a:r>
              <a:rPr lang="en-US" sz="2400" dirty="0">
                <a:latin typeface="Arial" panose="020B0604020202020204" pitchFamily="34" charset="0"/>
                <a:cs typeface="Arial" panose="020B0604020202020204" pitchFamily="34" charset="0"/>
              </a:rPr>
              <a:t>( cell eating):  it is responsible for engulfing large cellular particles like bacteria. The vesicle formed is called (phagosome). </a:t>
            </a:r>
          </a:p>
          <a:p>
            <a:pPr>
              <a:lnSpc>
                <a:spcPct val="150000"/>
              </a:lnSpc>
            </a:pPr>
            <a:r>
              <a:rPr lang="en-US" sz="2400" b="1" dirty="0">
                <a:latin typeface="Arial" panose="020B0604020202020204" pitchFamily="34" charset="0"/>
                <a:cs typeface="Arial" panose="020B0604020202020204" pitchFamily="34" charset="0"/>
              </a:rPr>
              <a:t>b.  pinocytosis </a:t>
            </a:r>
            <a:r>
              <a:rPr lang="en-US" sz="2400" dirty="0">
                <a:latin typeface="Arial" panose="020B0604020202020204" pitchFamily="34" charset="0"/>
                <a:cs typeface="Arial" panose="020B0604020202020204" pitchFamily="34" charset="0"/>
              </a:rPr>
              <a:t>( cell drinking): The engulfed material is liquid, the liquid is taken up by cell and transported across membrane in pinocytotic vesicle.</a:t>
            </a:r>
          </a:p>
          <a:p>
            <a:pPr>
              <a:lnSpc>
                <a:spcPct val="150000"/>
              </a:lnSpc>
            </a:pPr>
            <a:r>
              <a:rPr lang="en-US" sz="2400" b="1" dirty="0">
                <a:latin typeface="Arial" panose="020B0604020202020204" pitchFamily="34" charset="0"/>
                <a:cs typeface="Arial" panose="020B0604020202020204" pitchFamily="34" charset="0"/>
              </a:rPr>
              <a:t>c.  Receptor mediated endocytosis: </a:t>
            </a:r>
            <a:r>
              <a:rPr lang="en-US" sz="2400" dirty="0">
                <a:latin typeface="Arial" panose="020B0604020202020204" pitchFamily="34" charset="0"/>
                <a:cs typeface="Arial" panose="020B0604020202020204" pitchFamily="34" charset="0"/>
              </a:rPr>
              <a:t> in this process, materials bind to specific receptors on the cell membrane and collect it in endosome vesicle.</a:t>
            </a:r>
          </a:p>
          <a:p>
            <a:pPr>
              <a:lnSpc>
                <a:spcPct val="150000"/>
              </a:lnSpc>
            </a:pPr>
            <a:endParaRPr lang="en-US" sz="2400" b="1" dirty="0">
              <a:latin typeface="Arial" panose="020B0604020202020204" pitchFamily="34" charset="0"/>
              <a:cs typeface="Arial" panose="020B0604020202020204" pitchFamily="34" charset="0"/>
            </a:endParaRPr>
          </a:p>
          <a:p>
            <a:pPr>
              <a:lnSpc>
                <a:spcPct val="150000"/>
              </a:lnSpc>
            </a:pPr>
            <a:endParaRPr lang="en-US" sz="2400" dirty="0"/>
          </a:p>
        </p:txBody>
      </p:sp>
    </p:spTree>
    <p:extLst>
      <p:ext uri="{BB962C8B-B14F-4D97-AF65-F5344CB8AC3E}">
        <p14:creationId xmlns:p14="http://schemas.microsoft.com/office/powerpoint/2010/main" val="893261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CEEDB0-C3A1-4457-9F4E-8FD3402DE1B2}"/>
              </a:ext>
            </a:extLst>
          </p:cNvPr>
          <p:cNvPicPr>
            <a:picLocks noChangeAspect="1"/>
          </p:cNvPicPr>
          <p:nvPr/>
        </p:nvPicPr>
        <p:blipFill rotWithShape="1">
          <a:blip r:embed="rId2"/>
          <a:srcRect l="15115" t="17159" r="14846" b="5003"/>
          <a:stretch/>
        </p:blipFill>
        <p:spPr>
          <a:xfrm>
            <a:off x="478302" y="900331"/>
            <a:ext cx="11577711" cy="5584017"/>
          </a:xfrm>
          <a:prstGeom prst="rect">
            <a:avLst/>
          </a:prstGeom>
        </p:spPr>
      </p:pic>
      <p:sp>
        <p:nvSpPr>
          <p:cNvPr id="2" name="Rectangle 1">
            <a:extLst>
              <a:ext uri="{FF2B5EF4-FFF2-40B4-BE49-F238E27FC236}">
                <a16:creationId xmlns:a16="http://schemas.microsoft.com/office/drawing/2014/main" id="{C4369F16-F1D4-40D6-8220-188F1A6C9C29}"/>
              </a:ext>
            </a:extLst>
          </p:cNvPr>
          <p:cNvSpPr/>
          <p:nvPr/>
        </p:nvSpPr>
        <p:spPr>
          <a:xfrm>
            <a:off x="478302" y="249647"/>
            <a:ext cx="2802370"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A- Endocytosis</a:t>
            </a:r>
            <a:endParaRPr lang="en-US" sz="2800" dirty="0"/>
          </a:p>
        </p:txBody>
      </p:sp>
    </p:spTree>
    <p:extLst>
      <p:ext uri="{BB962C8B-B14F-4D97-AF65-F5344CB8AC3E}">
        <p14:creationId xmlns:p14="http://schemas.microsoft.com/office/powerpoint/2010/main" val="911587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D3D18-914C-44F6-B1CF-42D32422842C}"/>
              </a:ext>
            </a:extLst>
          </p:cNvPr>
          <p:cNvSpPr/>
          <p:nvPr/>
        </p:nvSpPr>
        <p:spPr>
          <a:xfrm>
            <a:off x="459545" y="289679"/>
            <a:ext cx="6011593" cy="6270178"/>
          </a:xfrm>
          <a:prstGeom prst="rect">
            <a:avLst/>
          </a:prstGeom>
        </p:spPr>
        <p:txBody>
          <a:bodyPr wrap="square">
            <a:spAutoFit/>
          </a:bodyPr>
          <a:lstStyle/>
          <a:p>
            <a:pPr algn="just">
              <a:lnSpc>
                <a:spcPct val="150000"/>
              </a:lnSpc>
            </a:pPr>
            <a:r>
              <a:rPr lang="en-US" sz="2800" b="1" dirty="0">
                <a:latin typeface="Arial" panose="020B0604020202020204" pitchFamily="34" charset="0"/>
                <a:cs typeface="Arial" panose="020B0604020202020204" pitchFamily="34" charset="0"/>
              </a:rPr>
              <a:t>B. Exocytosis</a:t>
            </a:r>
            <a:r>
              <a:rPr lang="en-US" sz="28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Exocytosis is the movement of materials from inside to outside of cell . The plasma membrane can excrete its contents outside cells to remove undigested material (</a:t>
            </a:r>
            <a:r>
              <a:rPr lang="en-US" sz="2200" b="1" dirty="0">
                <a:latin typeface="Arial" panose="020B0604020202020204" pitchFamily="34" charset="0"/>
                <a:cs typeface="Arial" panose="020B0604020202020204" pitchFamily="34" charset="0"/>
              </a:rPr>
              <a:t>excretion</a:t>
            </a:r>
            <a:r>
              <a:rPr lang="en-US" sz="2200" dirty="0">
                <a:latin typeface="Arial" panose="020B0604020202020204" pitchFamily="34" charset="0"/>
                <a:cs typeface="Arial" panose="020B0604020202020204" pitchFamily="34" charset="0"/>
              </a:rPr>
              <a:t>) and to secrete useful substances (</a:t>
            </a:r>
            <a:r>
              <a:rPr lang="en-US" sz="2200" b="1" dirty="0">
                <a:latin typeface="Arial" panose="020B0604020202020204" pitchFamily="34" charset="0"/>
                <a:cs typeface="Arial" panose="020B0604020202020204" pitchFamily="34" charset="0"/>
              </a:rPr>
              <a:t>secretion</a:t>
            </a:r>
            <a:r>
              <a:rPr lang="en-US" sz="2200" dirty="0">
                <a:latin typeface="Arial" panose="020B0604020202020204" pitchFamily="34" charset="0"/>
                <a:cs typeface="Arial" panose="020B0604020202020204" pitchFamily="34" charset="0"/>
              </a:rPr>
              <a:t>) such as hormones and enzymes. </a:t>
            </a:r>
          </a:p>
          <a:p>
            <a:pPr marL="342900" indent="-342900" algn="just">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During exocytosis, the secretory vesicle fuses with the cell membrane and releases its contents into the extracellular matrix.</a:t>
            </a:r>
          </a:p>
          <a:p>
            <a:pPr algn="just">
              <a:lnSpc>
                <a:spcPct val="150000"/>
              </a:lnSpc>
            </a:pPr>
            <a:r>
              <a:rPr lang="en-US" sz="2200" dirty="0">
                <a:latin typeface="Arial" panose="020B0604020202020204" pitchFamily="34" charset="0"/>
                <a:cs typeface="Arial" panose="020B0604020202020204" pitchFamily="34" charset="0"/>
              </a:rPr>
              <a:t>. </a:t>
            </a:r>
            <a:endParaRPr lang="en-US" sz="2200" dirty="0"/>
          </a:p>
        </p:txBody>
      </p:sp>
      <p:pic>
        <p:nvPicPr>
          <p:cNvPr id="2" name="Picture 1">
            <a:extLst>
              <a:ext uri="{FF2B5EF4-FFF2-40B4-BE49-F238E27FC236}">
                <a16:creationId xmlns:a16="http://schemas.microsoft.com/office/drawing/2014/main" id="{5220F4DF-EC5C-45AB-9310-0A1CBED0CE19}"/>
              </a:ext>
            </a:extLst>
          </p:cNvPr>
          <p:cNvPicPr>
            <a:picLocks noChangeAspect="1"/>
          </p:cNvPicPr>
          <p:nvPr/>
        </p:nvPicPr>
        <p:blipFill rotWithShape="1">
          <a:blip r:embed="rId2"/>
          <a:srcRect l="17385" t="28502" r="33308" b="6030"/>
          <a:stretch/>
        </p:blipFill>
        <p:spPr>
          <a:xfrm>
            <a:off x="6668087" y="289679"/>
            <a:ext cx="5401994" cy="6151894"/>
          </a:xfrm>
          <a:prstGeom prst="rect">
            <a:avLst/>
          </a:prstGeom>
        </p:spPr>
      </p:pic>
    </p:spTree>
    <p:extLst>
      <p:ext uri="{BB962C8B-B14F-4D97-AF65-F5344CB8AC3E}">
        <p14:creationId xmlns:p14="http://schemas.microsoft.com/office/powerpoint/2010/main" val="843978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595E-BD67-4AFD-8EC5-A42075D5085E}"/>
              </a:ext>
            </a:extLst>
          </p:cNvPr>
          <p:cNvSpPr>
            <a:spLocks noGrp="1"/>
          </p:cNvSpPr>
          <p:nvPr>
            <p:ph type="title"/>
          </p:nvPr>
        </p:nvSpPr>
        <p:spPr>
          <a:xfrm>
            <a:off x="164123" y="35699"/>
            <a:ext cx="10515600" cy="1325563"/>
          </a:xfrm>
        </p:spPr>
        <p:txBody>
          <a:bodyPr>
            <a:normAutofit/>
          </a:bodyPr>
          <a:lstStyle/>
          <a:p>
            <a:r>
              <a:rPr lang="en-US" sz="2800" b="1" dirty="0">
                <a:latin typeface="Arial" panose="020B0604020202020204" pitchFamily="34" charset="0"/>
                <a:cs typeface="Arial" panose="020B0604020202020204" pitchFamily="34" charset="0"/>
              </a:rPr>
              <a:t>3. Drug transport</a:t>
            </a:r>
          </a:p>
        </p:txBody>
      </p:sp>
      <p:sp>
        <p:nvSpPr>
          <p:cNvPr id="4" name="Rectangle 3">
            <a:extLst>
              <a:ext uri="{FF2B5EF4-FFF2-40B4-BE49-F238E27FC236}">
                <a16:creationId xmlns:a16="http://schemas.microsoft.com/office/drawing/2014/main" id="{BECE8252-325B-4C37-9A49-DC34DC1861B6}"/>
              </a:ext>
            </a:extLst>
          </p:cNvPr>
          <p:cNvSpPr/>
          <p:nvPr/>
        </p:nvSpPr>
        <p:spPr>
          <a:xfrm>
            <a:off x="444305" y="1023002"/>
            <a:ext cx="6209713" cy="364715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Drugs administered by the oral route must cross plasma membranes in the intestinal epithelium in order to be absorbed into the blood circulation.</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Drugs administered intravenously reach the systemic circulation and completely absorbed by the target cell.</a:t>
            </a:r>
          </a:p>
        </p:txBody>
      </p:sp>
      <p:pic>
        <p:nvPicPr>
          <p:cNvPr id="5" name="Picture 4">
            <a:extLst>
              <a:ext uri="{FF2B5EF4-FFF2-40B4-BE49-F238E27FC236}">
                <a16:creationId xmlns:a16="http://schemas.microsoft.com/office/drawing/2014/main" id="{5DDCAAB0-032A-4741-906E-FDB24D81D569}"/>
              </a:ext>
            </a:extLst>
          </p:cNvPr>
          <p:cNvPicPr>
            <a:picLocks noChangeAspect="1"/>
          </p:cNvPicPr>
          <p:nvPr/>
        </p:nvPicPr>
        <p:blipFill>
          <a:blip r:embed="rId2"/>
          <a:stretch>
            <a:fillRect/>
          </a:stretch>
        </p:blipFill>
        <p:spPr>
          <a:xfrm>
            <a:off x="6893169" y="992302"/>
            <a:ext cx="5134708" cy="4708980"/>
          </a:xfrm>
          <a:prstGeom prst="rect">
            <a:avLst/>
          </a:prstGeom>
        </p:spPr>
      </p:pic>
    </p:spTree>
    <p:extLst>
      <p:ext uri="{BB962C8B-B14F-4D97-AF65-F5344CB8AC3E}">
        <p14:creationId xmlns:p14="http://schemas.microsoft.com/office/powerpoint/2010/main" val="378149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29DA-0AD2-4768-9461-147EDF2A5E8D}"/>
              </a:ext>
            </a:extLst>
          </p:cNvPr>
          <p:cNvSpPr>
            <a:spLocks noGrp="1"/>
          </p:cNvSpPr>
          <p:nvPr>
            <p:ph type="title"/>
          </p:nvPr>
        </p:nvSpPr>
        <p:spPr>
          <a:xfrm>
            <a:off x="120747" y="196947"/>
            <a:ext cx="4788878" cy="889465"/>
          </a:xfrm>
        </p:spPr>
        <p:txBody>
          <a:bodyPr>
            <a:normAutofit/>
          </a:bodyPr>
          <a:lstStyle/>
          <a:p>
            <a:r>
              <a:rPr lang="en-GB" sz="3200" b="1" dirty="0">
                <a:latin typeface="Arial" panose="020B0604020202020204" pitchFamily="34" charset="0"/>
                <a:cs typeface="Arial" panose="020B0604020202020204" pitchFamily="34" charset="0"/>
              </a:rPr>
              <a:t>Revised questions</a:t>
            </a:r>
          </a:p>
        </p:txBody>
      </p:sp>
      <p:sp>
        <p:nvSpPr>
          <p:cNvPr id="4" name="Rectangle 3">
            <a:extLst>
              <a:ext uri="{FF2B5EF4-FFF2-40B4-BE49-F238E27FC236}">
                <a16:creationId xmlns:a16="http://schemas.microsoft.com/office/drawing/2014/main" id="{2FB0BB1E-44AD-42FC-B664-337F95F3A285}"/>
              </a:ext>
            </a:extLst>
          </p:cNvPr>
          <p:cNvSpPr/>
          <p:nvPr/>
        </p:nvSpPr>
        <p:spPr>
          <a:xfrm>
            <a:off x="295422" y="1086412"/>
            <a:ext cx="10889566" cy="5107873"/>
          </a:xfrm>
          <a:prstGeom prst="rect">
            <a:avLst/>
          </a:prstGeom>
        </p:spPr>
        <p:txBody>
          <a:bodyPr wrap="square">
            <a:spAutoFit/>
          </a:bodyPr>
          <a:lstStyle/>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Explain how the biological membrane are formed</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List the types of lipid bilayer components</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Mention the types of membrane proteins depending on their orientation </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What are the functional classification of membrane proteins</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Explain the organisation of cell membrane</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Distinguish between passive and active processes across membrane</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Explain the concept of active transport</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Compare the facilitated diffusion through channel with that via carriers </a:t>
            </a:r>
          </a:p>
          <a:p>
            <a:pPr marL="457200" indent="-457200">
              <a:lnSpc>
                <a:spcPct val="150000"/>
              </a:lnSpc>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Explain the essential mechanisms of endocytosis and exocytosis.</a:t>
            </a:r>
          </a:p>
          <a:p>
            <a:pPr marL="457200" indent="-457200">
              <a:lnSpc>
                <a:spcPct val="150000"/>
              </a:lnSpc>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Describe the three different processes of endocytosis </a:t>
            </a:r>
          </a:p>
        </p:txBody>
      </p:sp>
    </p:spTree>
    <p:extLst>
      <p:ext uri="{BB962C8B-B14F-4D97-AF65-F5344CB8AC3E}">
        <p14:creationId xmlns:p14="http://schemas.microsoft.com/office/powerpoint/2010/main" val="325817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0CE9C-F32B-4503-893F-EED6579F758A}"/>
              </a:ext>
            </a:extLst>
          </p:cNvPr>
          <p:cNvPicPr>
            <a:picLocks noChangeAspect="1"/>
          </p:cNvPicPr>
          <p:nvPr/>
        </p:nvPicPr>
        <p:blipFill>
          <a:blip r:embed="rId2"/>
          <a:stretch>
            <a:fillRect/>
          </a:stretch>
        </p:blipFill>
        <p:spPr>
          <a:xfrm>
            <a:off x="196949" y="225083"/>
            <a:ext cx="11746522" cy="6267791"/>
          </a:xfrm>
          <a:prstGeom prst="rect">
            <a:avLst/>
          </a:prstGeom>
        </p:spPr>
      </p:pic>
    </p:spTree>
    <p:extLst>
      <p:ext uri="{BB962C8B-B14F-4D97-AF65-F5344CB8AC3E}">
        <p14:creationId xmlns:p14="http://schemas.microsoft.com/office/powerpoint/2010/main" val="478865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E5CC-0483-43DA-A06D-F80B0E1A8373}"/>
              </a:ext>
            </a:extLst>
          </p:cNvPr>
          <p:cNvSpPr>
            <a:spLocks noGrp="1"/>
          </p:cNvSpPr>
          <p:nvPr>
            <p:ph type="title"/>
          </p:nvPr>
        </p:nvSpPr>
        <p:spPr>
          <a:xfrm>
            <a:off x="218815" y="-161885"/>
            <a:ext cx="10515600" cy="1325563"/>
          </a:xfrm>
        </p:spPr>
        <p:txBody>
          <a:bodyPr>
            <a:normAutofit/>
          </a:bodyPr>
          <a:lstStyle/>
          <a:p>
            <a:r>
              <a:rPr lang="en-US" sz="3200" b="1" dirty="0">
                <a:latin typeface="Arial" panose="020B0604020202020204" pitchFamily="34" charset="0"/>
                <a:cs typeface="Arial" panose="020B0604020202020204" pitchFamily="34" charset="0"/>
              </a:rPr>
              <a:t>  Biological membranes </a:t>
            </a:r>
          </a:p>
        </p:txBody>
      </p:sp>
      <p:sp>
        <p:nvSpPr>
          <p:cNvPr id="4" name="Rectangle 3">
            <a:extLst>
              <a:ext uri="{FF2B5EF4-FFF2-40B4-BE49-F238E27FC236}">
                <a16:creationId xmlns:a16="http://schemas.microsoft.com/office/drawing/2014/main" id="{B5B23096-D377-4293-BF38-75FB12E4EEA5}"/>
              </a:ext>
            </a:extLst>
          </p:cNvPr>
          <p:cNvSpPr/>
          <p:nvPr/>
        </p:nvSpPr>
        <p:spPr>
          <a:xfrm>
            <a:off x="218815" y="882327"/>
            <a:ext cx="9436913" cy="581697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Biological membranes </a:t>
            </a:r>
            <a:r>
              <a:rPr lang="en-US" sz="2200" dirty="0" smtClean="0">
                <a:latin typeface="Times New Roman" panose="02020603050405020304" pitchFamily="18" charset="0"/>
                <a:cs typeface="Times New Roman" panose="02020603050405020304" pitchFamily="18" charset="0"/>
              </a:rPr>
              <a:t>is </a:t>
            </a:r>
            <a:r>
              <a:rPr lang="en-US" sz="2200" dirty="0">
                <a:latin typeface="Times New Roman" panose="02020603050405020304" pitchFamily="18" charset="0"/>
                <a:cs typeface="Times New Roman" panose="02020603050405020304" pitchFamily="18" charset="0"/>
              </a:rPr>
              <a:t>a </a:t>
            </a:r>
            <a:r>
              <a:rPr lang="en-US" sz="2200" dirty="0" smtClean="0">
                <a:latin typeface="Times New Roman" panose="02020603050405020304" pitchFamily="18" charset="0"/>
                <a:cs typeface="Times New Roman" panose="02020603050405020304" pitchFamily="18" charset="0"/>
              </a:rPr>
              <a:t>selectively permeable membrane that </a:t>
            </a:r>
            <a:r>
              <a:rPr lang="en-US" sz="2200" dirty="0">
                <a:latin typeface="Times New Roman" panose="02020603050405020304" pitchFamily="18" charset="0"/>
                <a:cs typeface="Times New Roman" panose="02020603050405020304" pitchFamily="18" charset="0"/>
              </a:rPr>
              <a:t>separates the interior of </a:t>
            </a:r>
            <a:r>
              <a:rPr lang="en-US" sz="2200" dirty="0" smtClean="0">
                <a:latin typeface="Times New Roman" panose="02020603050405020304" pitchFamily="18" charset="0"/>
                <a:cs typeface="Times New Roman" panose="02020603050405020304" pitchFamily="18" charset="0"/>
              </a:rPr>
              <a:t>a cell</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from the external environment </a:t>
            </a:r>
            <a:r>
              <a:rPr lang="en-US" sz="2200" dirty="0">
                <a:latin typeface="Times New Roman" panose="02020603050405020304" pitchFamily="18" charset="0"/>
                <a:cs typeface="Times New Roman" panose="02020603050405020304" pitchFamily="18" charset="0"/>
              </a:rPr>
              <a:t>or creates </a:t>
            </a:r>
            <a:r>
              <a:rPr lang="en-US" sz="2200" dirty="0" smtClean="0">
                <a:latin typeface="Times New Roman" panose="02020603050405020304" pitchFamily="18" charset="0"/>
                <a:cs typeface="Times New Roman" panose="02020603050405020304" pitchFamily="18" charset="0"/>
              </a:rPr>
              <a:t> intracellular compartments</a:t>
            </a:r>
            <a:r>
              <a:rPr lang="en-US" sz="2200" dirty="0">
                <a:latin typeface="Times New Roman" panose="02020603050405020304" pitchFamily="18" charset="0"/>
                <a:cs typeface="Times New Roman" panose="02020603050405020304" pitchFamily="18" charset="0"/>
              </a:rPr>
              <a:t> by serving as a boundary between one part of the cell and another. </a:t>
            </a:r>
            <a:r>
              <a:rPr lang="en-US" sz="2200" dirty="0" smtClean="0">
                <a:latin typeface="Times New Roman" panose="02020603050405020304" pitchFamily="18" charset="0"/>
                <a:cs typeface="Times New Roman" panose="02020603050405020304" pitchFamily="18" charset="0"/>
              </a:rPr>
              <a:t>It </a:t>
            </a:r>
            <a:r>
              <a:rPr lang="en-US" sz="2200" dirty="0">
                <a:latin typeface="Times New Roman" panose="02020603050405020304" pitchFamily="18" charset="0"/>
                <a:cs typeface="Times New Roman" panose="02020603050405020304" pitchFamily="18" charset="0"/>
              </a:rPr>
              <a:t>consists of bilayer leaflets that contain lipids, proteins and sugars. </a:t>
            </a:r>
          </a:p>
          <a:p>
            <a:pPr>
              <a:lnSpc>
                <a:spcPct val="150000"/>
              </a:lnSpc>
            </a:pPr>
            <a:r>
              <a:rPr lang="en-US" sz="2800" b="1" dirty="0" smtClean="0">
                <a:latin typeface="Times New Roman" panose="02020603050405020304" pitchFamily="18" charset="0"/>
                <a:cs typeface="Times New Roman" panose="02020603050405020304" pitchFamily="18" charset="0"/>
              </a:rPr>
              <a:t>Formation </a:t>
            </a:r>
            <a:r>
              <a:rPr lang="en-US" sz="2800" b="1" dirty="0">
                <a:latin typeface="Times New Roman" panose="02020603050405020304" pitchFamily="18" charset="0"/>
                <a:cs typeface="Times New Roman" panose="02020603050405020304" pitchFamily="18" charset="0"/>
              </a:rPr>
              <a:t>of Biological membranes</a:t>
            </a:r>
            <a:endParaRPr lang="en-US"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Biological membranes are formed by adding to a pre-existing membrane. In eukaryotes, synthesis of membrane compositions take place in the endoplasmic reticulum and Golgi body then transported to the plasma membrane via secretory vesicle.</a:t>
            </a:r>
          </a:p>
          <a:p>
            <a:pPr marL="342900" indent="-342900">
              <a:lnSpc>
                <a:spcPct val="150000"/>
              </a:lnSpc>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B1A307F-C6C9-4A81-9082-4C11B142DD43}"/>
              </a:ext>
            </a:extLst>
          </p:cNvPr>
          <p:cNvPicPr>
            <a:picLocks noChangeAspect="1"/>
          </p:cNvPicPr>
          <p:nvPr/>
        </p:nvPicPr>
        <p:blipFill rotWithShape="1">
          <a:blip r:embed="rId3"/>
          <a:srcRect l="4984" t="46486" r="45457" b="11197"/>
          <a:stretch/>
        </p:blipFill>
        <p:spPr>
          <a:xfrm>
            <a:off x="9748006" y="331419"/>
            <a:ext cx="2421309" cy="3124845"/>
          </a:xfrm>
          <a:prstGeom prst="rect">
            <a:avLst/>
          </a:prstGeom>
        </p:spPr>
      </p:pic>
    </p:spTree>
    <p:extLst>
      <p:ext uri="{BB962C8B-B14F-4D97-AF65-F5344CB8AC3E}">
        <p14:creationId xmlns:p14="http://schemas.microsoft.com/office/powerpoint/2010/main" val="117835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functions of Biological membrane</a:t>
            </a:r>
            <a:endParaRPr lang="en-US" b="1" dirty="0"/>
          </a:p>
        </p:txBody>
      </p:sp>
      <p:sp>
        <p:nvSpPr>
          <p:cNvPr id="3" name="Content Placeholder 2"/>
          <p:cNvSpPr>
            <a:spLocks noGrp="1"/>
          </p:cNvSpPr>
          <p:nvPr>
            <p:ph idx="1"/>
          </p:nvPr>
        </p:nvSpPr>
        <p:spPr>
          <a:xfrm>
            <a:off x="570451" y="1599122"/>
            <a:ext cx="11266415" cy="4885568"/>
          </a:xfrm>
        </p:spPr>
        <p:txBody>
          <a:bodyPr>
            <a:normAutofit fontScale="25000" lnSpcReduction="20000"/>
          </a:bodyPr>
          <a:lstStyle/>
          <a:p>
            <a:pPr marL="0" indent="0">
              <a:buNone/>
            </a:pPr>
            <a:r>
              <a:rPr lang="en-US" sz="9800" b="1" dirty="0">
                <a:solidFill>
                  <a:schemeClr val="accent6">
                    <a:lumMod val="75000"/>
                  </a:schemeClr>
                </a:solidFill>
                <a:latin typeface="Times New Roman" panose="02020603050405020304" pitchFamily="18" charset="0"/>
                <a:cs typeface="Times New Roman" panose="02020603050405020304" pitchFamily="18" charset="0"/>
              </a:rPr>
              <a:t>Biological membranes have three primary functions: </a:t>
            </a:r>
            <a:endParaRPr lang="en-US" sz="9800" b="1"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sz="9800" dirty="0" smtClean="0">
              <a:latin typeface="Times New Roman" panose="02020603050405020304" pitchFamily="18" charset="0"/>
              <a:cs typeface="Times New Roman" panose="02020603050405020304" pitchFamily="18" charset="0"/>
            </a:endParaRPr>
          </a:p>
          <a:p>
            <a:pPr marL="0" indent="0">
              <a:lnSpc>
                <a:spcPct val="120000"/>
              </a:lnSpc>
              <a:buNone/>
            </a:pPr>
            <a:r>
              <a:rPr lang="en-US" sz="9800" dirty="0" smtClean="0">
                <a:latin typeface="Times New Roman" panose="02020603050405020304" pitchFamily="18" charset="0"/>
                <a:cs typeface="Times New Roman" panose="02020603050405020304" pitchFamily="18" charset="0"/>
              </a:rPr>
              <a:t>1. They keep toxic</a:t>
            </a:r>
            <a:r>
              <a:rPr lang="en-US" sz="9800" dirty="0">
                <a:latin typeface="Times New Roman" panose="02020603050405020304" pitchFamily="18" charset="0"/>
                <a:cs typeface="Times New Roman" panose="02020603050405020304" pitchFamily="18" charset="0"/>
              </a:rPr>
              <a:t> </a:t>
            </a:r>
            <a:r>
              <a:rPr lang="en-US" sz="9800" dirty="0" smtClean="0">
                <a:latin typeface="Times New Roman" panose="02020603050405020304" pitchFamily="18" charset="0"/>
                <a:cs typeface="Times New Roman" panose="02020603050405020304" pitchFamily="18" charset="0"/>
              </a:rPr>
              <a:t>substances </a:t>
            </a:r>
            <a:r>
              <a:rPr lang="en-US" sz="9800" dirty="0">
                <a:latin typeface="Times New Roman" panose="02020603050405020304" pitchFamily="18" charset="0"/>
                <a:cs typeface="Times New Roman" panose="02020603050405020304" pitchFamily="18" charset="0"/>
              </a:rPr>
              <a:t>out of the </a:t>
            </a:r>
            <a:r>
              <a:rPr lang="en-US" sz="9800" dirty="0" smtClean="0">
                <a:latin typeface="Times New Roman" panose="02020603050405020304" pitchFamily="18" charset="0"/>
                <a:cs typeface="Times New Roman" panose="02020603050405020304" pitchFamily="18" charset="0"/>
              </a:rPr>
              <a:t>cell</a:t>
            </a:r>
            <a:endParaRPr lang="en-US" sz="9800" dirty="0">
              <a:latin typeface="Times New Roman" panose="02020603050405020304" pitchFamily="18" charset="0"/>
              <a:cs typeface="Times New Roman" panose="02020603050405020304" pitchFamily="18" charset="0"/>
            </a:endParaRPr>
          </a:p>
          <a:p>
            <a:pPr marL="0" indent="0">
              <a:lnSpc>
                <a:spcPct val="120000"/>
              </a:lnSpc>
              <a:buNone/>
            </a:pPr>
            <a:endParaRPr lang="en-US" sz="9800" dirty="0">
              <a:latin typeface="Times New Roman" panose="02020603050405020304" pitchFamily="18" charset="0"/>
              <a:cs typeface="Times New Roman" panose="02020603050405020304" pitchFamily="18" charset="0"/>
            </a:endParaRPr>
          </a:p>
          <a:p>
            <a:pPr marL="0" indent="0">
              <a:lnSpc>
                <a:spcPct val="120000"/>
              </a:lnSpc>
              <a:buNone/>
            </a:pPr>
            <a:r>
              <a:rPr lang="en-US" sz="9800" dirty="0" smtClean="0">
                <a:latin typeface="Times New Roman" panose="02020603050405020304" pitchFamily="18" charset="0"/>
                <a:cs typeface="Times New Roman" panose="02020603050405020304" pitchFamily="18" charset="0"/>
              </a:rPr>
              <a:t>2. They </a:t>
            </a:r>
            <a:r>
              <a:rPr lang="en-US" sz="9800" dirty="0">
                <a:latin typeface="Times New Roman" panose="02020603050405020304" pitchFamily="18" charset="0"/>
                <a:cs typeface="Times New Roman" panose="02020603050405020304" pitchFamily="18" charset="0"/>
              </a:rPr>
              <a:t>contain receptors and channels that allow specific molecules, such as ions, nutrients, wastes, and metabolic products, that mediate cellular and extracellular activities to pass between organelles and between the cell and the outside </a:t>
            </a:r>
            <a:r>
              <a:rPr lang="en-US" sz="9800" dirty="0" smtClean="0">
                <a:latin typeface="Times New Roman" panose="02020603050405020304" pitchFamily="18" charset="0"/>
                <a:cs typeface="Times New Roman" panose="02020603050405020304" pitchFamily="18" charset="0"/>
              </a:rPr>
              <a:t>environment.</a:t>
            </a:r>
          </a:p>
          <a:p>
            <a:pPr marL="0" indent="0">
              <a:lnSpc>
                <a:spcPct val="120000"/>
              </a:lnSpc>
              <a:buNone/>
            </a:pPr>
            <a:endParaRPr lang="en-US" sz="9800" dirty="0">
              <a:latin typeface="Times New Roman" panose="02020603050405020304" pitchFamily="18" charset="0"/>
              <a:cs typeface="Times New Roman" panose="02020603050405020304" pitchFamily="18" charset="0"/>
            </a:endParaRPr>
          </a:p>
          <a:p>
            <a:pPr marL="0" indent="0">
              <a:lnSpc>
                <a:spcPct val="120000"/>
              </a:lnSpc>
              <a:buNone/>
            </a:pPr>
            <a:r>
              <a:rPr lang="en-US" sz="9800" dirty="0" smtClean="0">
                <a:latin typeface="Times New Roman" panose="02020603050405020304" pitchFamily="18" charset="0"/>
                <a:cs typeface="Times New Roman" panose="02020603050405020304" pitchFamily="18" charset="0"/>
              </a:rPr>
              <a:t>3. </a:t>
            </a:r>
            <a:r>
              <a:rPr lang="en-US" sz="9800" dirty="0">
                <a:latin typeface="Times New Roman" panose="02020603050405020304" pitchFamily="18" charset="0"/>
                <a:cs typeface="Times New Roman" panose="02020603050405020304" pitchFamily="18" charset="0"/>
              </a:rPr>
              <a:t>T</a:t>
            </a:r>
            <a:r>
              <a:rPr lang="en-US" sz="9800" dirty="0" smtClean="0">
                <a:latin typeface="Times New Roman" panose="02020603050405020304" pitchFamily="18" charset="0"/>
                <a:cs typeface="Times New Roman" panose="02020603050405020304" pitchFamily="18" charset="0"/>
              </a:rPr>
              <a:t>hey </a:t>
            </a:r>
            <a:r>
              <a:rPr lang="en-US" sz="9800" dirty="0">
                <a:latin typeface="Times New Roman" panose="02020603050405020304" pitchFamily="18" charset="0"/>
                <a:cs typeface="Times New Roman" panose="02020603050405020304" pitchFamily="18" charset="0"/>
              </a:rPr>
              <a:t>separate vital but incompatible metabolic processes conducted within </a:t>
            </a:r>
            <a:r>
              <a:rPr lang="en-US" sz="9800" dirty="0" smtClean="0">
                <a:latin typeface="Times New Roman" panose="02020603050405020304" pitchFamily="18" charset="0"/>
                <a:cs typeface="Times New Roman" panose="02020603050405020304" pitchFamily="18" charset="0"/>
              </a:rPr>
              <a:t>organelles. Such as lysosomes isolating digestive enzymes from the cytosol or separating ATP production from other reactions.</a:t>
            </a:r>
            <a:r>
              <a:rPr lang="en-US" dirty="0" smtClean="0"/>
              <a:t> </a:t>
            </a:r>
            <a:endParaRPr lang="en-US" sz="28800" dirty="0">
              <a:latin typeface="Times New Roman" panose="02020603050405020304" pitchFamily="18" charset="0"/>
              <a:cs typeface="Times New Roman" panose="02020603050405020304" pitchFamily="18" charset="0"/>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254228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162649" y="0"/>
            <a:ext cx="53018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50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D5F8-EE6A-4CA7-BBB9-145BB7971270}"/>
              </a:ext>
            </a:extLst>
          </p:cNvPr>
          <p:cNvSpPr>
            <a:spLocks noGrp="1"/>
          </p:cNvSpPr>
          <p:nvPr>
            <p:ph type="title"/>
          </p:nvPr>
        </p:nvSpPr>
        <p:spPr>
          <a:xfrm>
            <a:off x="224820" y="200147"/>
            <a:ext cx="10515600" cy="1325563"/>
          </a:xfrm>
        </p:spPr>
        <p:txBody>
          <a:bodyPr>
            <a:normAutofit/>
          </a:bodyPr>
          <a:lstStyle/>
          <a:p>
            <a:r>
              <a:rPr lang="en-US" sz="2800" b="1" dirty="0">
                <a:latin typeface="Arial" panose="020B0604020202020204" pitchFamily="34" charset="0"/>
                <a:cs typeface="Arial" panose="020B0604020202020204" pitchFamily="34" charset="0"/>
              </a:rPr>
              <a:t>Biochemical composition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Cell</a:t>
            </a:r>
            <a:r>
              <a:rPr lang="en-US" sz="28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membranes are composed of lipids, proteins and carbohydrate</a:t>
            </a:r>
          </a:p>
        </p:txBody>
      </p:sp>
      <p:sp>
        <p:nvSpPr>
          <p:cNvPr id="3" name="Rectangle 2">
            <a:extLst>
              <a:ext uri="{FF2B5EF4-FFF2-40B4-BE49-F238E27FC236}">
                <a16:creationId xmlns:a16="http://schemas.microsoft.com/office/drawing/2014/main" id="{7FBF95C5-AD0F-478D-9B80-E263DDE32D40}"/>
              </a:ext>
            </a:extLst>
          </p:cNvPr>
          <p:cNvSpPr/>
          <p:nvPr/>
        </p:nvSpPr>
        <p:spPr>
          <a:xfrm>
            <a:off x="224820" y="1579284"/>
            <a:ext cx="11647390" cy="3693319"/>
          </a:xfrm>
          <a:prstGeom prst="rect">
            <a:avLst/>
          </a:prstGeom>
        </p:spPr>
        <p:txBody>
          <a:bodyPr wrap="square">
            <a:spAutoFit/>
          </a:bodyPr>
          <a:lstStyle/>
          <a:p>
            <a:pPr>
              <a:lnSpc>
                <a:spcPct val="150000"/>
              </a:lnSpc>
            </a:pPr>
            <a:r>
              <a:rPr lang="en-US" sz="2400" b="1" dirty="0">
                <a:latin typeface="Arial" panose="020B0604020202020204" pitchFamily="34" charset="0"/>
              </a:rPr>
              <a:t>I- Lipid bilayer composition</a:t>
            </a:r>
          </a:p>
          <a:p>
            <a:pPr marL="342900" indent="-342900">
              <a:lnSpc>
                <a:spcPct val="150000"/>
              </a:lnSpc>
              <a:buFont typeface="Arial" panose="020B0604020202020204" pitchFamily="34" charset="0"/>
              <a:buChar char="•"/>
            </a:pPr>
            <a:r>
              <a:rPr lang="en-GB" sz="2200" dirty="0">
                <a:latin typeface="Arial" panose="020B0604020202020204" pitchFamily="34" charset="0"/>
                <a:cs typeface="Arial" panose="020B0604020202020204" pitchFamily="34" charset="0"/>
              </a:rPr>
              <a:t>Biological membranes consist of a double sheet (known as a bilayer) of lipid molecules. This structure is generally referred to as the phospholipid bilayer. All membrane lipids are amphipathic—that is, they contain both a hydrophilic (water-loving) region and a hydrophobic (water-hating) region.</a:t>
            </a:r>
            <a:endParaRPr lang="en-US" sz="22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 Plasma and organelle membranes </a:t>
            </a:r>
            <a:endParaRPr lang="en-US" sz="2200" dirty="0" smtClean="0">
              <a:latin typeface="Arial" panose="020B0604020202020204" pitchFamily="34" charset="0"/>
              <a:cs typeface="Arial" panose="020B0604020202020204" pitchFamily="34" charset="0"/>
            </a:endParaRPr>
          </a:p>
          <a:p>
            <a:pPr>
              <a:lnSpc>
                <a:spcPct val="150000"/>
              </a:lnSpc>
            </a:pPr>
            <a:r>
              <a:rPr lang="en-US" sz="2200" dirty="0" smtClean="0">
                <a:latin typeface="Arial" panose="020B0604020202020204" pitchFamily="34" charset="0"/>
                <a:cs typeface="Arial" panose="020B0604020202020204" pitchFamily="34" charset="0"/>
              </a:rPr>
              <a:t>contain </a:t>
            </a:r>
            <a:r>
              <a:rPr lang="en-US" sz="2200" dirty="0">
                <a:latin typeface="Arial" panose="020B0604020202020204" pitchFamily="34" charset="0"/>
                <a:cs typeface="Arial" panose="020B0604020202020204" pitchFamily="34" charset="0"/>
              </a:rPr>
              <a:t>between 40% and 80% of lipid.</a:t>
            </a:r>
          </a:p>
        </p:txBody>
      </p:sp>
      <p:pic>
        <p:nvPicPr>
          <p:cNvPr id="5" name="Picture 4">
            <a:extLst>
              <a:ext uri="{FF2B5EF4-FFF2-40B4-BE49-F238E27FC236}">
                <a16:creationId xmlns:a16="http://schemas.microsoft.com/office/drawing/2014/main" id="{41943D57-7CB8-41E6-AE0F-DC44FDB62CE6}"/>
              </a:ext>
            </a:extLst>
          </p:cNvPr>
          <p:cNvPicPr>
            <a:picLocks noChangeAspect="1"/>
          </p:cNvPicPr>
          <p:nvPr/>
        </p:nvPicPr>
        <p:blipFill>
          <a:blip r:embed="rId3"/>
          <a:stretch>
            <a:fillRect/>
          </a:stretch>
        </p:blipFill>
        <p:spPr>
          <a:xfrm>
            <a:off x="5606321" y="3792511"/>
            <a:ext cx="6360859" cy="2865342"/>
          </a:xfrm>
          <a:prstGeom prst="rect">
            <a:avLst/>
          </a:prstGeom>
        </p:spPr>
      </p:pic>
    </p:spTree>
    <p:extLst>
      <p:ext uri="{BB962C8B-B14F-4D97-AF65-F5344CB8AC3E}">
        <p14:creationId xmlns:p14="http://schemas.microsoft.com/office/powerpoint/2010/main" val="3125247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DE25DA-12CC-40AB-85A9-372F9E9027B8}"/>
              </a:ext>
            </a:extLst>
          </p:cNvPr>
          <p:cNvSpPr/>
          <p:nvPr/>
        </p:nvSpPr>
        <p:spPr>
          <a:xfrm>
            <a:off x="235625" y="91771"/>
            <a:ext cx="4591898" cy="658835"/>
          </a:xfrm>
          <a:prstGeom prst="rect">
            <a:avLst/>
          </a:prstGeom>
        </p:spPr>
        <p:txBody>
          <a:bodyPr wrap="none">
            <a:spAutoFit/>
          </a:bodyPr>
          <a:lstStyle/>
          <a:p>
            <a:pPr>
              <a:lnSpc>
                <a:spcPct val="150000"/>
              </a:lnSpc>
            </a:pPr>
            <a:r>
              <a:rPr lang="en-US" sz="2800" b="1" dirty="0">
                <a:latin typeface="Arial" panose="020B0604020202020204" pitchFamily="34" charset="0"/>
                <a:cs typeface="Arial" panose="020B0604020202020204" pitchFamily="34" charset="0"/>
              </a:rPr>
              <a:t>Types of membrane lipids</a:t>
            </a:r>
            <a:endParaRPr lang="en-US" sz="36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170A02B-0E88-4F6A-86D7-F7162BAB9BAE}"/>
              </a:ext>
            </a:extLst>
          </p:cNvPr>
          <p:cNvSpPr/>
          <p:nvPr/>
        </p:nvSpPr>
        <p:spPr>
          <a:xfrm>
            <a:off x="235625" y="828316"/>
            <a:ext cx="11712076" cy="2060885"/>
          </a:xfrm>
          <a:prstGeom prst="rect">
            <a:avLst/>
          </a:prstGeom>
        </p:spPr>
        <p:txBody>
          <a:bodyPr wrap="square">
            <a:spAutoFit/>
          </a:bodyPr>
          <a:lstStyle/>
          <a:p>
            <a:pPr>
              <a:lnSpc>
                <a:spcPct val="150000"/>
              </a:lnSpc>
            </a:pPr>
            <a:r>
              <a:rPr lang="en-US" sz="2200" b="1" dirty="0">
                <a:latin typeface="Arial" panose="020B0604020202020204" pitchFamily="34" charset="0"/>
                <a:cs typeface="Arial" panose="020B0604020202020204" pitchFamily="34" charset="0"/>
              </a:rPr>
              <a:t>1- Phospholipids</a:t>
            </a:r>
            <a:r>
              <a:rPr lang="en-US" sz="2200" dirty="0">
                <a:latin typeface="Arial" panose="020B0604020202020204" pitchFamily="34" charset="0"/>
                <a:cs typeface="Arial" panose="020B0604020202020204" pitchFamily="34" charset="0"/>
              </a:rPr>
              <a:t>: are the most abundant membrane lipids, phospholipids consist of </a:t>
            </a:r>
            <a:r>
              <a:rPr lang="en-GB" sz="2200" dirty="0">
                <a:latin typeface="Arial" panose="020B0604020202020204" pitchFamily="34" charset="0"/>
                <a:cs typeface="Arial" panose="020B0604020202020204" pitchFamily="34" charset="0"/>
              </a:rPr>
              <a:t>two fatty acid chains (hydrophobic tail region ) </a:t>
            </a:r>
            <a:r>
              <a:rPr lang="en-US" sz="2200" dirty="0">
                <a:latin typeface="Arial" panose="020B0604020202020204" pitchFamily="34" charset="0"/>
                <a:cs typeface="Arial" panose="020B0604020202020204" pitchFamily="34" charset="0"/>
              </a:rPr>
              <a:t>that directed toward one another at the center of bilayer membrane. They are </a:t>
            </a:r>
            <a:r>
              <a:rPr lang="en-GB" sz="2200" dirty="0">
                <a:latin typeface="Arial" panose="020B0604020202020204" pitchFamily="34" charset="0"/>
                <a:cs typeface="Arial" panose="020B0604020202020204" pitchFamily="34" charset="0"/>
              </a:rPr>
              <a:t>linked to glycerol and a phosphate group (hydrophilic ‘head’ region)</a:t>
            </a:r>
            <a:endParaRPr lang="en-US" sz="2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1E659DE-68A3-4F02-AC65-30A2FCA0DF7A}"/>
              </a:ext>
            </a:extLst>
          </p:cNvPr>
          <p:cNvSpPr/>
          <p:nvPr/>
        </p:nvSpPr>
        <p:spPr>
          <a:xfrm>
            <a:off x="235625" y="2889201"/>
            <a:ext cx="11712076" cy="3908762"/>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2- Sterols</a:t>
            </a:r>
            <a:r>
              <a:rPr lang="en-US" sz="2200"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It consists of a hydroxyl group ( hydrophilic ‘head’ region), a four-ring steroid structure and a short hydrocarbon side chain (hydrophobic tail region). </a:t>
            </a:r>
            <a:r>
              <a:rPr lang="en-US" sz="2200" dirty="0">
                <a:latin typeface="Arial" panose="020B0604020202020204" pitchFamily="34" charset="0"/>
                <a:cs typeface="Arial" panose="020B0604020202020204" pitchFamily="34" charset="0"/>
              </a:rPr>
              <a:t>Cholesterol is located between phospholipids to support the cell membrane</a:t>
            </a:r>
            <a:r>
              <a:rPr lang="en-US" sz="2200" dirty="0" smtClean="0">
                <a:latin typeface="Arial" panose="020B0604020202020204" pitchFamily="34" charset="0"/>
                <a:cs typeface="Arial" panose="020B0604020202020204" pitchFamily="34" charset="0"/>
              </a:rPr>
              <a:t>.</a:t>
            </a:r>
            <a:r>
              <a:rPr lang="en-US" b="1" dirty="0"/>
              <a:t> </a:t>
            </a:r>
            <a:r>
              <a:rPr lang="en-US" sz="2400" dirty="0" smtClean="0">
                <a:latin typeface="Times New Roman" panose="02020603050405020304" pitchFamily="18" charset="0"/>
                <a:cs typeface="Times New Roman" panose="02020603050405020304" pitchFamily="18" charset="0"/>
              </a:rPr>
              <a:t>Cholesterol </a:t>
            </a:r>
            <a:r>
              <a:rPr lang="en-US" sz="2400" dirty="0">
                <a:latin typeface="Times New Roman" panose="02020603050405020304" pitchFamily="18" charset="0"/>
                <a:cs typeface="Times New Roman" panose="02020603050405020304" pitchFamily="18" charset="0"/>
              </a:rPr>
              <a:t>is present in animal cell membranes and plays a crucial role in maintaining membrane fluidity. It prevents the membrane from becoming too rigid in cold conditions or too fluid in warm conditions.</a:t>
            </a:r>
          </a:p>
          <a:p>
            <a:pPr>
              <a:lnSpc>
                <a:spcPct val="150000"/>
              </a:lnSpc>
            </a:pPr>
            <a:r>
              <a:rPr lang="en-US" sz="2200" b="1" dirty="0" smtClean="0">
                <a:latin typeface="Arial" panose="020B0604020202020204" pitchFamily="34" charset="0"/>
                <a:cs typeface="Arial" panose="020B0604020202020204" pitchFamily="34" charset="0"/>
              </a:rPr>
              <a:t>3- </a:t>
            </a:r>
            <a:r>
              <a:rPr lang="en-US" sz="2200" b="1" dirty="0">
                <a:latin typeface="Arial" panose="020B0604020202020204" pitchFamily="34" charset="0"/>
                <a:cs typeface="Arial" panose="020B0604020202020204" pitchFamily="34" charset="0"/>
              </a:rPr>
              <a:t>Glycolipids: </a:t>
            </a:r>
            <a:r>
              <a:rPr lang="en-US" sz="2200" dirty="0">
                <a:latin typeface="Arial" panose="020B0604020202020204" pitchFamily="34" charset="0"/>
                <a:cs typeface="Arial" panose="020B0604020202020204" pitchFamily="34" charset="0"/>
              </a:rPr>
              <a:t>Lipids attached with carbohydrate (sugars), They acts as markers,</a:t>
            </a:r>
            <a:r>
              <a:rPr lang="en-GB" sz="2200" dirty="0">
                <a:latin typeface="Arial" panose="020B0604020202020204" pitchFamily="34" charset="0"/>
                <a:cs typeface="Arial" panose="020B0604020202020204" pitchFamily="34" charset="0"/>
              </a:rPr>
              <a:t> for example, antigens composed of sugar chains on the surface of red blood cells determine an individual's blood group. These antigens are recognized by antibodies to cause an immune response.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31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12DD27-E87B-448F-B2CE-DD11DC2B6776}"/>
              </a:ext>
            </a:extLst>
          </p:cNvPr>
          <p:cNvSpPr txBox="1"/>
          <p:nvPr/>
        </p:nvSpPr>
        <p:spPr>
          <a:xfrm>
            <a:off x="4440836" y="5576341"/>
            <a:ext cx="6093500" cy="1015663"/>
          </a:xfrm>
          <a:prstGeom prst="rect">
            <a:avLst/>
          </a:prstGeom>
          <a:noFill/>
        </p:spPr>
        <p:txBody>
          <a:bodyPr wrap="square">
            <a:spAutoFit/>
          </a:bodyPr>
          <a:lstStyle/>
          <a:p>
            <a:r>
              <a:rPr lang="en-US" sz="2000" dirty="0"/>
              <a:t>A- phospholipid</a:t>
            </a:r>
          </a:p>
          <a:p>
            <a:r>
              <a:rPr lang="en-US" sz="2000" dirty="0"/>
              <a:t>B- glycolipid</a:t>
            </a:r>
          </a:p>
          <a:p>
            <a:r>
              <a:rPr lang="en-US" sz="2000" dirty="0"/>
              <a:t>C- Sterol</a:t>
            </a:r>
            <a:endParaRPr lang="en-GB" sz="2000" dirty="0"/>
          </a:p>
        </p:txBody>
      </p:sp>
      <p:grpSp>
        <p:nvGrpSpPr>
          <p:cNvPr id="9" name="Group 8">
            <a:extLst>
              <a:ext uri="{FF2B5EF4-FFF2-40B4-BE49-F238E27FC236}">
                <a16:creationId xmlns:a16="http://schemas.microsoft.com/office/drawing/2014/main" id="{CE1B9844-2F28-45E2-ABFD-8EEF09913037}"/>
              </a:ext>
            </a:extLst>
          </p:cNvPr>
          <p:cNvGrpSpPr/>
          <p:nvPr/>
        </p:nvGrpSpPr>
        <p:grpSpPr>
          <a:xfrm>
            <a:off x="344774" y="44970"/>
            <a:ext cx="11257613" cy="5531371"/>
            <a:chOff x="344774" y="44970"/>
            <a:chExt cx="11257613" cy="5531371"/>
          </a:xfrm>
        </p:grpSpPr>
        <p:pic>
          <p:nvPicPr>
            <p:cNvPr id="5" name="Picture 4">
              <a:extLst>
                <a:ext uri="{FF2B5EF4-FFF2-40B4-BE49-F238E27FC236}">
                  <a16:creationId xmlns:a16="http://schemas.microsoft.com/office/drawing/2014/main" id="{710EFE95-64D4-415A-902C-C47DA1660309}"/>
                </a:ext>
              </a:extLst>
            </p:cNvPr>
            <p:cNvPicPr>
              <a:picLocks noChangeAspect="1"/>
            </p:cNvPicPr>
            <p:nvPr/>
          </p:nvPicPr>
          <p:blipFill rotWithShape="1">
            <a:blip r:embed="rId3"/>
            <a:srcRect l="23976" t="22500" r="20820" b="30264"/>
            <a:stretch/>
          </p:blipFill>
          <p:spPr>
            <a:xfrm>
              <a:off x="344774" y="44970"/>
              <a:ext cx="11257613" cy="5531371"/>
            </a:xfrm>
            <a:prstGeom prst="rect">
              <a:avLst/>
            </a:prstGeom>
          </p:spPr>
        </p:pic>
        <p:sp>
          <p:nvSpPr>
            <p:cNvPr id="8" name="Rectangle 7">
              <a:extLst>
                <a:ext uri="{FF2B5EF4-FFF2-40B4-BE49-F238E27FC236}">
                  <a16:creationId xmlns:a16="http://schemas.microsoft.com/office/drawing/2014/main" id="{465CCCF1-2761-4450-A973-70515533F4D7}"/>
                </a:ext>
              </a:extLst>
            </p:cNvPr>
            <p:cNvSpPr/>
            <p:nvPr/>
          </p:nvSpPr>
          <p:spPr>
            <a:xfrm>
              <a:off x="2413416" y="734518"/>
              <a:ext cx="1064302" cy="547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3714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1533</Words>
  <Application>Microsoft Office PowerPoint</Application>
  <PresentationFormat>Widescreen</PresentationFormat>
  <Paragraphs>144</Paragraphs>
  <Slides>28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Blackadder ITC</vt:lpstr>
      <vt:lpstr>Calibri</vt:lpstr>
      <vt:lpstr>Calibri Light</vt:lpstr>
      <vt:lpstr>Gill Sans</vt:lpstr>
      <vt:lpstr>Times New Roman</vt:lpstr>
      <vt:lpstr>Wingdings</vt:lpstr>
      <vt:lpstr>Office Theme</vt:lpstr>
      <vt:lpstr>Biological membranes and Transport</vt:lpstr>
      <vt:lpstr>Learning objectives</vt:lpstr>
      <vt:lpstr>PowerPoint Presentation</vt:lpstr>
      <vt:lpstr>  Biological membranes </vt:lpstr>
      <vt:lpstr>Main functions of Biological membrane</vt:lpstr>
      <vt:lpstr>PowerPoint Presentation</vt:lpstr>
      <vt:lpstr>Biochemical composition      Cell membranes are composed of lipids, proteins and carbohydrate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Drug transport</vt:lpstr>
      <vt:lpstr>Revised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questions</dc:title>
  <dc:creator>LEE Seungmee</dc:creator>
  <cp:lastModifiedBy>botan pc</cp:lastModifiedBy>
  <cp:revision>67</cp:revision>
  <dcterms:created xsi:type="dcterms:W3CDTF">2018-11-13T07:07:33Z</dcterms:created>
  <dcterms:modified xsi:type="dcterms:W3CDTF">2026-05-01T20:17:35Z</dcterms:modified>
</cp:coreProperties>
</file>