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5"/>
  </p:notesMasterIdLst>
  <p:sldIdLst>
    <p:sldId id="299" r:id="rId2"/>
    <p:sldId id="394" r:id="rId3"/>
    <p:sldId id="358" r:id="rId4"/>
    <p:sldId id="333" r:id="rId5"/>
    <p:sldId id="392" r:id="rId6"/>
    <p:sldId id="396" r:id="rId7"/>
    <p:sldId id="397" r:id="rId8"/>
    <p:sldId id="336" r:id="rId9"/>
    <p:sldId id="390" r:id="rId10"/>
    <p:sldId id="389" r:id="rId11"/>
    <p:sldId id="391" r:id="rId12"/>
    <p:sldId id="264" r:id="rId13"/>
    <p:sldId id="360" r:id="rId14"/>
    <p:sldId id="337" r:id="rId15"/>
    <p:sldId id="344" r:id="rId16"/>
    <p:sldId id="363" r:id="rId17"/>
    <p:sldId id="400" r:id="rId18"/>
    <p:sldId id="386" r:id="rId19"/>
    <p:sldId id="340" r:id="rId20"/>
    <p:sldId id="387" r:id="rId21"/>
    <p:sldId id="380" r:id="rId22"/>
    <p:sldId id="383" r:id="rId23"/>
    <p:sldId id="3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1768" autoAdjust="0"/>
  </p:normalViewPr>
  <p:slideViewPr>
    <p:cSldViewPr snapToGrid="0">
      <p:cViewPr varScale="1">
        <p:scale>
          <a:sx n="50" d="100"/>
          <a:sy n="50" d="100"/>
        </p:scale>
        <p:origin x="1170" y="2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2A153-5705-4975-AA9C-209C87F958A0}" type="datetimeFigureOut">
              <a:rPr lang="en-US" smtClean="0"/>
              <a:t>5/1/2026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0DCDC-411A-4022-A848-D325BB010FEF}" type="slidenum">
              <a:rPr lang="en-US" smtClean="0"/>
              <a:t>‹#›</a:t>
            </a:fld>
            <a:endParaRPr lang="en-US"/>
          </a:p>
        </p:txBody>
      </p:sp>
    </p:spTree>
    <p:extLst>
      <p:ext uri="{BB962C8B-B14F-4D97-AF65-F5344CB8AC3E}">
        <p14:creationId xmlns:p14="http://schemas.microsoft.com/office/powerpoint/2010/main" val="32883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iencedirect.com/topics/medicine-and-dentistry/glycoprotei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sciencedirect.com/topics/medicine-and-dentistry/extracellular-matrix"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iencedirect.com/topics/biochemistry-genetics-and-molecular-biology/polysaccharide" TargetMode="External"/><Relationship Id="rId7" Type="http://schemas.openxmlformats.org/officeDocument/2006/relationships/hyperlink" Target="https://www.sciencedirect.com/topics/biochemistry-genetics-and-molecular-biology/hyalurona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sciencedirect.com/topics/biochemistry-genetics-and-molecular-biology/keratan-sulfate" TargetMode="External"/><Relationship Id="rId5" Type="http://schemas.openxmlformats.org/officeDocument/2006/relationships/hyperlink" Target="https://www.sciencedirect.com/topics/biochemistry-genetics-and-molecular-biology/chondroitin" TargetMode="External"/><Relationship Id="rId4" Type="http://schemas.openxmlformats.org/officeDocument/2006/relationships/hyperlink" Target="https://www.sciencedirect.com/topics/biochemistry-genetics-and-molecular-biology/disaccharid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84115-6AA3-4E9D-A763-8F27CF9148BC}" type="slidenum">
              <a:rPr lang="en-US" smtClean="0"/>
              <a:t>1</a:t>
            </a:fld>
            <a:endParaRPr lang="en-US"/>
          </a:p>
        </p:txBody>
      </p:sp>
    </p:spTree>
    <p:extLst>
      <p:ext uri="{BB962C8B-B14F-4D97-AF65-F5344CB8AC3E}">
        <p14:creationId xmlns:p14="http://schemas.microsoft.com/office/powerpoint/2010/main" val="191412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0DCDC-411A-4022-A848-D325BB010FEF}" type="slidenum">
              <a:rPr lang="en-US" smtClean="0"/>
              <a:t>3</a:t>
            </a:fld>
            <a:endParaRPr lang="en-US"/>
          </a:p>
        </p:txBody>
      </p:sp>
    </p:spTree>
    <p:extLst>
      <p:ext uri="{BB962C8B-B14F-4D97-AF65-F5344CB8AC3E}">
        <p14:creationId xmlns:p14="http://schemas.microsoft.com/office/powerpoint/2010/main" val="2779094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NexusSans"/>
              </a:rPr>
              <a:t>The collagens constitute what is now known to be a highly specialized family of </a:t>
            </a:r>
            <a:r>
              <a:rPr lang="en-US" b="0" i="0" u="none" strike="noStrike" dirty="0">
                <a:solidFill>
                  <a:srgbClr val="0C7DBB"/>
                </a:solidFill>
                <a:effectLst/>
                <a:latin typeface="NexusSans"/>
                <a:hlinkClick r:id="rId3" tooltip="Learn more about Glycoprotein from ScienceDirect's AI-generated Topic Pages"/>
              </a:rPr>
              <a:t>glycoproteins</a:t>
            </a:r>
            <a:r>
              <a:rPr lang="en-US" b="0" i="0" dirty="0">
                <a:solidFill>
                  <a:srgbClr val="2E2E2E"/>
                </a:solidFill>
                <a:effectLst/>
                <a:latin typeface="NexusSans"/>
              </a:rPr>
              <a:t>. At present, 20 genetically distinct types encoded by at least 30 genes have been described. All collagens contain a domain with a triple helical conformation and are integral components of the </a:t>
            </a:r>
            <a:r>
              <a:rPr lang="en-US" b="0" i="0" u="none" strike="noStrike" dirty="0">
                <a:solidFill>
                  <a:srgbClr val="0C7DBB"/>
                </a:solidFill>
                <a:effectLst/>
                <a:latin typeface="NexusSans"/>
                <a:hlinkClick r:id="rId4" tooltip="Learn more about Extracellular Matrix from ScienceDirect's AI-generated Topic Pages"/>
              </a:rPr>
              <a:t>extracellular matrix</a:t>
            </a:r>
            <a:r>
              <a:rPr lang="en-US" b="0" i="0" dirty="0">
                <a:solidFill>
                  <a:srgbClr val="2E2E2E"/>
                </a:solidFill>
                <a:effectLst/>
                <a:latin typeface="NexusSans"/>
              </a:rPr>
              <a:t>.. </a:t>
            </a:r>
            <a:r>
              <a:rPr lang="fr-FR" sz="1200" b="0" i="0" u="none" strike="noStrike" kern="1200" baseline="0" dirty="0">
                <a:solidFill>
                  <a:schemeClr val="tx1"/>
                </a:solidFill>
                <a:latin typeface="+mn-lt"/>
                <a:ea typeface="+mn-ea"/>
                <a:cs typeface="+mn-cs"/>
              </a:rPr>
              <a:t>As skin </a:t>
            </a:r>
            <a:r>
              <a:rPr lang="fr-FR" sz="1200" b="0" i="0" u="none" strike="noStrike" kern="1200" baseline="0" dirty="0" err="1">
                <a:solidFill>
                  <a:schemeClr val="tx1"/>
                </a:solidFill>
                <a:latin typeface="+mn-lt"/>
                <a:ea typeface="+mn-ea"/>
                <a:cs typeface="+mn-cs"/>
              </a:rPr>
              <a:t>ages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collagen</a:t>
            </a:r>
            <a:r>
              <a:rPr lang="fr-FR" sz="1200" b="0" i="0" u="none" strike="noStrike" kern="1200" baseline="0" dirty="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production </a:t>
            </a:r>
            <a:r>
              <a:rPr lang="en-US" sz="1200" b="0" i="0" u="none" strike="noStrike" kern="1200" baseline="0" dirty="0" smtClean="0">
                <a:solidFill>
                  <a:schemeClr val="tx1"/>
                </a:solidFill>
                <a:latin typeface="+mn-lt"/>
                <a:ea typeface="+mn-ea"/>
                <a:cs typeface="+mn-cs"/>
              </a:rPr>
              <a:t>slows </a:t>
            </a:r>
            <a:r>
              <a:rPr lang="en-US" sz="1200" b="0" i="0" u="none" strike="noStrike" kern="1200" baseline="0" dirty="0">
                <a:solidFill>
                  <a:schemeClr val="tx1"/>
                </a:solidFill>
                <a:latin typeface="+mn-lt"/>
                <a:ea typeface="+mn-ea"/>
                <a:cs typeface="+mn-cs"/>
              </a:rPr>
              <a:t>down. Additionally, over time, collagen fibers become rigid. Theoretically, this damage is caused by</a:t>
            </a:r>
          </a:p>
          <a:p>
            <a:r>
              <a:rPr lang="en-US" sz="1200" b="0" i="0" u="none" strike="noStrike" kern="1200" baseline="0" dirty="0">
                <a:solidFill>
                  <a:schemeClr val="tx1"/>
                </a:solidFill>
                <a:latin typeface="+mn-lt"/>
                <a:ea typeface="+mn-ea"/>
                <a:cs typeface="+mn-cs"/>
              </a:rPr>
              <a:t>free radicals that attach to collagen, causing collagen strands to bind together and become thicker </a:t>
            </a:r>
            <a:r>
              <a:rPr lang="en-US" sz="1200" b="0" i="0" u="none" strike="noStrike" kern="1200" baseline="0" dirty="0" smtClean="0">
                <a:solidFill>
                  <a:schemeClr val="tx1"/>
                </a:solidFill>
                <a:latin typeface="+mn-lt"/>
                <a:ea typeface="+mn-ea"/>
                <a:cs typeface="+mn-cs"/>
              </a:rPr>
              <a:t>and more </a:t>
            </a:r>
            <a:r>
              <a:rPr lang="en-US" sz="1200" b="0" i="0" u="none" strike="noStrike" kern="1200" baseline="0" dirty="0">
                <a:solidFill>
                  <a:schemeClr val="tx1"/>
                </a:solidFill>
                <a:latin typeface="+mn-lt"/>
                <a:ea typeface="+mn-ea"/>
                <a:cs typeface="+mn-cs"/>
              </a:rPr>
              <a:t>unyielding to movement. This process is the basis for wrinkle formation and the loss of firmness in</a:t>
            </a:r>
          </a:p>
          <a:p>
            <a:r>
              <a:rPr lang="en-US" sz="1200" b="0" i="0" u="none" strike="noStrike" kern="1200" baseline="0" dirty="0">
                <a:solidFill>
                  <a:schemeClr val="tx1"/>
                </a:solidFill>
                <a:latin typeface="+mn-lt"/>
                <a:ea typeface="+mn-ea"/>
                <a:cs typeface="+mn-cs"/>
              </a:rPr>
              <a:t>mature skin. Collagen injections are sometimes given to restore volume and reduce the appearance of</a:t>
            </a:r>
          </a:p>
          <a:p>
            <a:r>
              <a:rPr lang="en-US" sz="1200" b="0" i="0" u="none" strike="noStrike" kern="1200" baseline="0" dirty="0">
                <a:solidFill>
                  <a:schemeClr val="tx1"/>
                </a:solidFill>
                <a:latin typeface="+mn-lt"/>
                <a:ea typeface="+mn-ea"/>
                <a:cs typeface="+mn-cs"/>
              </a:rPr>
              <a:t>wrinkles. Antiaging products commonly contain antioxidants that may inhibit free radicals and slow the</a:t>
            </a:r>
          </a:p>
          <a:p>
            <a:r>
              <a:rPr lang="en-GB" sz="1200" b="0" i="0" u="none" strike="noStrike" kern="1200" baseline="0" dirty="0">
                <a:solidFill>
                  <a:schemeClr val="tx1"/>
                </a:solidFill>
                <a:latin typeface="+mn-lt"/>
                <a:ea typeface="+mn-ea"/>
                <a:cs typeface="+mn-cs"/>
              </a:rPr>
              <a:t>damage to collagen</a:t>
            </a:r>
            <a:endParaRPr lang="en-GB" dirty="0"/>
          </a:p>
        </p:txBody>
      </p:sp>
      <p:sp>
        <p:nvSpPr>
          <p:cNvPr id="4" name="Slide Number Placeholder 3"/>
          <p:cNvSpPr>
            <a:spLocks noGrp="1"/>
          </p:cNvSpPr>
          <p:nvPr>
            <p:ph type="sldNum" sz="quarter" idx="5"/>
          </p:nvPr>
        </p:nvSpPr>
        <p:spPr/>
        <p:txBody>
          <a:bodyPr/>
          <a:lstStyle/>
          <a:p>
            <a:fld id="{0850DCDC-411A-4022-A848-D325BB010FEF}" type="slidenum">
              <a:rPr lang="en-US" smtClean="0"/>
              <a:t>4</a:t>
            </a:fld>
            <a:endParaRPr lang="en-US"/>
          </a:p>
        </p:txBody>
      </p:sp>
    </p:spTree>
    <p:extLst>
      <p:ext uri="{BB962C8B-B14F-4D97-AF65-F5344CB8AC3E}">
        <p14:creationId xmlns:p14="http://schemas.microsoft.com/office/powerpoint/2010/main" val="91966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E2E2E"/>
                </a:solidFill>
                <a:effectLst/>
                <a:latin typeface="NexusSans"/>
              </a:rPr>
              <a:t>Glycosaminoglycans (GAGs) are a family of highly </a:t>
            </a:r>
            <a:r>
              <a:rPr lang="en-GB" b="0" i="0" dirty="0" err="1">
                <a:solidFill>
                  <a:srgbClr val="2E2E2E"/>
                </a:solidFill>
                <a:effectLst/>
                <a:latin typeface="NexusSans"/>
              </a:rPr>
              <a:t>sulfated</a:t>
            </a:r>
            <a:r>
              <a:rPr lang="en-GB" b="0" i="0" dirty="0">
                <a:solidFill>
                  <a:srgbClr val="2E2E2E"/>
                </a:solidFill>
                <a:effectLst/>
                <a:latin typeface="NexusSans"/>
              </a:rPr>
              <a:t>, complex, polydisperse linear </a:t>
            </a:r>
            <a:r>
              <a:rPr lang="en-GB" b="0" i="0" dirty="0">
                <a:solidFill>
                  <a:srgbClr val="2E2E2E"/>
                </a:solidFill>
                <a:effectLst/>
                <a:latin typeface="NexusSans"/>
                <a:hlinkClick r:id="rId3" tooltip="Learn more about polysaccharides from ScienceDirect's AI-generated Topic Pages"/>
              </a:rPr>
              <a:t>polysaccharides</a:t>
            </a:r>
            <a:r>
              <a:rPr lang="en-GB" b="0" i="0" dirty="0">
                <a:solidFill>
                  <a:srgbClr val="2E2E2E"/>
                </a:solidFill>
                <a:effectLst/>
                <a:latin typeface="NexusSans"/>
              </a:rPr>
              <a:t> that display a variety of important biological roles. Based on the difference of repeating </a:t>
            </a:r>
            <a:r>
              <a:rPr lang="en-GB" b="0" i="0" dirty="0">
                <a:solidFill>
                  <a:srgbClr val="2E2E2E"/>
                </a:solidFill>
                <a:effectLst/>
                <a:latin typeface="NexusSans"/>
                <a:hlinkClick r:id="rId4" tooltip="Learn more about disaccharide from ScienceDirect's AI-generated Topic Pages"/>
              </a:rPr>
              <a:t>disaccharide</a:t>
            </a:r>
            <a:r>
              <a:rPr lang="en-GB" b="0" i="0" dirty="0">
                <a:solidFill>
                  <a:srgbClr val="2E2E2E"/>
                </a:solidFill>
                <a:effectLst/>
                <a:latin typeface="NexusSans"/>
              </a:rPr>
              <a:t> units comprising GAGs, they can be categorized into four main groups: heparin/heparan </a:t>
            </a:r>
            <a:r>
              <a:rPr lang="en-GB" b="0" i="0" dirty="0" err="1">
                <a:solidFill>
                  <a:srgbClr val="2E2E2E"/>
                </a:solidFill>
                <a:effectLst/>
                <a:latin typeface="NexusSans"/>
              </a:rPr>
              <a:t>sulfate</a:t>
            </a:r>
            <a:r>
              <a:rPr lang="en-GB" b="0" i="0" dirty="0">
                <a:solidFill>
                  <a:srgbClr val="2E2E2E"/>
                </a:solidFill>
                <a:effectLst/>
                <a:latin typeface="NexusSans"/>
              </a:rPr>
              <a:t>, </a:t>
            </a:r>
            <a:r>
              <a:rPr lang="en-GB" b="0" i="0" dirty="0">
                <a:solidFill>
                  <a:srgbClr val="2E2E2E"/>
                </a:solidFill>
                <a:effectLst/>
                <a:latin typeface="NexusSans"/>
                <a:hlinkClick r:id="rId5" tooltip="Learn more about chondroitin from ScienceDirect's AI-generated Topic Pages"/>
              </a:rPr>
              <a:t>chondroitin</a:t>
            </a:r>
            <a:r>
              <a:rPr lang="en-GB" b="0" i="0" dirty="0">
                <a:solidFill>
                  <a:srgbClr val="2E2E2E"/>
                </a:solidFill>
                <a:effectLst/>
                <a:latin typeface="NexusSans"/>
              </a:rPr>
              <a:t> </a:t>
            </a:r>
            <a:r>
              <a:rPr lang="en-GB" b="0" i="0" dirty="0" err="1">
                <a:solidFill>
                  <a:srgbClr val="2E2E2E"/>
                </a:solidFill>
                <a:effectLst/>
                <a:latin typeface="NexusSans"/>
              </a:rPr>
              <a:t>sulfate</a:t>
            </a:r>
            <a:r>
              <a:rPr lang="en-GB" b="0" i="0" dirty="0">
                <a:solidFill>
                  <a:srgbClr val="2E2E2E"/>
                </a:solidFill>
                <a:effectLst/>
                <a:latin typeface="NexusSans"/>
              </a:rPr>
              <a:t>/dermatan </a:t>
            </a:r>
            <a:r>
              <a:rPr lang="en-GB" b="0" i="0" dirty="0" err="1">
                <a:solidFill>
                  <a:srgbClr val="2E2E2E"/>
                </a:solidFill>
                <a:effectLst/>
                <a:latin typeface="NexusSans"/>
              </a:rPr>
              <a:t>sulfate</a:t>
            </a:r>
            <a:r>
              <a:rPr lang="en-GB" b="0" i="0" dirty="0">
                <a:solidFill>
                  <a:srgbClr val="2E2E2E"/>
                </a:solidFill>
                <a:effectLst/>
                <a:latin typeface="NexusSans"/>
              </a:rPr>
              <a:t>, </a:t>
            </a:r>
            <a:r>
              <a:rPr lang="en-GB" b="0" i="0" dirty="0">
                <a:solidFill>
                  <a:srgbClr val="2E2E2E"/>
                </a:solidFill>
                <a:effectLst/>
                <a:latin typeface="NexusSans"/>
                <a:hlinkClick r:id="rId6" tooltip="Learn more about keratan sulfate from ScienceDirect's AI-generated Topic Pages"/>
              </a:rPr>
              <a:t>keratan </a:t>
            </a:r>
            <a:r>
              <a:rPr lang="en-GB" b="0" i="0" dirty="0" err="1">
                <a:solidFill>
                  <a:srgbClr val="2E2E2E"/>
                </a:solidFill>
                <a:effectLst/>
                <a:latin typeface="NexusSans"/>
                <a:hlinkClick r:id="rId6" tooltip="Learn more about keratan sulfate from ScienceDirect's AI-generated Topic Pages"/>
              </a:rPr>
              <a:t>sulfate</a:t>
            </a:r>
            <a:r>
              <a:rPr lang="en-GB" b="0" i="0" dirty="0">
                <a:solidFill>
                  <a:srgbClr val="2E2E2E"/>
                </a:solidFill>
                <a:effectLst/>
                <a:latin typeface="NexusSans"/>
              </a:rPr>
              <a:t>, and </a:t>
            </a:r>
            <a:r>
              <a:rPr lang="en-GB" b="0" i="0" dirty="0">
                <a:solidFill>
                  <a:srgbClr val="2E2E2E"/>
                </a:solidFill>
                <a:effectLst/>
                <a:latin typeface="NexusSans"/>
                <a:hlinkClick r:id="rId7" tooltip="Learn more about hyaluronan from ScienceDirect's AI-generated Topic Pages"/>
              </a:rPr>
              <a:t>hyaluronan</a:t>
            </a:r>
            <a:r>
              <a:rPr lang="en-GB" b="0" i="0" dirty="0">
                <a:solidFill>
                  <a:srgbClr val="2E2E2E"/>
                </a:solidFill>
                <a:effectLst/>
                <a:latin typeface="NexusSans"/>
              </a:rPr>
              <a:t>.</a:t>
            </a:r>
            <a:endParaRPr lang="en-GB" dirty="0"/>
          </a:p>
        </p:txBody>
      </p:sp>
      <p:sp>
        <p:nvSpPr>
          <p:cNvPr id="4" name="Slide Number Placeholder 3"/>
          <p:cNvSpPr>
            <a:spLocks noGrp="1"/>
          </p:cNvSpPr>
          <p:nvPr>
            <p:ph type="sldNum" sz="quarter" idx="5"/>
          </p:nvPr>
        </p:nvSpPr>
        <p:spPr/>
        <p:txBody>
          <a:bodyPr/>
          <a:lstStyle/>
          <a:p>
            <a:fld id="{0850DCDC-411A-4022-A848-D325BB010FEF}" type="slidenum">
              <a:rPr lang="en-US" smtClean="0"/>
              <a:t>8</a:t>
            </a:fld>
            <a:endParaRPr lang="en-US"/>
          </a:p>
        </p:txBody>
      </p:sp>
    </p:spTree>
    <p:extLst>
      <p:ext uri="{BB962C8B-B14F-4D97-AF65-F5344CB8AC3E}">
        <p14:creationId xmlns:p14="http://schemas.microsoft.com/office/powerpoint/2010/main" val="178200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0DCDC-411A-4022-A848-D325BB010FEF}" type="slidenum">
              <a:rPr lang="en-US" smtClean="0"/>
              <a:t>10</a:t>
            </a:fld>
            <a:endParaRPr lang="en-US"/>
          </a:p>
        </p:txBody>
      </p:sp>
    </p:spTree>
    <p:extLst>
      <p:ext uri="{BB962C8B-B14F-4D97-AF65-F5344CB8AC3E}">
        <p14:creationId xmlns:p14="http://schemas.microsoft.com/office/powerpoint/2010/main" val="71920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50DCDC-411A-4022-A848-D325BB010FEF}" type="slidenum">
              <a:rPr lang="en-US" smtClean="0"/>
              <a:t>11</a:t>
            </a:fld>
            <a:endParaRPr lang="en-US"/>
          </a:p>
        </p:txBody>
      </p:sp>
    </p:spTree>
    <p:extLst>
      <p:ext uri="{BB962C8B-B14F-4D97-AF65-F5344CB8AC3E}">
        <p14:creationId xmlns:p14="http://schemas.microsoft.com/office/powerpoint/2010/main" val="2790220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50DCDC-411A-4022-A848-D325BB010FEF}" type="slidenum">
              <a:rPr lang="en-US" smtClean="0"/>
              <a:t>13</a:t>
            </a:fld>
            <a:endParaRPr lang="en-US"/>
          </a:p>
        </p:txBody>
      </p:sp>
    </p:spTree>
    <p:extLst>
      <p:ext uri="{BB962C8B-B14F-4D97-AF65-F5344CB8AC3E}">
        <p14:creationId xmlns:p14="http://schemas.microsoft.com/office/powerpoint/2010/main" val="427544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This tight adherence prevents materials from leaking between the cells. These junctions are typically found in epithelial tissues that line internal organs and cavities and comprise most of the skin. For example, the tight junctions of the epithelial cells lining your urinary bladder prevent urine from leaking out into the extracellular space.</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2-The cadherins join two adjacent cells together and maintain the cells in a sheet-like formation in organs and tissues that stretch, such as the skin, heart, and muscles.</a:t>
            </a:r>
          </a:p>
          <a:p>
            <a:pPr fontAlgn="base"/>
            <a:r>
              <a:rPr lang="en-US" sz="1200" b="0" i="0" kern="1200" dirty="0">
                <a:solidFill>
                  <a:schemeClr val="tx1"/>
                </a:solidFill>
                <a:effectLst/>
                <a:latin typeface="+mn-lt"/>
                <a:ea typeface="+mn-ea"/>
                <a:cs typeface="+mn-cs"/>
              </a:rPr>
              <a:t>3- gap junction he electrical signal for the muscle to contract is passed efficiently through gap junctions, which allows the heart muscle cells to contract in tandem.</a:t>
            </a:r>
          </a:p>
          <a:p>
            <a:pPr fontAlgn="base"/>
            <a:endParaRPr lang="en-US" sz="1200" b="1" i="0" kern="1200" cap="all"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850DCDC-411A-4022-A848-D325BB010FEF}" type="slidenum">
              <a:rPr lang="en-US" smtClean="0"/>
              <a:t>16</a:t>
            </a:fld>
            <a:endParaRPr lang="en-US"/>
          </a:p>
        </p:txBody>
      </p:sp>
    </p:spTree>
    <p:extLst>
      <p:ext uri="{BB962C8B-B14F-4D97-AF65-F5344CB8AC3E}">
        <p14:creationId xmlns:p14="http://schemas.microsoft.com/office/powerpoint/2010/main" val="2366881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rPr>
              <a:t>Cadherins connect to intermediate  filaments</a:t>
            </a:r>
            <a:endParaRPr lang="en-GB" dirty="0"/>
          </a:p>
        </p:txBody>
      </p:sp>
      <p:sp>
        <p:nvSpPr>
          <p:cNvPr id="4" name="Slide Number Placeholder 3"/>
          <p:cNvSpPr>
            <a:spLocks noGrp="1"/>
          </p:cNvSpPr>
          <p:nvPr>
            <p:ph type="sldNum" sz="quarter" idx="10"/>
          </p:nvPr>
        </p:nvSpPr>
        <p:spPr/>
        <p:txBody>
          <a:bodyPr/>
          <a:lstStyle/>
          <a:p>
            <a:fld id="{0850DCDC-411A-4022-A848-D325BB010FEF}" type="slidenum">
              <a:rPr lang="en-US" smtClean="0"/>
              <a:t>19</a:t>
            </a:fld>
            <a:endParaRPr lang="en-US"/>
          </a:p>
        </p:txBody>
      </p:sp>
    </p:spTree>
    <p:extLst>
      <p:ext uri="{BB962C8B-B14F-4D97-AF65-F5344CB8AC3E}">
        <p14:creationId xmlns:p14="http://schemas.microsoft.com/office/powerpoint/2010/main" val="2548957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4740E-6C78-4DA2-9616-DD91C32126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3AC3EC-AE67-4FA0-83E6-2802CB788C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D368AE-B037-4715-A689-64F8598A4101}"/>
              </a:ext>
            </a:extLst>
          </p:cNvPr>
          <p:cNvSpPr>
            <a:spLocks noGrp="1"/>
          </p:cNvSpPr>
          <p:nvPr>
            <p:ph type="dt" sz="half" idx="10"/>
          </p:nvPr>
        </p:nvSpPr>
        <p:spPr/>
        <p:txBody>
          <a:bodyPr/>
          <a:lstStyle/>
          <a:p>
            <a:fld id="{D69652F4-2EA3-486D-A68F-74A58979535F}" type="datetimeFigureOut">
              <a:rPr lang="en-US" smtClean="0"/>
              <a:t>5/1/2026</a:t>
            </a:fld>
            <a:endParaRPr lang="en-US"/>
          </a:p>
        </p:txBody>
      </p:sp>
      <p:sp>
        <p:nvSpPr>
          <p:cNvPr id="5" name="Footer Placeholder 4">
            <a:extLst>
              <a:ext uri="{FF2B5EF4-FFF2-40B4-BE49-F238E27FC236}">
                <a16:creationId xmlns:a16="http://schemas.microsoft.com/office/drawing/2014/main" id="{D4F72B6A-5DBA-42B5-A293-EB3CBCBA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AD04D-D769-4B0B-838B-B6FAE1285E0A}"/>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379066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979BF-4057-4125-B829-DFB098BF65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0C9363-77E6-4A38-9A31-86294DC5D1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0C7FF3-190A-430C-9BA3-C92ECAC73D94}"/>
              </a:ext>
            </a:extLst>
          </p:cNvPr>
          <p:cNvSpPr>
            <a:spLocks noGrp="1"/>
          </p:cNvSpPr>
          <p:nvPr>
            <p:ph type="dt" sz="half" idx="10"/>
          </p:nvPr>
        </p:nvSpPr>
        <p:spPr/>
        <p:txBody>
          <a:bodyPr/>
          <a:lstStyle/>
          <a:p>
            <a:fld id="{D69652F4-2EA3-486D-A68F-74A58979535F}" type="datetimeFigureOut">
              <a:rPr lang="en-US" smtClean="0"/>
              <a:t>5/1/2026</a:t>
            </a:fld>
            <a:endParaRPr lang="en-US"/>
          </a:p>
        </p:txBody>
      </p:sp>
      <p:sp>
        <p:nvSpPr>
          <p:cNvPr id="5" name="Footer Placeholder 4">
            <a:extLst>
              <a:ext uri="{FF2B5EF4-FFF2-40B4-BE49-F238E27FC236}">
                <a16:creationId xmlns:a16="http://schemas.microsoft.com/office/drawing/2014/main" id="{90A86829-D988-48E4-9DED-7462591F7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71BD6-DF1D-4ED0-A080-C00EE0F83DA7}"/>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52434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BEA0E5-270A-4B33-8777-6FDB35E1DB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B71261-2FF9-45BA-ADAE-C0ACC08EE1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EAC9BA-2A3A-4DFB-9C58-D68474BB1322}"/>
              </a:ext>
            </a:extLst>
          </p:cNvPr>
          <p:cNvSpPr>
            <a:spLocks noGrp="1"/>
          </p:cNvSpPr>
          <p:nvPr>
            <p:ph type="dt" sz="half" idx="10"/>
          </p:nvPr>
        </p:nvSpPr>
        <p:spPr/>
        <p:txBody>
          <a:bodyPr/>
          <a:lstStyle/>
          <a:p>
            <a:fld id="{D69652F4-2EA3-486D-A68F-74A58979535F}" type="datetimeFigureOut">
              <a:rPr lang="en-US" smtClean="0"/>
              <a:t>5/1/2026</a:t>
            </a:fld>
            <a:endParaRPr lang="en-US"/>
          </a:p>
        </p:txBody>
      </p:sp>
      <p:sp>
        <p:nvSpPr>
          <p:cNvPr id="5" name="Footer Placeholder 4">
            <a:extLst>
              <a:ext uri="{FF2B5EF4-FFF2-40B4-BE49-F238E27FC236}">
                <a16:creationId xmlns:a16="http://schemas.microsoft.com/office/drawing/2014/main" id="{27B62402-2042-4245-817B-655C40C92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9A4D5-D7FE-4CC4-B455-51C98505DB2A}"/>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68416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9E72-97BE-4754-BF50-5C657391F0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024097-E27C-4664-9557-45C1C281D1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B8935B-6A84-4B6D-9492-F8EF537E6CD8}"/>
              </a:ext>
            </a:extLst>
          </p:cNvPr>
          <p:cNvSpPr>
            <a:spLocks noGrp="1"/>
          </p:cNvSpPr>
          <p:nvPr>
            <p:ph type="dt" sz="half" idx="10"/>
          </p:nvPr>
        </p:nvSpPr>
        <p:spPr/>
        <p:txBody>
          <a:bodyPr/>
          <a:lstStyle/>
          <a:p>
            <a:fld id="{D69652F4-2EA3-486D-A68F-74A58979535F}" type="datetimeFigureOut">
              <a:rPr lang="en-US" smtClean="0"/>
              <a:t>5/1/2026</a:t>
            </a:fld>
            <a:endParaRPr lang="en-US"/>
          </a:p>
        </p:txBody>
      </p:sp>
      <p:sp>
        <p:nvSpPr>
          <p:cNvPr id="5" name="Footer Placeholder 4">
            <a:extLst>
              <a:ext uri="{FF2B5EF4-FFF2-40B4-BE49-F238E27FC236}">
                <a16:creationId xmlns:a16="http://schemas.microsoft.com/office/drawing/2014/main" id="{BAB8AD24-0017-4B2F-8FF2-EB700FDBE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9133C-CB85-46D5-B03B-D3B1B5F27B9F}"/>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98897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2235-DD80-478E-B66D-150D0965E5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3A9C00-2001-4E91-8F63-D29397D002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DF0B5B-4AC5-4524-8635-7D3452F2083A}"/>
              </a:ext>
            </a:extLst>
          </p:cNvPr>
          <p:cNvSpPr>
            <a:spLocks noGrp="1"/>
          </p:cNvSpPr>
          <p:nvPr>
            <p:ph type="dt" sz="half" idx="10"/>
          </p:nvPr>
        </p:nvSpPr>
        <p:spPr/>
        <p:txBody>
          <a:bodyPr/>
          <a:lstStyle/>
          <a:p>
            <a:fld id="{D69652F4-2EA3-486D-A68F-74A58979535F}" type="datetimeFigureOut">
              <a:rPr lang="en-US" smtClean="0"/>
              <a:t>5/1/2026</a:t>
            </a:fld>
            <a:endParaRPr lang="en-US"/>
          </a:p>
        </p:txBody>
      </p:sp>
      <p:sp>
        <p:nvSpPr>
          <p:cNvPr id="5" name="Footer Placeholder 4">
            <a:extLst>
              <a:ext uri="{FF2B5EF4-FFF2-40B4-BE49-F238E27FC236}">
                <a16:creationId xmlns:a16="http://schemas.microsoft.com/office/drawing/2014/main" id="{2A5BCD3D-892E-4464-B16F-4BC2F1CED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0EC05-4D81-408D-8561-28FAEE025323}"/>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221003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DF09A-0886-4579-935A-45080C0610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3A1FD4-86C7-4FAF-84A4-88BD201DC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5671DD-A78D-4F7F-9E52-89B77F3867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3BCE4D-8CBA-4536-B408-630DCA316217}"/>
              </a:ext>
            </a:extLst>
          </p:cNvPr>
          <p:cNvSpPr>
            <a:spLocks noGrp="1"/>
          </p:cNvSpPr>
          <p:nvPr>
            <p:ph type="dt" sz="half" idx="10"/>
          </p:nvPr>
        </p:nvSpPr>
        <p:spPr/>
        <p:txBody>
          <a:bodyPr/>
          <a:lstStyle/>
          <a:p>
            <a:fld id="{D69652F4-2EA3-486D-A68F-74A58979535F}" type="datetimeFigureOut">
              <a:rPr lang="en-US" smtClean="0"/>
              <a:t>5/1/2026</a:t>
            </a:fld>
            <a:endParaRPr lang="en-US"/>
          </a:p>
        </p:txBody>
      </p:sp>
      <p:sp>
        <p:nvSpPr>
          <p:cNvPr id="6" name="Footer Placeholder 5">
            <a:extLst>
              <a:ext uri="{FF2B5EF4-FFF2-40B4-BE49-F238E27FC236}">
                <a16:creationId xmlns:a16="http://schemas.microsoft.com/office/drawing/2014/main" id="{F8DE02F3-41D8-4416-9ABE-0001CB6F3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A4B47D-4567-414B-815E-2D0CA42C6D20}"/>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70517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CD10-5E68-4323-80C8-FCBDC27DD2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E4C2E7-F2D5-4E7E-91A3-80B2D38C63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330911-6F53-43A5-AFF9-5DF9FCD41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144815-A69F-4ACA-BC7D-30D24EDEE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27360-8CD0-478B-A902-8A34900FE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4C3848-CF88-4978-9BC5-AC6CB5F8B1D7}"/>
              </a:ext>
            </a:extLst>
          </p:cNvPr>
          <p:cNvSpPr>
            <a:spLocks noGrp="1"/>
          </p:cNvSpPr>
          <p:nvPr>
            <p:ph type="dt" sz="half" idx="10"/>
          </p:nvPr>
        </p:nvSpPr>
        <p:spPr/>
        <p:txBody>
          <a:bodyPr/>
          <a:lstStyle/>
          <a:p>
            <a:fld id="{D69652F4-2EA3-486D-A68F-74A58979535F}" type="datetimeFigureOut">
              <a:rPr lang="en-US" smtClean="0"/>
              <a:t>5/1/2026</a:t>
            </a:fld>
            <a:endParaRPr lang="en-US"/>
          </a:p>
        </p:txBody>
      </p:sp>
      <p:sp>
        <p:nvSpPr>
          <p:cNvPr id="8" name="Footer Placeholder 7">
            <a:extLst>
              <a:ext uri="{FF2B5EF4-FFF2-40B4-BE49-F238E27FC236}">
                <a16:creationId xmlns:a16="http://schemas.microsoft.com/office/drawing/2014/main" id="{9CA3D017-E7C8-400B-B3D3-833F7B7C1D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FCD1E8-C70B-4171-8FC9-CD6D9E8ECB7A}"/>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770087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1AA9-A0EA-4D1C-877A-567158C9BA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0F4A25-406A-43D5-A060-711D374882D4}"/>
              </a:ext>
            </a:extLst>
          </p:cNvPr>
          <p:cNvSpPr>
            <a:spLocks noGrp="1"/>
          </p:cNvSpPr>
          <p:nvPr>
            <p:ph type="dt" sz="half" idx="10"/>
          </p:nvPr>
        </p:nvSpPr>
        <p:spPr/>
        <p:txBody>
          <a:bodyPr/>
          <a:lstStyle/>
          <a:p>
            <a:fld id="{D69652F4-2EA3-486D-A68F-74A58979535F}" type="datetimeFigureOut">
              <a:rPr lang="en-US" smtClean="0"/>
              <a:t>5/1/2026</a:t>
            </a:fld>
            <a:endParaRPr lang="en-US"/>
          </a:p>
        </p:txBody>
      </p:sp>
      <p:sp>
        <p:nvSpPr>
          <p:cNvPr id="4" name="Footer Placeholder 3">
            <a:extLst>
              <a:ext uri="{FF2B5EF4-FFF2-40B4-BE49-F238E27FC236}">
                <a16:creationId xmlns:a16="http://schemas.microsoft.com/office/drawing/2014/main" id="{55C27B92-BFB8-46C5-AD57-850E82D315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063718-CE58-4F57-A8D7-6CCDAC58B525}"/>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425090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99B3A-3B48-4B87-92BF-45C76BDD8EA9}"/>
              </a:ext>
            </a:extLst>
          </p:cNvPr>
          <p:cNvSpPr>
            <a:spLocks noGrp="1"/>
          </p:cNvSpPr>
          <p:nvPr>
            <p:ph type="dt" sz="half" idx="10"/>
          </p:nvPr>
        </p:nvSpPr>
        <p:spPr/>
        <p:txBody>
          <a:bodyPr/>
          <a:lstStyle/>
          <a:p>
            <a:fld id="{D69652F4-2EA3-486D-A68F-74A58979535F}" type="datetimeFigureOut">
              <a:rPr lang="en-US" smtClean="0"/>
              <a:t>5/1/2026</a:t>
            </a:fld>
            <a:endParaRPr lang="en-US"/>
          </a:p>
        </p:txBody>
      </p:sp>
      <p:sp>
        <p:nvSpPr>
          <p:cNvPr id="3" name="Footer Placeholder 2">
            <a:extLst>
              <a:ext uri="{FF2B5EF4-FFF2-40B4-BE49-F238E27FC236}">
                <a16:creationId xmlns:a16="http://schemas.microsoft.com/office/drawing/2014/main" id="{CFD53ED3-4D1B-4EB1-BDA0-5D302ACD83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0C0671-4ABA-447B-BD16-892465363355}"/>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290952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C687-F4A1-4004-8E42-DE42A36243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731033-BFC8-482E-82B5-ECA569F92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9DA377-BC75-4DD8-B0F8-6A87A008D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D57DC1-FDB2-49B6-B370-A298EDAB794C}"/>
              </a:ext>
            </a:extLst>
          </p:cNvPr>
          <p:cNvSpPr>
            <a:spLocks noGrp="1"/>
          </p:cNvSpPr>
          <p:nvPr>
            <p:ph type="dt" sz="half" idx="10"/>
          </p:nvPr>
        </p:nvSpPr>
        <p:spPr/>
        <p:txBody>
          <a:bodyPr/>
          <a:lstStyle/>
          <a:p>
            <a:fld id="{D69652F4-2EA3-486D-A68F-74A58979535F}" type="datetimeFigureOut">
              <a:rPr lang="en-US" smtClean="0"/>
              <a:t>5/1/2026</a:t>
            </a:fld>
            <a:endParaRPr lang="en-US"/>
          </a:p>
        </p:txBody>
      </p:sp>
      <p:sp>
        <p:nvSpPr>
          <p:cNvPr id="6" name="Footer Placeholder 5">
            <a:extLst>
              <a:ext uri="{FF2B5EF4-FFF2-40B4-BE49-F238E27FC236}">
                <a16:creationId xmlns:a16="http://schemas.microsoft.com/office/drawing/2014/main" id="{59E54266-D100-4023-A9B6-D2D433813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78CBD-6CA2-42A9-9A2B-D026BFAFEEAE}"/>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02273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6F027-627C-42C3-BD99-B1F607721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19CF9C-9334-4DE3-AA75-0D7585677F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BA037C-3555-4826-B9B8-55DD21639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BBC550-772E-44BB-B4D7-0DC9073C3CC5}"/>
              </a:ext>
            </a:extLst>
          </p:cNvPr>
          <p:cNvSpPr>
            <a:spLocks noGrp="1"/>
          </p:cNvSpPr>
          <p:nvPr>
            <p:ph type="dt" sz="half" idx="10"/>
          </p:nvPr>
        </p:nvSpPr>
        <p:spPr/>
        <p:txBody>
          <a:bodyPr/>
          <a:lstStyle/>
          <a:p>
            <a:fld id="{D69652F4-2EA3-486D-A68F-74A58979535F}" type="datetimeFigureOut">
              <a:rPr lang="en-US" smtClean="0"/>
              <a:t>5/1/2026</a:t>
            </a:fld>
            <a:endParaRPr lang="en-US"/>
          </a:p>
        </p:txBody>
      </p:sp>
      <p:sp>
        <p:nvSpPr>
          <p:cNvPr id="6" name="Footer Placeholder 5">
            <a:extLst>
              <a:ext uri="{FF2B5EF4-FFF2-40B4-BE49-F238E27FC236}">
                <a16:creationId xmlns:a16="http://schemas.microsoft.com/office/drawing/2014/main" id="{2047A833-1F31-4BC8-BF49-BB22F3613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C1E979-A345-4431-8540-71FE1BC8A842}"/>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200103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69B4A5-4EF8-4C74-B401-048DBF14B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EA7E07-19FE-48AF-873A-7A0223118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47CCC1-8D24-4BA1-B642-17C84A415F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652F4-2EA3-486D-A68F-74A58979535F}" type="datetimeFigureOut">
              <a:rPr lang="en-US" smtClean="0"/>
              <a:t>5/1/2026</a:t>
            </a:fld>
            <a:endParaRPr lang="en-US"/>
          </a:p>
        </p:txBody>
      </p:sp>
      <p:sp>
        <p:nvSpPr>
          <p:cNvPr id="5" name="Footer Placeholder 4">
            <a:extLst>
              <a:ext uri="{FF2B5EF4-FFF2-40B4-BE49-F238E27FC236}">
                <a16:creationId xmlns:a16="http://schemas.microsoft.com/office/drawing/2014/main" id="{7FA7AA99-E457-435C-AA60-CB8F3CDB4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9CEE3F-8D62-4D76-BA8A-28FDA48C54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F366F-2A2D-49B4-AA5B-D52618224644}" type="slidenum">
              <a:rPr lang="en-US" smtClean="0"/>
              <a:t>‹#›</a:t>
            </a:fld>
            <a:endParaRPr lang="en-US"/>
          </a:p>
        </p:txBody>
      </p:sp>
    </p:spTree>
    <p:extLst>
      <p:ext uri="{BB962C8B-B14F-4D97-AF65-F5344CB8AC3E}">
        <p14:creationId xmlns:p14="http://schemas.microsoft.com/office/powerpoint/2010/main" val="17174550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444B11-C0EE-4A22-AE55-139441199094}"/>
              </a:ext>
            </a:extLst>
          </p:cNvPr>
          <p:cNvSpPr>
            <a:spLocks noGrp="1"/>
          </p:cNvSpPr>
          <p:nvPr>
            <p:ph type="ctrTitle"/>
          </p:nvPr>
        </p:nvSpPr>
        <p:spPr>
          <a:xfrm>
            <a:off x="683751" y="793376"/>
            <a:ext cx="10131593" cy="2387600"/>
          </a:xfrm>
        </p:spPr>
        <p:txBody>
          <a:bodyPr>
            <a:noAutofit/>
          </a:bodyPr>
          <a:lstStyle/>
          <a:p>
            <a:pPr>
              <a:lnSpc>
                <a:spcPct val="150000"/>
              </a:lnSpc>
            </a:pPr>
            <a:r>
              <a:rPr lang="en-US" sz="4800" b="1" dirty="0">
                <a:latin typeface="Arial" panose="020B0604020202020204" pitchFamily="34" charset="0"/>
                <a:cs typeface="Arial" panose="020B0604020202020204" pitchFamily="34" charset="0"/>
              </a:rPr>
              <a:t/>
            </a:r>
            <a:br>
              <a:rPr lang="en-US" sz="4800"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9</a:t>
            </a:r>
            <a:r>
              <a:rPr lang="en-US" sz="4800" b="1" dirty="0" smtClean="0">
                <a:latin typeface="Arial" panose="020B0604020202020204" pitchFamily="34" charset="0"/>
                <a:cs typeface="Arial" panose="020B0604020202020204" pitchFamily="34" charset="0"/>
              </a:rPr>
              <a:t>-The </a:t>
            </a:r>
            <a:r>
              <a:rPr lang="en-US" sz="4800" b="1" dirty="0">
                <a:latin typeface="Arial" panose="020B0604020202020204" pitchFamily="34" charset="0"/>
                <a:cs typeface="Arial" panose="020B0604020202020204" pitchFamily="34" charset="0"/>
              </a:rPr>
              <a:t>extracellular matrix and cell adhesion </a:t>
            </a:r>
          </a:p>
        </p:txBody>
      </p:sp>
      <p:sp>
        <p:nvSpPr>
          <p:cNvPr id="12" name="Subtitle 2">
            <a:extLst>
              <a:ext uri="{FF2B5EF4-FFF2-40B4-BE49-F238E27FC236}">
                <a16:creationId xmlns:a16="http://schemas.microsoft.com/office/drawing/2014/main" id="{51EBCAAB-77AE-4736-9FAB-C85CFB9E3BFC}"/>
              </a:ext>
            </a:extLst>
          </p:cNvPr>
          <p:cNvSpPr>
            <a:spLocks noGrp="1"/>
          </p:cNvSpPr>
          <p:nvPr>
            <p:ph type="subTitle" idx="1"/>
          </p:nvPr>
        </p:nvSpPr>
        <p:spPr>
          <a:xfrm>
            <a:off x="1655767" y="3590076"/>
            <a:ext cx="9418320" cy="1069298"/>
          </a:xfrm>
        </p:spPr>
        <p:txBody>
          <a:bodyPr>
            <a:normAutofit/>
          </a:bodyPr>
          <a:lstStyle/>
          <a:p>
            <a:r>
              <a:rPr lang="en-US" sz="2800" b="1" i="1" dirty="0" smtClean="0"/>
              <a:t>By: Dr. </a:t>
            </a:r>
            <a:r>
              <a:rPr lang="en-US" sz="2800" b="1" i="1" dirty="0" err="1" smtClean="0"/>
              <a:t>Karwan</a:t>
            </a:r>
            <a:r>
              <a:rPr lang="en-US" sz="2800" b="1" i="1" dirty="0" smtClean="0"/>
              <a:t> </a:t>
            </a:r>
            <a:r>
              <a:rPr lang="en-US" sz="2800" b="1" i="1" dirty="0" err="1" smtClean="0"/>
              <a:t>Idrees</a:t>
            </a:r>
            <a:r>
              <a:rPr lang="en-US" sz="2800" b="1" i="1" dirty="0" smtClean="0"/>
              <a:t> </a:t>
            </a:r>
            <a:r>
              <a:rPr lang="en-US" sz="2800" b="1" i="1" dirty="0" err="1" smtClean="0"/>
              <a:t>Jarjees</a:t>
            </a:r>
            <a:endParaRPr lang="en-US" sz="2800" b="1" i="1" dirty="0" smtClean="0"/>
          </a:p>
          <a:p>
            <a:r>
              <a:rPr lang="en-US" sz="2800" b="1" i="1" dirty="0"/>
              <a:t>k</a:t>
            </a:r>
            <a:r>
              <a:rPr lang="en-US" sz="2800" b="1" i="1" dirty="0" smtClean="0"/>
              <a:t>arwan.jarjees@uod.ac</a:t>
            </a:r>
            <a:endParaRPr lang="en-US" sz="2800" b="1" i="1" dirty="0"/>
          </a:p>
        </p:txBody>
      </p:sp>
      <p:pic>
        <p:nvPicPr>
          <p:cNvPr id="5" name="Picture 4">
            <a:extLst>
              <a:ext uri="{FF2B5EF4-FFF2-40B4-BE49-F238E27FC236}">
                <a16:creationId xmlns:a16="http://schemas.microsoft.com/office/drawing/2014/main" id="{28E84964-4FE7-4622-AA7C-CE1E98F50A5F}"/>
              </a:ext>
            </a:extLst>
          </p:cNvPr>
          <p:cNvPicPr/>
          <p:nvPr/>
        </p:nvPicPr>
        <p:blipFill rotWithShape="1">
          <a:blip r:embed="rId3"/>
          <a:srcRect l="38323" r="19402" b="32981"/>
          <a:stretch/>
        </p:blipFill>
        <p:spPr bwMode="auto">
          <a:xfrm>
            <a:off x="290732" y="5257800"/>
            <a:ext cx="1505244" cy="1600199"/>
          </a:xfrm>
          <a:prstGeom prst="rect">
            <a:avLst/>
          </a:prstGeom>
          <a:noFill/>
        </p:spPr>
      </p:pic>
      <p:pic>
        <p:nvPicPr>
          <p:cNvPr id="6" name="Picture 5">
            <a:extLst>
              <a:ext uri="{FF2B5EF4-FFF2-40B4-BE49-F238E27FC236}">
                <a16:creationId xmlns:a16="http://schemas.microsoft.com/office/drawing/2014/main" id="{5E47FECB-A69D-46AC-BAA4-B403802CAD40}"/>
              </a:ext>
            </a:extLst>
          </p:cNvPr>
          <p:cNvPicPr/>
          <p:nvPr/>
        </p:nvPicPr>
        <p:blipFill>
          <a:blip r:embed="rId4"/>
          <a:srcRect/>
          <a:stretch>
            <a:fillRect/>
          </a:stretch>
        </p:blipFill>
        <p:spPr bwMode="auto">
          <a:xfrm>
            <a:off x="7700179" y="5358620"/>
            <a:ext cx="1359877" cy="1257227"/>
          </a:xfrm>
          <a:prstGeom prst="rect">
            <a:avLst/>
          </a:prstGeom>
          <a:noFill/>
        </p:spPr>
      </p:pic>
      <p:sp>
        <p:nvSpPr>
          <p:cNvPr id="7" name="Rectangle 6">
            <a:extLst>
              <a:ext uri="{FF2B5EF4-FFF2-40B4-BE49-F238E27FC236}">
                <a16:creationId xmlns:a16="http://schemas.microsoft.com/office/drawing/2014/main" id="{74AAA7EB-FE24-4F14-B2CD-E05FD4B5377D}"/>
              </a:ext>
            </a:extLst>
          </p:cNvPr>
          <p:cNvSpPr/>
          <p:nvPr/>
        </p:nvSpPr>
        <p:spPr>
          <a:xfrm>
            <a:off x="1802060" y="5987234"/>
            <a:ext cx="3312125" cy="461665"/>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THE UNIVERSITY</a:t>
            </a:r>
            <a:r>
              <a:rPr lang="en-US" b="1" dirty="0">
                <a:latin typeface="Blackadder ITC" panose="04020505051007020D02" pitchFamily="82" charset="0"/>
                <a:cs typeface="Arial" panose="020B0604020202020204" pitchFamily="34" charset="0"/>
              </a:rPr>
              <a:t> </a:t>
            </a:r>
            <a:r>
              <a:rPr lang="en-US" sz="2400" b="1" dirty="0">
                <a:latin typeface="Blackadder ITC" panose="04020505051007020D02" pitchFamily="82" charset="0"/>
                <a:cs typeface="Arial" panose="020B0604020202020204" pitchFamily="34" charset="0"/>
              </a:rPr>
              <a:t>of  </a:t>
            </a:r>
            <a:r>
              <a:rPr lang="en-US" b="1" dirty="0">
                <a:latin typeface="Blackadder ITC" panose="04020505051007020D02" pitchFamily="82" charset="0"/>
                <a:cs typeface="Arial" panose="020B0604020202020204" pitchFamily="34" charset="0"/>
              </a:rPr>
              <a:t> </a:t>
            </a:r>
            <a:r>
              <a:rPr lang="en-US" b="1" dirty="0">
                <a:latin typeface="Arial" panose="020B0604020202020204" pitchFamily="34" charset="0"/>
                <a:cs typeface="Arial" panose="020B0604020202020204" pitchFamily="34" charset="0"/>
              </a:rPr>
              <a:t>DUHOK</a:t>
            </a:r>
          </a:p>
        </p:txBody>
      </p:sp>
      <p:sp>
        <p:nvSpPr>
          <p:cNvPr id="11" name="Rectangle 10">
            <a:extLst>
              <a:ext uri="{FF2B5EF4-FFF2-40B4-BE49-F238E27FC236}">
                <a16:creationId xmlns:a16="http://schemas.microsoft.com/office/drawing/2014/main" id="{DD45D7E1-8C51-47F9-BE64-0233F6D128FC}"/>
              </a:ext>
            </a:extLst>
          </p:cNvPr>
          <p:cNvSpPr/>
          <p:nvPr/>
        </p:nvSpPr>
        <p:spPr>
          <a:xfrm>
            <a:off x="9060056" y="5726561"/>
            <a:ext cx="2659766" cy="769441"/>
          </a:xfrm>
          <a:prstGeom prst="rect">
            <a:avLst/>
          </a:prstGeom>
        </p:spPr>
        <p:txBody>
          <a:bodyPr wrap="none">
            <a:spAutoFit/>
          </a:bodyPr>
          <a:lstStyle/>
          <a:p>
            <a:pPr algn="ctr"/>
            <a:r>
              <a:rPr lang="en-US" sz="2000" b="1" dirty="0"/>
              <a:t>COLLEGE </a:t>
            </a:r>
            <a:r>
              <a:rPr lang="en-US" sz="2400" b="1" dirty="0">
                <a:latin typeface="Blackadder ITC" panose="04020505051007020D02" pitchFamily="82" charset="0"/>
              </a:rPr>
              <a:t>of </a:t>
            </a:r>
            <a:endParaRPr lang="en-US" sz="2000" b="1" dirty="0">
              <a:latin typeface="Blackadder ITC" panose="04020505051007020D02" pitchFamily="82" charset="0"/>
            </a:endParaRPr>
          </a:p>
          <a:p>
            <a:pPr algn="ctr"/>
            <a:r>
              <a:rPr lang="en-US" sz="2000" b="1" dirty="0"/>
              <a:t>VETERINARY MEDICINE</a:t>
            </a:r>
            <a:endParaRPr lang="en-US" sz="2000" dirty="0"/>
          </a:p>
        </p:txBody>
      </p:sp>
      <p:sp>
        <p:nvSpPr>
          <p:cNvPr id="8" name="Rectangle 7">
            <a:extLst>
              <a:ext uri="{FF2B5EF4-FFF2-40B4-BE49-F238E27FC236}">
                <a16:creationId xmlns:a16="http://schemas.microsoft.com/office/drawing/2014/main" id="{FA46B3EE-F621-4621-B464-97932F90EC26}"/>
              </a:ext>
            </a:extLst>
          </p:cNvPr>
          <p:cNvSpPr/>
          <p:nvPr/>
        </p:nvSpPr>
        <p:spPr>
          <a:xfrm>
            <a:off x="290732" y="224435"/>
            <a:ext cx="5576335" cy="523220"/>
          </a:xfrm>
          <a:prstGeom prst="rect">
            <a:avLst/>
          </a:prstGeom>
        </p:spPr>
        <p:txBody>
          <a:bodyPr wrap="none">
            <a:spAutoFit/>
          </a:bodyPr>
          <a:lstStyle/>
          <a:p>
            <a:r>
              <a:rPr lang="en-US" sz="2800" b="1" dirty="0"/>
              <a:t>Cell and Molecular Biology/ Theory </a:t>
            </a:r>
          </a:p>
        </p:txBody>
      </p:sp>
    </p:spTree>
    <p:extLst>
      <p:ext uri="{BB962C8B-B14F-4D97-AF65-F5344CB8AC3E}">
        <p14:creationId xmlns:p14="http://schemas.microsoft.com/office/powerpoint/2010/main" val="2256162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7393B8-D2CC-4D21-806C-C24590B37AE5}"/>
              </a:ext>
            </a:extLst>
          </p:cNvPr>
          <p:cNvSpPr txBox="1"/>
          <p:nvPr/>
        </p:nvSpPr>
        <p:spPr>
          <a:xfrm>
            <a:off x="469446" y="414555"/>
            <a:ext cx="11140168" cy="5447645"/>
          </a:xfrm>
          <a:prstGeom prst="rect">
            <a:avLst/>
          </a:prstGeom>
          <a:noFill/>
        </p:spPr>
        <p:txBody>
          <a:bodyPr wrap="square">
            <a:spAutoFit/>
          </a:bodyPr>
          <a:lstStyle/>
          <a:p>
            <a:pPr algn="l">
              <a:lnSpc>
                <a:spcPct val="150000"/>
              </a:lnSpc>
            </a:pPr>
            <a:r>
              <a:rPr lang="en-US" sz="3600" b="1" i="0" dirty="0">
                <a:effectLst/>
                <a:latin typeface="Arial" panose="020B0604020202020204" pitchFamily="34" charset="0"/>
                <a:cs typeface="Arial" panose="020B0604020202020204" pitchFamily="34" charset="0"/>
              </a:rPr>
              <a:t>Types of Extracellular  Matrix</a:t>
            </a:r>
          </a:p>
          <a:p>
            <a:pPr algn="l">
              <a:lnSpc>
                <a:spcPct val="150000"/>
              </a:lnSpc>
            </a:pPr>
            <a:r>
              <a:rPr lang="en-US" sz="2800" b="0" i="0" dirty="0">
                <a:effectLst/>
                <a:latin typeface="Arial" panose="020B0604020202020204" pitchFamily="34" charset="0"/>
                <a:cs typeface="Arial" panose="020B0604020202020204" pitchFamily="34" charset="0"/>
              </a:rPr>
              <a:t>The ECM has two basic forms:</a:t>
            </a:r>
          </a:p>
          <a:p>
            <a:pPr algn="l">
              <a:lnSpc>
                <a:spcPct val="150000"/>
              </a:lnSpc>
              <a:buFont typeface="+mj-lt"/>
              <a:buAutoNum type="arabicPeriod"/>
            </a:pPr>
            <a:r>
              <a:rPr lang="en-US" sz="2800" b="1" i="0" dirty="0">
                <a:effectLst/>
                <a:latin typeface="Arial" panose="020B0604020202020204" pitchFamily="34" charset="0"/>
                <a:cs typeface="Arial" panose="020B0604020202020204" pitchFamily="34" charset="0"/>
              </a:rPr>
              <a:t> Basement membrane Extracellular </a:t>
            </a:r>
            <a:r>
              <a:rPr lang="en-US" sz="2800" b="1" i="0" dirty="0" smtClean="0">
                <a:effectLst/>
                <a:latin typeface="Arial" panose="020B0604020202020204" pitchFamily="34" charset="0"/>
                <a:cs typeface="Arial" panose="020B0604020202020204" pitchFamily="34" charset="0"/>
              </a:rPr>
              <a:t>Matrix </a:t>
            </a:r>
            <a:r>
              <a:rPr lang="en-US" sz="2800" b="1" i="0" dirty="0">
                <a:effectLst/>
                <a:latin typeface="Arial" panose="020B0604020202020204" pitchFamily="34" charset="0"/>
                <a:cs typeface="Arial" panose="020B0604020202020204" pitchFamily="34" charset="0"/>
              </a:rPr>
              <a:t>:</a:t>
            </a:r>
            <a:r>
              <a:rPr lang="en-US" sz="2800" b="0" i="0" dirty="0">
                <a:effectLst/>
                <a:latin typeface="Arial" panose="020B0604020202020204" pitchFamily="34" charset="0"/>
                <a:cs typeface="Arial" panose="020B0604020202020204" pitchFamily="34" charset="0"/>
              </a:rPr>
              <a:t> is a thin layer of </a:t>
            </a:r>
            <a:r>
              <a:rPr lang="en-US" sz="2800" b="0" i="0" dirty="0" smtClean="0">
                <a:effectLst/>
                <a:latin typeface="Arial" panose="020B0604020202020204" pitchFamily="34" charset="0"/>
                <a:cs typeface="Arial" panose="020B0604020202020204" pitchFamily="34" charset="0"/>
              </a:rPr>
              <a:t>Extracellular Matrix </a:t>
            </a:r>
            <a:r>
              <a:rPr lang="en-US" sz="2800" b="0" i="0" dirty="0">
                <a:effectLst/>
                <a:latin typeface="Arial" panose="020B0604020202020204" pitchFamily="34" charset="0"/>
                <a:cs typeface="Arial" panose="020B0604020202020204" pitchFamily="34" charset="0"/>
              </a:rPr>
              <a:t>that forms between the epithelia and endothelia. It surrounds muscle, fat and nerve cells. </a:t>
            </a:r>
          </a:p>
          <a:p>
            <a:pPr algn="l">
              <a:lnSpc>
                <a:spcPct val="150000"/>
              </a:lnSpc>
              <a:buFont typeface="+mj-lt"/>
              <a:buAutoNum type="arabicPeriod"/>
            </a:pPr>
            <a:r>
              <a:rPr lang="en-US" sz="2800" dirty="0">
                <a:latin typeface="Arial" panose="020B0604020202020204" pitchFamily="34" charset="0"/>
                <a:cs typeface="Arial" panose="020B0604020202020204" pitchFamily="34" charset="0"/>
              </a:rPr>
              <a:t> </a:t>
            </a:r>
            <a:r>
              <a:rPr lang="en-US" sz="2800" b="1" i="0" dirty="0">
                <a:effectLst/>
                <a:latin typeface="Arial" panose="020B0604020202020204" pitchFamily="34" charset="0"/>
                <a:cs typeface="Arial" panose="020B0604020202020204" pitchFamily="34" charset="0"/>
              </a:rPr>
              <a:t>Interstitial matrix:</a:t>
            </a:r>
            <a:r>
              <a:rPr lang="en-US" sz="2800" b="0" i="0" dirty="0">
                <a:effectLst/>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is</a:t>
            </a:r>
            <a:r>
              <a:rPr lang="en-US" sz="2800" b="0" i="0" dirty="0">
                <a:effectLst/>
                <a:latin typeface="Arial" panose="020B0604020202020204" pitchFamily="34" charset="0"/>
                <a:cs typeface="Arial" panose="020B0604020202020204" pitchFamily="34" charset="0"/>
              </a:rPr>
              <a:t> a loose meshwork surround the cells</a:t>
            </a:r>
            <a:r>
              <a:rPr lang="en-US" sz="2800" dirty="0">
                <a:latin typeface="Arial" panose="020B0604020202020204" pitchFamily="34" charset="0"/>
                <a:cs typeface="Arial" panose="020B0604020202020204" pitchFamily="34" charset="0"/>
              </a:rPr>
              <a:t>. It</a:t>
            </a:r>
            <a:r>
              <a:rPr lang="en-GB" sz="2800" dirty="0">
                <a:latin typeface="Arial" panose="020B0604020202020204" pitchFamily="34" charset="0"/>
                <a:cs typeface="Arial" panose="020B0604020202020204" pitchFamily="34" charset="0"/>
              </a:rPr>
              <a:t> is located under the </a:t>
            </a:r>
            <a:r>
              <a:rPr lang="en-US" sz="2800" b="1" i="0" dirty="0">
                <a:effectLst/>
                <a:latin typeface="Arial" panose="020B0604020202020204" pitchFamily="34" charset="0"/>
                <a:cs typeface="Arial" panose="020B0604020202020204" pitchFamily="34" charset="0"/>
              </a:rPr>
              <a:t>Basement membrane </a:t>
            </a:r>
            <a:r>
              <a:rPr lang="en-GB" sz="2800" dirty="0">
                <a:latin typeface="Arial" panose="020B0604020202020204" pitchFamily="34" charset="0"/>
                <a:cs typeface="Arial" panose="020B0604020202020204" pitchFamily="34" charset="0"/>
              </a:rPr>
              <a:t>and acts as one of the major structural layers of the lamina propria and submucosa </a:t>
            </a:r>
            <a:r>
              <a:rPr lang="en-US" sz="2800" dirty="0">
                <a:latin typeface="Arial" panose="020B0604020202020204" pitchFamily="34" charset="0"/>
                <a:cs typeface="Arial" panose="020B0604020202020204" pitchFamily="34" charset="0"/>
              </a:rPr>
              <a:t> </a:t>
            </a:r>
            <a:endParaRPr lang="en-US" sz="28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417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130D3C-E3BC-40C7-B466-1E7341772A7C}"/>
              </a:ext>
            </a:extLst>
          </p:cNvPr>
          <p:cNvPicPr>
            <a:picLocks noChangeAspect="1"/>
          </p:cNvPicPr>
          <p:nvPr/>
        </p:nvPicPr>
        <p:blipFill rotWithShape="1">
          <a:blip r:embed="rId3"/>
          <a:srcRect l="40982" t="15459" r="26072" b="50000"/>
          <a:stretch/>
        </p:blipFill>
        <p:spPr>
          <a:xfrm>
            <a:off x="299358" y="620486"/>
            <a:ext cx="5796642" cy="5176158"/>
          </a:xfrm>
          <a:prstGeom prst="rect">
            <a:avLst/>
          </a:prstGeom>
        </p:spPr>
      </p:pic>
      <p:pic>
        <p:nvPicPr>
          <p:cNvPr id="5" name="Picture 4">
            <a:extLst>
              <a:ext uri="{FF2B5EF4-FFF2-40B4-BE49-F238E27FC236}">
                <a16:creationId xmlns:a16="http://schemas.microsoft.com/office/drawing/2014/main" id="{7F5AC331-AEB8-4441-B4C4-97EA7696D10C}"/>
              </a:ext>
            </a:extLst>
          </p:cNvPr>
          <p:cNvPicPr>
            <a:picLocks noChangeAspect="1"/>
          </p:cNvPicPr>
          <p:nvPr/>
        </p:nvPicPr>
        <p:blipFill rotWithShape="1">
          <a:blip r:embed="rId4"/>
          <a:srcRect l="65878" t="21416" r="12039" b="60500"/>
          <a:stretch/>
        </p:blipFill>
        <p:spPr>
          <a:xfrm>
            <a:off x="6319156" y="1061356"/>
            <a:ext cx="5573486" cy="4735288"/>
          </a:xfrm>
          <a:prstGeom prst="rect">
            <a:avLst/>
          </a:prstGeom>
        </p:spPr>
      </p:pic>
    </p:spTree>
    <p:extLst>
      <p:ext uri="{BB962C8B-B14F-4D97-AF65-F5344CB8AC3E}">
        <p14:creationId xmlns:p14="http://schemas.microsoft.com/office/powerpoint/2010/main" val="3190728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6C327B-6375-4C31-8C11-E8D488ADD8B6}"/>
              </a:ext>
            </a:extLst>
          </p:cNvPr>
          <p:cNvSpPr/>
          <p:nvPr/>
        </p:nvSpPr>
        <p:spPr>
          <a:xfrm>
            <a:off x="293077" y="138064"/>
            <a:ext cx="11605845" cy="1815882"/>
          </a:xfrm>
          <a:prstGeom prst="rect">
            <a:avLst/>
          </a:prstGeom>
        </p:spPr>
        <p:txBody>
          <a:bodyPr wrap="square">
            <a:spAutoFit/>
          </a:bodyPr>
          <a:lstStyle/>
          <a:p>
            <a:r>
              <a:rPr lang="en-US" sz="2800" b="1" dirty="0">
                <a:solidFill>
                  <a:srgbClr val="000000"/>
                </a:solidFill>
                <a:latin typeface="Arial" panose="020B0604020202020204" pitchFamily="34" charset="0"/>
                <a:cs typeface="Arial" panose="020B0604020202020204" pitchFamily="34" charset="0"/>
              </a:rPr>
              <a:t>Ehlers Danlos Syndrome</a:t>
            </a:r>
          </a:p>
          <a:p>
            <a:endParaRPr lang="en-US" sz="2800" b="1" dirty="0">
              <a:solidFill>
                <a:srgbClr val="000000"/>
              </a:solidFill>
              <a:latin typeface="Arial" panose="020B0604020202020204" pitchFamily="34" charset="0"/>
              <a:cs typeface="Arial" panose="020B0604020202020204" pitchFamily="34" charset="0"/>
            </a:endParaRPr>
          </a:p>
          <a:p>
            <a:r>
              <a:rPr lang="en-US" sz="2800" dirty="0">
                <a:solidFill>
                  <a:srgbClr val="000000"/>
                </a:solidFill>
                <a:latin typeface="Arial" panose="020B0604020202020204" pitchFamily="34" charset="0"/>
                <a:cs typeface="Arial" panose="020B0604020202020204" pitchFamily="34" charset="0"/>
              </a:rPr>
              <a:t>A defect in the connective tissue fibers may lead to loose joint, skin stretching and abnormal scar formation  </a:t>
            </a:r>
            <a:endParaRPr lang="en-US"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13975CC-F99C-423A-999C-FC2D9FABE0F1}"/>
              </a:ext>
            </a:extLst>
          </p:cNvPr>
          <p:cNvPicPr>
            <a:picLocks noChangeAspect="1"/>
          </p:cNvPicPr>
          <p:nvPr/>
        </p:nvPicPr>
        <p:blipFill>
          <a:blip r:embed="rId2"/>
          <a:stretch>
            <a:fillRect/>
          </a:stretch>
        </p:blipFill>
        <p:spPr>
          <a:xfrm>
            <a:off x="2813538" y="1953946"/>
            <a:ext cx="7821637" cy="4600941"/>
          </a:xfrm>
          <a:prstGeom prst="rect">
            <a:avLst/>
          </a:prstGeom>
        </p:spPr>
      </p:pic>
    </p:spTree>
    <p:extLst>
      <p:ext uri="{BB962C8B-B14F-4D97-AF65-F5344CB8AC3E}">
        <p14:creationId xmlns:p14="http://schemas.microsoft.com/office/powerpoint/2010/main" val="673186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066DF-DB44-43C4-B1AB-32176A2863AD}"/>
              </a:ext>
            </a:extLst>
          </p:cNvPr>
          <p:cNvSpPr/>
          <p:nvPr/>
        </p:nvSpPr>
        <p:spPr>
          <a:xfrm>
            <a:off x="297179" y="289679"/>
            <a:ext cx="8653977" cy="3440173"/>
          </a:xfrm>
          <a:prstGeom prst="rect">
            <a:avLst/>
          </a:prstGeom>
        </p:spPr>
        <p:txBody>
          <a:bodyPr wrap="square">
            <a:spAutoFit/>
          </a:bodyPr>
          <a:lstStyle/>
          <a:p>
            <a:pPr>
              <a:lnSpc>
                <a:spcPct val="150000"/>
              </a:lnSpc>
            </a:pPr>
            <a:r>
              <a:rPr lang="en-US" sz="2800" b="1" dirty="0">
                <a:latin typeface="Arial" panose="020B0604020202020204" pitchFamily="34" charset="0"/>
              </a:rPr>
              <a:t>Function of extracellular matrix</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It gives toughness and flexibility – tendons and dermis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It can be calcified to become a hard and dense tissue </a:t>
            </a:r>
          </a:p>
          <a:p>
            <a:pPr>
              <a:lnSpc>
                <a:spcPct val="150000"/>
              </a:lnSpc>
            </a:pPr>
            <a:r>
              <a:rPr lang="en-US" sz="2400" dirty="0">
                <a:latin typeface="Arial" panose="020B0604020202020204" pitchFamily="34" charset="0"/>
                <a:cs typeface="Arial" panose="020B0604020202020204" pitchFamily="34" charset="0"/>
              </a:rPr>
              <a:t>   such as bone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It can be hard and shock absorbing – cartilage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It can form a soft and transparent – vitreous body in eye </a:t>
            </a:r>
            <a:endParaRPr lang="en-GB"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19D10E0-E9CA-43BB-9D29-352B22BE2CA3}"/>
              </a:ext>
            </a:extLst>
          </p:cNvPr>
          <p:cNvPicPr>
            <a:picLocks noChangeAspect="1"/>
          </p:cNvPicPr>
          <p:nvPr/>
        </p:nvPicPr>
        <p:blipFill rotWithShape="1">
          <a:blip r:embed="rId3"/>
          <a:srcRect l="75972" t="50613" r="9152" b="8083"/>
          <a:stretch/>
        </p:blipFill>
        <p:spPr>
          <a:xfrm>
            <a:off x="8499984" y="3289175"/>
            <a:ext cx="3114261" cy="3279146"/>
          </a:xfrm>
          <a:prstGeom prst="rect">
            <a:avLst/>
          </a:prstGeom>
        </p:spPr>
      </p:pic>
      <p:pic>
        <p:nvPicPr>
          <p:cNvPr id="7" name="Picture 6">
            <a:extLst>
              <a:ext uri="{FF2B5EF4-FFF2-40B4-BE49-F238E27FC236}">
                <a16:creationId xmlns:a16="http://schemas.microsoft.com/office/drawing/2014/main" id="{08695855-9299-4409-BD19-140D633763CF}"/>
              </a:ext>
            </a:extLst>
          </p:cNvPr>
          <p:cNvPicPr>
            <a:picLocks noChangeAspect="1"/>
          </p:cNvPicPr>
          <p:nvPr/>
        </p:nvPicPr>
        <p:blipFill rotWithShape="1">
          <a:blip r:embed="rId3"/>
          <a:srcRect l="16500" t="18241" r="34327" b="35138"/>
          <a:stretch/>
        </p:blipFill>
        <p:spPr>
          <a:xfrm>
            <a:off x="552743" y="3774692"/>
            <a:ext cx="6293536" cy="3083307"/>
          </a:xfrm>
          <a:prstGeom prst="rect">
            <a:avLst/>
          </a:prstGeom>
        </p:spPr>
      </p:pic>
      <p:sp>
        <p:nvSpPr>
          <p:cNvPr id="3" name="Rectangle 2">
            <a:extLst>
              <a:ext uri="{FF2B5EF4-FFF2-40B4-BE49-F238E27FC236}">
                <a16:creationId xmlns:a16="http://schemas.microsoft.com/office/drawing/2014/main" id="{972735B9-38C4-46E6-A32B-F36704509B7E}"/>
              </a:ext>
            </a:extLst>
          </p:cNvPr>
          <p:cNvSpPr/>
          <p:nvPr/>
        </p:nvSpPr>
        <p:spPr>
          <a:xfrm>
            <a:off x="8586754" y="244838"/>
            <a:ext cx="1587294" cy="461665"/>
          </a:xfrm>
          <a:prstGeom prst="rect">
            <a:avLst/>
          </a:prstGeom>
        </p:spPr>
        <p:txBody>
          <a:bodyPr wrap="none">
            <a:spAutoFit/>
          </a:bodyPr>
          <a:lstStyle/>
          <a:p>
            <a:r>
              <a:rPr lang="en-GB" sz="2400" b="1" dirty="0">
                <a:latin typeface="Arial" panose="020B0604020202020204" pitchFamily="34" charset="0"/>
                <a:cs typeface="Arial" panose="020B0604020202020204" pitchFamily="34" charset="0"/>
              </a:rPr>
              <a:t>Cartilage </a:t>
            </a:r>
          </a:p>
        </p:txBody>
      </p:sp>
      <p:sp>
        <p:nvSpPr>
          <p:cNvPr id="4" name="Rectangle 3">
            <a:extLst>
              <a:ext uri="{FF2B5EF4-FFF2-40B4-BE49-F238E27FC236}">
                <a16:creationId xmlns:a16="http://schemas.microsoft.com/office/drawing/2014/main" id="{C7114B20-6795-488A-97B7-757752FBFD89}"/>
              </a:ext>
            </a:extLst>
          </p:cNvPr>
          <p:cNvSpPr/>
          <p:nvPr/>
        </p:nvSpPr>
        <p:spPr>
          <a:xfrm>
            <a:off x="11379423" y="5051167"/>
            <a:ext cx="732893" cy="461665"/>
          </a:xfrm>
          <a:prstGeom prst="rect">
            <a:avLst/>
          </a:prstGeom>
        </p:spPr>
        <p:txBody>
          <a:bodyPr wrap="none">
            <a:spAutoFit/>
          </a:bodyPr>
          <a:lstStyle/>
          <a:p>
            <a:r>
              <a:rPr lang="en-GB" sz="2400" b="1" dirty="0">
                <a:latin typeface="Arial" panose="020B0604020202020204" pitchFamily="34" charset="0"/>
                <a:cs typeface="Arial" panose="020B0604020202020204" pitchFamily="34" charset="0"/>
              </a:rPr>
              <a:t>Eye</a:t>
            </a:r>
          </a:p>
        </p:txBody>
      </p:sp>
      <p:pic>
        <p:nvPicPr>
          <p:cNvPr id="8" name="Picture 7">
            <a:extLst>
              <a:ext uri="{FF2B5EF4-FFF2-40B4-BE49-F238E27FC236}">
                <a16:creationId xmlns:a16="http://schemas.microsoft.com/office/drawing/2014/main" id="{B00BAE9F-ABA0-481D-B843-99C237B2FC71}"/>
              </a:ext>
            </a:extLst>
          </p:cNvPr>
          <p:cNvPicPr>
            <a:picLocks noChangeAspect="1"/>
          </p:cNvPicPr>
          <p:nvPr/>
        </p:nvPicPr>
        <p:blipFill rotWithShape="1">
          <a:blip r:embed="rId3"/>
          <a:srcRect l="69807" t="18241" r="12636" b="48847"/>
          <a:stretch/>
        </p:blipFill>
        <p:spPr>
          <a:xfrm>
            <a:off x="8219410" y="631457"/>
            <a:ext cx="3675411" cy="2612877"/>
          </a:xfrm>
          <a:prstGeom prst="rect">
            <a:avLst/>
          </a:prstGeom>
        </p:spPr>
      </p:pic>
    </p:spTree>
    <p:extLst>
      <p:ext uri="{BB962C8B-B14F-4D97-AF65-F5344CB8AC3E}">
        <p14:creationId xmlns:p14="http://schemas.microsoft.com/office/powerpoint/2010/main" val="4062287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0DD49D-E2E3-486C-8012-66FA6748E9D0}"/>
              </a:ext>
            </a:extLst>
          </p:cNvPr>
          <p:cNvSpPr/>
          <p:nvPr/>
        </p:nvSpPr>
        <p:spPr>
          <a:xfrm>
            <a:off x="3160542" y="322608"/>
            <a:ext cx="6096000" cy="707886"/>
          </a:xfrm>
          <a:prstGeom prst="rect">
            <a:avLst/>
          </a:prstGeom>
        </p:spPr>
        <p:txBody>
          <a:bodyPr>
            <a:spAutoFit/>
          </a:bodyPr>
          <a:lstStyle/>
          <a:p>
            <a:r>
              <a:rPr lang="en-GB" sz="4000" b="1" dirty="0">
                <a:latin typeface="Arial" panose="020B0604020202020204" pitchFamily="34" charset="0"/>
                <a:cs typeface="Arial" panose="020B0604020202020204" pitchFamily="34" charset="0"/>
              </a:rPr>
              <a:t> Cell Adhesion </a:t>
            </a:r>
          </a:p>
        </p:txBody>
      </p:sp>
      <p:pic>
        <p:nvPicPr>
          <p:cNvPr id="5" name="Picture 4">
            <a:extLst>
              <a:ext uri="{FF2B5EF4-FFF2-40B4-BE49-F238E27FC236}">
                <a16:creationId xmlns:a16="http://schemas.microsoft.com/office/drawing/2014/main" id="{FCFFC9D7-F778-4351-87E6-FC52064AEB1F}"/>
              </a:ext>
            </a:extLst>
          </p:cNvPr>
          <p:cNvPicPr>
            <a:picLocks noChangeAspect="1"/>
          </p:cNvPicPr>
          <p:nvPr/>
        </p:nvPicPr>
        <p:blipFill rotWithShape="1">
          <a:blip r:embed="rId2"/>
          <a:srcRect l="21000" t="22756" r="20731" b="19370"/>
          <a:stretch/>
        </p:blipFill>
        <p:spPr>
          <a:xfrm>
            <a:off x="856343" y="1030494"/>
            <a:ext cx="10479313" cy="5827505"/>
          </a:xfrm>
          <a:prstGeom prst="rect">
            <a:avLst/>
          </a:prstGeom>
        </p:spPr>
      </p:pic>
    </p:spTree>
    <p:extLst>
      <p:ext uri="{BB962C8B-B14F-4D97-AF65-F5344CB8AC3E}">
        <p14:creationId xmlns:p14="http://schemas.microsoft.com/office/powerpoint/2010/main" val="3455466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DCD931-3C76-446E-9EBE-127D6C3C0F3D}"/>
              </a:ext>
            </a:extLst>
          </p:cNvPr>
          <p:cNvSpPr/>
          <p:nvPr/>
        </p:nvSpPr>
        <p:spPr>
          <a:xfrm>
            <a:off x="375139" y="406404"/>
            <a:ext cx="11385452" cy="5170646"/>
          </a:xfrm>
          <a:prstGeom prst="rect">
            <a:avLst/>
          </a:prstGeom>
        </p:spPr>
        <p:txBody>
          <a:bodyPr wrap="square">
            <a:spAutoFit/>
          </a:bodyPr>
          <a:lstStyle/>
          <a:p>
            <a:pPr>
              <a:lnSpc>
                <a:spcPct val="150000"/>
              </a:lnSpc>
            </a:pPr>
            <a:r>
              <a:rPr lang="en-US" sz="4000" b="1" dirty="0">
                <a:latin typeface="Arial" panose="020B0604020202020204" pitchFamily="34" charset="0"/>
              </a:rPr>
              <a:t>Cellular Communities</a:t>
            </a:r>
          </a:p>
          <a:p>
            <a:pPr>
              <a:lnSpc>
                <a:spcPct val="150000"/>
              </a:lnSpc>
            </a:pPr>
            <a:r>
              <a:rPr lang="en-US" sz="4000" b="1" dirty="0">
                <a:latin typeface="Arial" panose="020B0604020202020204" pitchFamily="34" charset="0"/>
              </a:rPr>
              <a:t> </a:t>
            </a:r>
            <a:r>
              <a:rPr lang="en-US" sz="2800" dirty="0">
                <a:latin typeface="Arial" panose="020B0604020202020204" pitchFamily="34" charset="0"/>
              </a:rPr>
              <a:t>Multicellular organisms are made up of an organized collections of cells – </a:t>
            </a:r>
            <a:r>
              <a:rPr lang="en-US" sz="2800" b="1" dirty="0">
                <a:latin typeface="Arial" panose="020B0604020202020204" pitchFamily="34" charset="0"/>
              </a:rPr>
              <a:t>cells are organized into tissue </a:t>
            </a:r>
            <a:endParaRPr lang="en-US" sz="2800" dirty="0">
              <a:latin typeface="Arial" panose="020B0604020202020204" pitchFamily="34" charset="0"/>
            </a:endParaRPr>
          </a:p>
          <a:p>
            <a:pPr>
              <a:lnSpc>
                <a:spcPct val="150000"/>
              </a:lnSpc>
            </a:pPr>
            <a:r>
              <a:rPr lang="en-GB" sz="2800" dirty="0">
                <a:latin typeface="Arial" panose="020B0604020202020204" pitchFamily="34" charset="0"/>
              </a:rPr>
              <a:t>- Nervous tissue </a:t>
            </a:r>
          </a:p>
          <a:p>
            <a:pPr>
              <a:lnSpc>
                <a:spcPct val="150000"/>
              </a:lnSpc>
            </a:pPr>
            <a:r>
              <a:rPr lang="en-GB" sz="2800" dirty="0">
                <a:latin typeface="Arial" panose="020B0604020202020204" pitchFamily="34" charset="0"/>
              </a:rPr>
              <a:t>- Epithelial tissue </a:t>
            </a:r>
          </a:p>
          <a:p>
            <a:pPr>
              <a:lnSpc>
                <a:spcPct val="150000"/>
              </a:lnSpc>
            </a:pPr>
            <a:r>
              <a:rPr lang="en-GB" sz="2800" dirty="0">
                <a:latin typeface="Arial" panose="020B0604020202020204" pitchFamily="34" charset="0"/>
              </a:rPr>
              <a:t>- Connective tissue </a:t>
            </a:r>
          </a:p>
          <a:p>
            <a:pPr>
              <a:lnSpc>
                <a:spcPct val="150000"/>
              </a:lnSpc>
            </a:pPr>
            <a:r>
              <a:rPr lang="en-GB" sz="2800" dirty="0">
                <a:latin typeface="Arial" panose="020B0604020202020204" pitchFamily="34" charset="0"/>
              </a:rPr>
              <a:t>- Muscular tissue </a:t>
            </a:r>
            <a:endParaRPr lang="en-GB" sz="2800" dirty="0"/>
          </a:p>
        </p:txBody>
      </p:sp>
    </p:spTree>
    <p:extLst>
      <p:ext uri="{BB962C8B-B14F-4D97-AF65-F5344CB8AC3E}">
        <p14:creationId xmlns:p14="http://schemas.microsoft.com/office/powerpoint/2010/main" val="3585848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16E97-4FD0-470D-A134-F59653EBF53F}"/>
              </a:ext>
            </a:extLst>
          </p:cNvPr>
          <p:cNvSpPr/>
          <p:nvPr/>
        </p:nvSpPr>
        <p:spPr>
          <a:xfrm>
            <a:off x="4265441" y="167736"/>
            <a:ext cx="6096000" cy="584775"/>
          </a:xfrm>
          <a:prstGeom prst="rect">
            <a:avLst/>
          </a:prstGeom>
        </p:spPr>
        <p:txBody>
          <a:bodyPr>
            <a:spAutoFit/>
          </a:bodyPr>
          <a:lstStyle/>
          <a:p>
            <a:r>
              <a:rPr lang="en-GB" sz="3200" b="1" dirty="0">
                <a:latin typeface="Arial" panose="020B0604020202020204" pitchFamily="34" charset="0"/>
              </a:rPr>
              <a:t>Cell adhesions </a:t>
            </a:r>
            <a:endParaRPr lang="en-GB" sz="3200" dirty="0"/>
          </a:p>
        </p:txBody>
      </p:sp>
      <p:sp>
        <p:nvSpPr>
          <p:cNvPr id="3" name="Rectangle 2">
            <a:extLst>
              <a:ext uri="{FF2B5EF4-FFF2-40B4-BE49-F238E27FC236}">
                <a16:creationId xmlns:a16="http://schemas.microsoft.com/office/drawing/2014/main" id="{B69189A0-CCC3-43CE-9AF7-A1A44C087C75}"/>
              </a:ext>
            </a:extLst>
          </p:cNvPr>
          <p:cNvSpPr/>
          <p:nvPr/>
        </p:nvSpPr>
        <p:spPr>
          <a:xfrm>
            <a:off x="276661" y="982547"/>
            <a:ext cx="11509616" cy="5185522"/>
          </a:xfrm>
          <a:prstGeom prst="rect">
            <a:avLst/>
          </a:prstGeom>
        </p:spPr>
        <p:txBody>
          <a:bodyPr wrap="square">
            <a:spAutoFit/>
          </a:bodyPr>
          <a:lstStyle/>
          <a:p>
            <a:pPr marL="342900" indent="-342900">
              <a:lnSpc>
                <a:spcPct val="150000"/>
              </a:lnSpc>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Cellular adhesion </a:t>
            </a:r>
            <a:r>
              <a:rPr lang="en-US" sz="2800" dirty="0">
                <a:latin typeface="Times New Roman" panose="02020603050405020304" pitchFamily="18" charset="0"/>
                <a:cs typeface="Times New Roman" panose="02020603050405020304" pitchFamily="18" charset="0"/>
              </a:rPr>
              <a:t>is the binding of a cell to its neighboring cell </a:t>
            </a:r>
            <a:r>
              <a:rPr lang="en-GB" sz="2800" dirty="0">
                <a:latin typeface="Times New Roman" panose="02020603050405020304" pitchFamily="18" charset="0"/>
                <a:cs typeface="Times New Roman" panose="02020603050405020304" pitchFamily="18" charset="0"/>
              </a:rPr>
              <a:t>or to the extracellular matrix. Cell </a:t>
            </a:r>
            <a:r>
              <a:rPr lang="en-US" sz="2800" dirty="0">
                <a:latin typeface="Times New Roman" panose="02020603050405020304" pitchFamily="18" charset="0"/>
                <a:cs typeface="Times New Roman" panose="02020603050405020304" pitchFamily="18" charset="0"/>
              </a:rPr>
              <a:t>Adhesion is accomplished by specialized adhesion molecules such as integrins and </a:t>
            </a:r>
            <a:r>
              <a:rPr lang="en-US" sz="2800" dirty="0" err="1">
                <a:latin typeface="Times New Roman" panose="02020603050405020304" pitchFamily="18" charset="0"/>
                <a:cs typeface="Times New Roman" panose="02020603050405020304" pitchFamily="18" charset="0"/>
              </a:rPr>
              <a:t>cadherins</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err="1">
                <a:latin typeface="Times New Roman" panose="02020603050405020304" pitchFamily="18" charset="0"/>
                <a:cs typeface="Times New Roman" panose="02020603050405020304" pitchFamily="18" charset="0"/>
              </a:rPr>
              <a:t>Integrins</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cadherins</a:t>
            </a:r>
            <a:r>
              <a:rPr lang="en-US" sz="2800" dirty="0">
                <a:latin typeface="Times New Roman" panose="02020603050405020304" pitchFamily="18" charset="0"/>
                <a:cs typeface="Times New Roman" panose="02020603050405020304" pitchFamily="18" charset="0"/>
              </a:rPr>
              <a:t> are two of the best-studied classes of adhesion receptors. </a:t>
            </a:r>
            <a:r>
              <a:rPr lang="en-US" sz="2800" dirty="0" err="1">
                <a:latin typeface="Times New Roman" panose="02020603050405020304" pitchFamily="18" charset="0"/>
                <a:cs typeface="Times New Roman" panose="02020603050405020304" pitchFamily="18" charset="0"/>
              </a:rPr>
              <a:t>Integrins</a:t>
            </a:r>
            <a:r>
              <a:rPr lang="en-US" sz="2800" dirty="0">
                <a:latin typeface="Times New Roman" panose="02020603050405020304" pitchFamily="18" charset="0"/>
                <a:cs typeface="Times New Roman" panose="02020603050405020304" pitchFamily="18" charset="0"/>
              </a:rPr>
              <a:t> mediate adhesion between the cell and its extracellular matrix (ECM), and </a:t>
            </a:r>
            <a:r>
              <a:rPr lang="en-US" sz="2800" dirty="0" err="1">
                <a:latin typeface="Times New Roman" panose="02020603050405020304" pitchFamily="18" charset="0"/>
                <a:cs typeface="Times New Roman" panose="02020603050405020304" pitchFamily="18" charset="0"/>
              </a:rPr>
              <a:t>cadherins</a:t>
            </a:r>
            <a:r>
              <a:rPr lang="en-US" sz="2800" dirty="0">
                <a:latin typeface="Times New Roman" panose="02020603050405020304" pitchFamily="18" charset="0"/>
                <a:cs typeface="Times New Roman" panose="02020603050405020304" pitchFamily="18" charset="0"/>
              </a:rPr>
              <a:t> mediate homotypic adhesion between cells.</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is required for single cells to form tissues in an organized and functional manner. </a:t>
            </a:r>
          </a:p>
        </p:txBody>
      </p:sp>
    </p:spTree>
    <p:extLst>
      <p:ext uri="{BB962C8B-B14F-4D97-AF65-F5344CB8AC3E}">
        <p14:creationId xmlns:p14="http://schemas.microsoft.com/office/powerpoint/2010/main" val="1581639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01350" cy="1682750"/>
          </a:xfrm>
        </p:spPr>
        <p:txBody>
          <a:bodyPr>
            <a:normAutofit fontScale="90000"/>
          </a:bodyPr>
          <a:lstStyle/>
          <a:p>
            <a:r>
              <a:rPr lang="en-GB" b="1" dirty="0">
                <a:latin typeface="Arial" panose="020B0604020202020204" pitchFamily="34" charset="0"/>
              </a:rPr>
              <a:t>Classification of Cell Junctions according to their functions:- </a:t>
            </a:r>
            <a:r>
              <a:rPr lang="en-GB" dirty="0">
                <a:latin typeface="Arial" panose="020B0604020202020204" pitchFamily="34" charset="0"/>
              </a:rPr>
              <a:t/>
            </a:r>
            <a:br>
              <a:rPr lang="en-GB" dirty="0">
                <a:latin typeface="Arial" panose="020B0604020202020204" pitchFamily="34" charset="0"/>
              </a:rPr>
            </a:br>
            <a:endParaRPr lang="en-US" dirty="0"/>
          </a:p>
        </p:txBody>
      </p:sp>
      <p:sp>
        <p:nvSpPr>
          <p:cNvPr id="4" name="Content Placeholder 3">
            <a:extLst>
              <a:ext uri="{FF2B5EF4-FFF2-40B4-BE49-F238E27FC236}">
                <a16:creationId xmlns:a16="http://schemas.microsoft.com/office/drawing/2014/main" id="{CD4F278C-05F1-4AC7-A29F-CC5A2C80DAE8}"/>
              </a:ext>
            </a:extLst>
          </p:cNvPr>
          <p:cNvSpPr>
            <a:spLocks noGrp="1"/>
          </p:cNvSpPr>
          <p:nvPr>
            <p:ph idx="1"/>
          </p:nvPr>
        </p:nvSpPr>
        <p:spPr>
          <a:xfrm>
            <a:off x="838200" y="2339975"/>
            <a:ext cx="10515600" cy="3759491"/>
          </a:xfrm>
          <a:prstGeom prst="rect">
            <a:avLst/>
          </a:prstGeom>
        </p:spPr>
        <p:txBody>
          <a:bodyPr wrap="square">
            <a:spAutoFit/>
          </a:bodyPr>
          <a:lstStyle/>
          <a:p>
            <a:pPr marL="457200" indent="-457200">
              <a:lnSpc>
                <a:spcPct val="150000"/>
              </a:lnSpc>
              <a:buFont typeface="+mj-lt"/>
              <a:buAutoNum type="arabicPeriod"/>
            </a:pPr>
            <a:r>
              <a:rPr lang="en-US" b="1" dirty="0" smtClean="0">
                <a:latin typeface="Times New Roman" panose="02020603050405020304" pitchFamily="18" charset="0"/>
                <a:cs typeface="Times New Roman" panose="02020603050405020304" pitchFamily="18" charset="0"/>
              </a:rPr>
              <a:t>Tight </a:t>
            </a:r>
            <a:r>
              <a:rPr lang="en-US" b="1" dirty="0">
                <a:latin typeface="Times New Roman" panose="02020603050405020304" pitchFamily="18" charset="0"/>
                <a:cs typeface="Times New Roman" panose="02020603050405020304" pitchFamily="18" charset="0"/>
              </a:rPr>
              <a:t>junctions</a:t>
            </a:r>
          </a:p>
          <a:p>
            <a:pPr marL="457200" indent="-457200">
              <a:lnSpc>
                <a:spcPct val="150000"/>
              </a:lnSpc>
              <a:buFont typeface="+mj-lt"/>
              <a:buAutoNum type="arabicPeriod"/>
            </a:pPr>
            <a:r>
              <a:rPr lang="en-US" b="1" dirty="0" err="1">
                <a:latin typeface="Times New Roman" panose="02020603050405020304" pitchFamily="18" charset="0"/>
                <a:cs typeface="Times New Roman" panose="02020603050405020304" pitchFamily="18" charset="0"/>
              </a:rPr>
              <a:t>Adherens</a:t>
            </a:r>
            <a:r>
              <a:rPr lang="en-US" b="1" dirty="0">
                <a:latin typeface="Times New Roman" panose="02020603050405020304" pitchFamily="18" charset="0"/>
                <a:cs typeface="Times New Roman" panose="02020603050405020304" pitchFamily="18" charset="0"/>
              </a:rPr>
              <a:t> junction </a:t>
            </a:r>
          </a:p>
          <a:p>
            <a:pPr marL="457200" indent="-457200">
              <a:lnSpc>
                <a:spcPct val="150000"/>
              </a:lnSpc>
              <a:buFont typeface="+mj-lt"/>
              <a:buAutoNum type="arabicPeriod"/>
            </a:pPr>
            <a:r>
              <a:rPr lang="en-US" b="1" dirty="0">
                <a:latin typeface="Times New Roman" panose="02020603050405020304" pitchFamily="18" charset="0"/>
                <a:cs typeface="Times New Roman" panose="02020603050405020304" pitchFamily="18" charset="0"/>
              </a:rPr>
              <a:t>Desmosomes </a:t>
            </a:r>
          </a:p>
          <a:p>
            <a:pPr marL="457200" indent="-457200">
              <a:lnSpc>
                <a:spcPct val="150000"/>
              </a:lnSpc>
              <a:buFont typeface="+mj-lt"/>
              <a:buAutoNum type="arabicPeriod"/>
            </a:pPr>
            <a:r>
              <a:rPr lang="en-US" b="1" dirty="0">
                <a:latin typeface="Times New Roman" panose="02020603050405020304" pitchFamily="18" charset="0"/>
                <a:cs typeface="Times New Roman" panose="02020603050405020304" pitchFamily="18" charset="0"/>
              </a:rPr>
              <a:t>Hemidesmosomes</a:t>
            </a:r>
          </a:p>
          <a:p>
            <a:pPr marL="457200" indent="-457200">
              <a:lnSpc>
                <a:spcPct val="150000"/>
              </a:lnSpc>
              <a:buFont typeface="+mj-lt"/>
              <a:buAutoNum type="arabicPeriod"/>
            </a:pPr>
            <a:r>
              <a:rPr lang="en-US" b="1" dirty="0">
                <a:latin typeface="Times New Roman" panose="02020603050405020304" pitchFamily="18" charset="0"/>
                <a:cs typeface="Times New Roman" panose="02020603050405020304" pitchFamily="18" charset="0"/>
              </a:rPr>
              <a:t>Gap junctions  </a:t>
            </a:r>
          </a:p>
        </p:txBody>
      </p:sp>
    </p:spTree>
    <p:extLst>
      <p:ext uri="{BB962C8B-B14F-4D97-AF65-F5344CB8AC3E}">
        <p14:creationId xmlns:p14="http://schemas.microsoft.com/office/powerpoint/2010/main" val="3639024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0268-1D4E-4FF7-B86A-5FE90E26FAF3}"/>
              </a:ext>
            </a:extLst>
          </p:cNvPr>
          <p:cNvSpPr/>
          <p:nvPr/>
        </p:nvSpPr>
        <p:spPr>
          <a:xfrm>
            <a:off x="1179226" y="0"/>
            <a:ext cx="9833548"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kern="1200" dirty="0">
                <a:latin typeface="Arial" panose="020B0604020202020204" pitchFamily="34" charset="0"/>
                <a:ea typeface="+mj-ea"/>
                <a:cs typeface="Arial" panose="020B0604020202020204" pitchFamily="34" charset="0"/>
              </a:rPr>
              <a:t>Cell junctions</a:t>
            </a:r>
          </a:p>
        </p:txBody>
      </p:sp>
      <p:sp>
        <p:nvSpPr>
          <p:cNvPr id="2" name="Rectangle 1">
            <a:extLst>
              <a:ext uri="{FF2B5EF4-FFF2-40B4-BE49-F238E27FC236}">
                <a16:creationId xmlns:a16="http://schemas.microsoft.com/office/drawing/2014/main" id="{316AEFC3-E8D5-42B6-8BD2-29A0E761D6E7}"/>
              </a:ext>
            </a:extLst>
          </p:cNvPr>
          <p:cNvSpPr/>
          <p:nvPr/>
        </p:nvSpPr>
        <p:spPr>
          <a:xfrm>
            <a:off x="87331" y="1032261"/>
            <a:ext cx="12104669" cy="5532437"/>
          </a:xfrm>
          <a:prstGeom prst="rect">
            <a:avLst/>
          </a:prstGeom>
        </p:spPr>
        <p:txBody>
          <a:bodyPr vert="horz" lIns="91440" tIns="45720" rIns="91440" bIns="45720" rtlCol="0">
            <a:noAutofit/>
          </a:bodyPr>
          <a:lstStyle/>
          <a:p>
            <a:pPr marL="685800" indent="-457200">
              <a:lnSpc>
                <a:spcPct val="150000"/>
              </a:lnSpc>
              <a:spcAft>
                <a:spcPts val="600"/>
              </a:spcAft>
              <a:buAutoNum type="arabicPeriod"/>
            </a:pPr>
            <a:r>
              <a:rPr lang="en-US" sz="2400" b="1" dirty="0">
                <a:solidFill>
                  <a:srgbClr val="000000"/>
                </a:solidFill>
                <a:latin typeface="Arial" panose="020B0604020202020204" pitchFamily="34" charset="0"/>
                <a:cs typeface="Arial" panose="020B0604020202020204" pitchFamily="34" charset="0"/>
              </a:rPr>
              <a:t>Tight junctions: </a:t>
            </a:r>
            <a:r>
              <a:rPr lang="en-US" sz="2400" dirty="0">
                <a:solidFill>
                  <a:srgbClr val="000000"/>
                </a:solidFill>
                <a:latin typeface="Arial" panose="020B0604020202020204" pitchFamily="34" charset="0"/>
                <a:cs typeface="Arial" panose="020B0604020202020204" pitchFamily="34" charset="0"/>
              </a:rPr>
              <a:t>junctions that bind neighboring cells together to form  a belt-like adhesive seal that selectively limits the diffusion of water, ions, and larger solutes between epithelial cells.</a:t>
            </a:r>
          </a:p>
          <a:p>
            <a:pPr marL="685800" indent="-457200">
              <a:lnSpc>
                <a:spcPct val="150000"/>
              </a:lnSpc>
              <a:spcAft>
                <a:spcPts val="600"/>
              </a:spcAft>
              <a:buFontTx/>
              <a:buAutoNum type="arabicPeriod"/>
            </a:pP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Adherens</a:t>
            </a:r>
            <a:r>
              <a:rPr lang="en-US" sz="2400" b="1" dirty="0">
                <a:solidFill>
                  <a:srgbClr val="000000"/>
                </a:solidFill>
                <a:latin typeface="Arial" panose="020B0604020202020204" pitchFamily="34" charset="0"/>
                <a:cs typeface="Arial" panose="020B0604020202020204" pitchFamily="34" charset="0"/>
              </a:rPr>
              <a:t> junction</a:t>
            </a:r>
            <a:r>
              <a:rPr lang="en-US" sz="2400" dirty="0">
                <a:solidFill>
                  <a:srgbClr val="000000"/>
                </a:solidFill>
                <a:latin typeface="Arial" panose="020B0604020202020204" pitchFamily="34" charset="0"/>
                <a:cs typeface="Arial" panose="020B0604020202020204" pitchFamily="34" charset="0"/>
              </a:rPr>
              <a:t>: is the binding between neighboring cells by linking cadherins with the actin cytoskeleton. They mainly function to maintain the shape of tissues and to hold cells together. </a:t>
            </a:r>
          </a:p>
          <a:p>
            <a:pPr marL="685800" indent="-457200">
              <a:lnSpc>
                <a:spcPct val="150000"/>
              </a:lnSpc>
              <a:spcAft>
                <a:spcPts val="600"/>
              </a:spcAft>
              <a:buFontTx/>
              <a:buAutoNum type="arabicPeriod"/>
            </a:pPr>
            <a:r>
              <a:rPr lang="en-US" sz="2400" b="1" dirty="0">
                <a:solidFill>
                  <a:srgbClr val="000000"/>
                </a:solidFill>
                <a:latin typeface="Arial" panose="020B0604020202020204" pitchFamily="34" charset="0"/>
                <a:cs typeface="Arial" panose="020B0604020202020204" pitchFamily="34" charset="0"/>
              </a:rPr>
              <a:t>Desmosomes:  </a:t>
            </a:r>
            <a:r>
              <a:rPr lang="en-US" sz="2400" dirty="0">
                <a:solidFill>
                  <a:srgbClr val="000000"/>
                </a:solidFill>
                <a:latin typeface="Arial" panose="020B0604020202020204" pitchFamily="34" charset="0"/>
                <a:cs typeface="Arial" panose="020B0604020202020204" pitchFamily="34" charset="0"/>
              </a:rPr>
              <a:t>are cell–cell adhesion structures that link cadherin molecules to the intermediate filament (IF) cytoskeleton. Desmosomes attach muscle cells to each other in a muscle. Some “muscle tears” involve the rupture </a:t>
            </a:r>
            <a:r>
              <a:rPr lang="en-US" sz="2400" dirty="0" smtClean="0">
                <a:solidFill>
                  <a:srgbClr val="000000"/>
                </a:solidFill>
                <a:latin typeface="Arial" panose="020B0604020202020204" pitchFamily="34" charset="0"/>
                <a:cs typeface="Arial" panose="020B0604020202020204" pitchFamily="34" charset="0"/>
              </a:rPr>
              <a:t>of desmosomes</a:t>
            </a:r>
            <a:r>
              <a:rPr lang="en-US" sz="24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28239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FFEEA-959A-492B-BD00-6B11D87D233B}"/>
              </a:ext>
            </a:extLst>
          </p:cNvPr>
          <p:cNvSpPr/>
          <p:nvPr/>
        </p:nvSpPr>
        <p:spPr>
          <a:xfrm>
            <a:off x="911928" y="136464"/>
            <a:ext cx="7444667" cy="496996"/>
          </a:xfrm>
          <a:prstGeom prst="rect">
            <a:avLst/>
          </a:prstGeom>
        </p:spPr>
        <p:txBody>
          <a:bodyPr wrap="none">
            <a:spAutoFit/>
          </a:bodyPr>
          <a:lstStyle/>
          <a:p>
            <a:pPr>
              <a:lnSpc>
                <a:spcPct val="150000"/>
              </a:lnSpc>
            </a:pPr>
            <a:r>
              <a:rPr lang="en-US" sz="2000" b="1" dirty="0">
                <a:latin typeface="Arial" panose="020B0604020202020204" pitchFamily="34" charset="0"/>
              </a:rPr>
              <a:t>Cell junctions can be classified according to their functions</a:t>
            </a:r>
          </a:p>
        </p:txBody>
      </p:sp>
      <p:grpSp>
        <p:nvGrpSpPr>
          <p:cNvPr id="8" name="Group 7">
            <a:extLst>
              <a:ext uri="{FF2B5EF4-FFF2-40B4-BE49-F238E27FC236}">
                <a16:creationId xmlns:a16="http://schemas.microsoft.com/office/drawing/2014/main" id="{DAA9B9A7-890F-4DC3-AFB9-FC3C5C5519CA}"/>
              </a:ext>
            </a:extLst>
          </p:cNvPr>
          <p:cNvGrpSpPr/>
          <p:nvPr/>
        </p:nvGrpSpPr>
        <p:grpSpPr>
          <a:xfrm>
            <a:off x="1549792" y="633460"/>
            <a:ext cx="9915378" cy="6224538"/>
            <a:chOff x="30480" y="-1"/>
            <a:chExt cx="7588155" cy="6857999"/>
          </a:xfrm>
        </p:grpSpPr>
        <p:pic>
          <p:nvPicPr>
            <p:cNvPr id="3" name="Picture 2">
              <a:extLst>
                <a:ext uri="{FF2B5EF4-FFF2-40B4-BE49-F238E27FC236}">
                  <a16:creationId xmlns:a16="http://schemas.microsoft.com/office/drawing/2014/main" id="{CFF57923-3585-457A-AAE6-D9A74EF66E1A}"/>
                </a:ext>
              </a:extLst>
            </p:cNvPr>
            <p:cNvPicPr>
              <a:picLocks noChangeAspect="1"/>
            </p:cNvPicPr>
            <p:nvPr/>
          </p:nvPicPr>
          <p:blipFill rotWithShape="1">
            <a:blip r:embed="rId3"/>
            <a:srcRect r="54307"/>
            <a:stretch/>
          </p:blipFill>
          <p:spPr>
            <a:xfrm>
              <a:off x="30480" y="-1"/>
              <a:ext cx="5570806" cy="6857999"/>
            </a:xfrm>
            <a:prstGeom prst="rect">
              <a:avLst/>
            </a:prstGeom>
          </p:spPr>
        </p:pic>
        <p:sp>
          <p:nvSpPr>
            <p:cNvPr id="4" name="Rectangle 3">
              <a:extLst>
                <a:ext uri="{FF2B5EF4-FFF2-40B4-BE49-F238E27FC236}">
                  <a16:creationId xmlns:a16="http://schemas.microsoft.com/office/drawing/2014/main" id="{EE3FF353-F23E-46F8-89CF-FD2653CADB73}"/>
                </a:ext>
              </a:extLst>
            </p:cNvPr>
            <p:cNvSpPr/>
            <p:nvPr/>
          </p:nvSpPr>
          <p:spPr>
            <a:xfrm rot="16200000">
              <a:off x="-244225" y="2666451"/>
              <a:ext cx="1186543" cy="338554"/>
            </a:xfrm>
            <a:prstGeom prst="rect">
              <a:avLst/>
            </a:prstGeom>
          </p:spPr>
          <p:txBody>
            <a:bodyPr wrap="none">
              <a:spAutoFit/>
            </a:bodyPr>
            <a:lstStyle/>
            <a:p>
              <a:r>
                <a:rPr lang="en-US" sz="1600" b="1" dirty="0">
                  <a:latin typeface="Arial" panose="020B0604020202020204" pitchFamily="34" charset="0"/>
                </a:rPr>
                <a:t>Cadherins</a:t>
              </a:r>
              <a:endParaRPr lang="en-GB" sz="1600" b="1" dirty="0"/>
            </a:p>
          </p:txBody>
        </p:sp>
        <p:cxnSp>
          <p:nvCxnSpPr>
            <p:cNvPr id="6" name="Straight Arrow Connector 5">
              <a:extLst>
                <a:ext uri="{FF2B5EF4-FFF2-40B4-BE49-F238E27FC236}">
                  <a16:creationId xmlns:a16="http://schemas.microsoft.com/office/drawing/2014/main" id="{0BA06FD3-99F2-420E-AAE2-CAFC9BD97159}"/>
                </a:ext>
              </a:extLst>
            </p:cNvPr>
            <p:cNvCxnSpPr/>
            <p:nvPr/>
          </p:nvCxnSpPr>
          <p:spPr>
            <a:xfrm flipV="1">
              <a:off x="576775" y="2743200"/>
              <a:ext cx="773723" cy="2532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7F0713A-4CBC-4457-B9C0-A128597E2272}"/>
                </a:ext>
              </a:extLst>
            </p:cNvPr>
            <p:cNvCxnSpPr>
              <a:cxnSpLocks/>
            </p:cNvCxnSpPr>
            <p:nvPr/>
          </p:nvCxnSpPr>
          <p:spPr>
            <a:xfrm>
              <a:off x="576775" y="2996418"/>
              <a:ext cx="773723" cy="4325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A375BCB-B95E-4D84-AB9E-1D5C3D631D2A}"/>
                </a:ext>
              </a:extLst>
            </p:cNvPr>
            <p:cNvPicPr>
              <a:picLocks noChangeAspect="1"/>
            </p:cNvPicPr>
            <p:nvPr/>
          </p:nvPicPr>
          <p:blipFill rotWithShape="1">
            <a:blip r:embed="rId3"/>
            <a:srcRect l="45942" t="19731" r="37261" b="7658"/>
            <a:stretch/>
          </p:blipFill>
          <p:spPr>
            <a:xfrm>
              <a:off x="5570806" y="1195754"/>
              <a:ext cx="2047829" cy="5525782"/>
            </a:xfrm>
            <a:prstGeom prst="rect">
              <a:avLst/>
            </a:prstGeom>
          </p:spPr>
        </p:pic>
        <p:sp>
          <p:nvSpPr>
            <p:cNvPr id="5" name="Rectangle 4">
              <a:extLst>
                <a:ext uri="{FF2B5EF4-FFF2-40B4-BE49-F238E27FC236}">
                  <a16:creationId xmlns:a16="http://schemas.microsoft.com/office/drawing/2014/main" id="{6A96C071-235F-43E8-AF8A-B459301356B3}"/>
                </a:ext>
              </a:extLst>
            </p:cNvPr>
            <p:cNvSpPr/>
            <p:nvPr/>
          </p:nvSpPr>
          <p:spPr>
            <a:xfrm>
              <a:off x="1546686" y="6186317"/>
              <a:ext cx="1223412" cy="369332"/>
            </a:xfrm>
            <a:prstGeom prst="rect">
              <a:avLst/>
            </a:prstGeom>
          </p:spPr>
          <p:txBody>
            <a:bodyPr wrap="none">
              <a:spAutoFit/>
            </a:bodyPr>
            <a:lstStyle/>
            <a:p>
              <a:r>
                <a:rPr lang="en-US" b="1" dirty="0">
                  <a:latin typeface="Arial" panose="020B0604020202020204" pitchFamily="34" charset="0"/>
                </a:rPr>
                <a:t>integrins </a:t>
              </a:r>
              <a:endParaRPr lang="en-GB" b="1" dirty="0"/>
            </a:p>
          </p:txBody>
        </p:sp>
        <p:cxnSp>
          <p:nvCxnSpPr>
            <p:cNvPr id="9" name="Straight Arrow Connector 8">
              <a:extLst>
                <a:ext uri="{FF2B5EF4-FFF2-40B4-BE49-F238E27FC236}">
                  <a16:creationId xmlns:a16="http://schemas.microsoft.com/office/drawing/2014/main" id="{8DF57473-67F1-4B9F-A044-A440E61C9ED9}"/>
                </a:ext>
              </a:extLst>
            </p:cNvPr>
            <p:cNvCxnSpPr>
              <a:cxnSpLocks/>
            </p:cNvCxnSpPr>
            <p:nvPr/>
          </p:nvCxnSpPr>
          <p:spPr>
            <a:xfrm flipV="1">
              <a:off x="2024347" y="5827723"/>
              <a:ext cx="43540" cy="3585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3369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9274"/>
          </a:xfrm>
        </p:spPr>
        <p:txBody>
          <a:bodyPr>
            <a:normAutofit fontScale="90000"/>
          </a:bodyPr>
          <a:lstStyle/>
          <a:p>
            <a:r>
              <a:rPr lang="en-US" b="1" dirty="0">
                <a:latin typeface="Arial" panose="020B0604020202020204" pitchFamily="34" charset="0"/>
              </a:rPr>
              <a:t>What is the extracellular matrix? </a:t>
            </a:r>
            <a:r>
              <a:rPr lang="en-US" dirty="0">
                <a:latin typeface="Arial" panose="020B0604020202020204" pitchFamily="34" charset="0"/>
              </a:rPr>
              <a:t/>
            </a:r>
            <a:br>
              <a:rPr lang="en-US" dirty="0">
                <a:latin typeface="Arial" panose="020B0604020202020204" pitchFamily="34" charset="0"/>
              </a:rPr>
            </a:br>
            <a:endParaRPr lang="en-US" dirty="0"/>
          </a:p>
        </p:txBody>
      </p:sp>
      <p:sp>
        <p:nvSpPr>
          <p:cNvPr id="3" name="Content Placeholder 2"/>
          <p:cNvSpPr>
            <a:spLocks noGrp="1"/>
          </p:cNvSpPr>
          <p:nvPr>
            <p:ph idx="1"/>
          </p:nvPr>
        </p:nvSpPr>
        <p:spPr>
          <a:xfrm>
            <a:off x="390526" y="914400"/>
            <a:ext cx="11601449" cy="5943600"/>
          </a:xfrm>
        </p:spPr>
        <p:txBody>
          <a:bodyPr>
            <a:noAutofit/>
          </a:bodyPr>
          <a:lstStyle/>
          <a:p>
            <a:pPr marL="457200" indent="-457200">
              <a:lnSpc>
                <a:spcPct val="150000"/>
              </a:lnSpc>
            </a:pPr>
            <a:r>
              <a:rPr lang="en-US" sz="2600" b="1" dirty="0">
                <a:latin typeface="Times New Roman" panose="02020603050405020304" pitchFamily="18" charset="0"/>
                <a:cs typeface="Times New Roman" panose="02020603050405020304" pitchFamily="18" charset="0"/>
              </a:rPr>
              <a:t>Extracellular matrix: </a:t>
            </a:r>
            <a:r>
              <a:rPr lang="en-US" sz="2600" dirty="0">
                <a:latin typeface="Times New Roman" panose="02020603050405020304" pitchFamily="18" charset="0"/>
                <a:cs typeface="Times New Roman" panose="02020603050405020304" pitchFamily="18" charset="0"/>
              </a:rPr>
              <a:t>is the non-cellular components that present within all tissues and organs. It is composed of  a complex network of polysaccharides (such as proteoglycans ) and proteins (such as collagen) that are secreted by cells.</a:t>
            </a:r>
          </a:p>
          <a:p>
            <a:pPr marL="457200" indent="-457200">
              <a:lnSpc>
                <a:spcPct val="150000"/>
              </a:lnSpc>
            </a:pPr>
            <a:r>
              <a:rPr lang="en-US" sz="2600" dirty="0">
                <a:latin typeface="Times New Roman" panose="02020603050405020304" pitchFamily="18" charset="0"/>
                <a:cs typeface="Times New Roman" panose="02020603050405020304" pitchFamily="18" charset="0"/>
              </a:rPr>
              <a:t>A large network of proteins and other molecules that surround, support, and give structure to cells and tissues in the body. The extracellular matrix helps cells attach to, and communicate with, nearby cells, and plays an important role in cell growth, cell movement, and other cell functions. </a:t>
            </a:r>
          </a:p>
          <a:p>
            <a:pPr marL="457200" indent="-457200">
              <a:lnSpc>
                <a:spcPct val="150000"/>
              </a:lnSpc>
            </a:pPr>
            <a:r>
              <a:rPr lang="en-US" sz="2600" dirty="0">
                <a:latin typeface="Times New Roman" panose="02020603050405020304" pitchFamily="18" charset="0"/>
                <a:cs typeface="Times New Roman" panose="02020603050405020304" pitchFamily="18" charset="0"/>
              </a:rPr>
              <a:t> They also serve as a structural element in tissues and are required for tissue morphogenesis, differentiation and homeostasis</a:t>
            </a:r>
            <a:endParaRPr lang="en-US" sz="2600" dirty="0"/>
          </a:p>
        </p:txBody>
      </p:sp>
    </p:spTree>
    <p:extLst>
      <p:ext uri="{BB962C8B-B14F-4D97-AF65-F5344CB8AC3E}">
        <p14:creationId xmlns:p14="http://schemas.microsoft.com/office/powerpoint/2010/main" val="2073752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A81499-B2E4-4600-B80E-7BF5AE9E865D}"/>
              </a:ext>
            </a:extLst>
          </p:cNvPr>
          <p:cNvSpPr/>
          <p:nvPr/>
        </p:nvSpPr>
        <p:spPr>
          <a:xfrm>
            <a:off x="379828" y="681385"/>
            <a:ext cx="11679388" cy="4047262"/>
          </a:xfrm>
          <a:prstGeom prst="rect">
            <a:avLst/>
          </a:prstGeom>
        </p:spPr>
        <p:txBody>
          <a:bodyPr wrap="square">
            <a:spAutoFit/>
          </a:bodyPr>
          <a:lstStyle/>
          <a:p>
            <a:pPr marL="228600">
              <a:lnSpc>
                <a:spcPct val="150000"/>
              </a:lnSpc>
              <a:spcAft>
                <a:spcPts val="600"/>
              </a:spcAft>
            </a:pPr>
            <a:r>
              <a:rPr lang="en-US" sz="2400" b="1" dirty="0">
                <a:solidFill>
                  <a:srgbClr val="000000"/>
                </a:solidFill>
                <a:latin typeface="Arial" panose="020B0604020202020204" pitchFamily="34" charset="0"/>
                <a:cs typeface="Arial" panose="020B0604020202020204" pitchFamily="34" charset="0"/>
              </a:rPr>
              <a:t>4. Hemidesmosomes: </a:t>
            </a:r>
            <a:r>
              <a:rPr lang="en-US" sz="2400" dirty="0">
                <a:solidFill>
                  <a:srgbClr val="000000"/>
                </a:solidFill>
                <a:latin typeface="Arial" panose="020B0604020202020204" pitchFamily="34" charset="0"/>
                <a:cs typeface="Arial" panose="020B0604020202020204" pitchFamily="34" charset="0"/>
              </a:rPr>
              <a:t>anchor keratin filaments in an epithelial cell to the basal lamina. The linkage is mediated by integrins which links the laminin of the basal lamina to the intermediate keratin filaments. Its important in maintaining structural stability of epithelial cells </a:t>
            </a:r>
          </a:p>
          <a:p>
            <a:pPr marL="228600">
              <a:lnSpc>
                <a:spcPct val="150000"/>
              </a:lnSpc>
              <a:spcAft>
                <a:spcPts val="600"/>
              </a:spcAft>
            </a:pPr>
            <a:r>
              <a:rPr lang="en-US" sz="2400" b="1" dirty="0">
                <a:solidFill>
                  <a:srgbClr val="000000"/>
                </a:solidFill>
                <a:latin typeface="Arial" panose="020B0604020202020204" pitchFamily="34" charset="0"/>
                <a:cs typeface="Arial" panose="020B0604020202020204" pitchFamily="34" charset="0"/>
              </a:rPr>
              <a:t>5. Gap junctions:  </a:t>
            </a:r>
            <a:r>
              <a:rPr lang="en-US" sz="2400" dirty="0">
                <a:solidFill>
                  <a:srgbClr val="000000"/>
                </a:solidFill>
                <a:latin typeface="Arial" panose="020B0604020202020204" pitchFamily="34" charset="0"/>
                <a:cs typeface="Arial" panose="020B0604020202020204" pitchFamily="34" charset="0"/>
              </a:rPr>
              <a:t>are composed of channels (transmembrane proteins called connexins) across the two cellular membranes. This allows the movement of ions and small water-soluble molecules from the cytosol of one cell to another</a:t>
            </a:r>
          </a:p>
        </p:txBody>
      </p:sp>
    </p:spTree>
    <p:extLst>
      <p:ext uri="{BB962C8B-B14F-4D97-AF65-F5344CB8AC3E}">
        <p14:creationId xmlns:p14="http://schemas.microsoft.com/office/powerpoint/2010/main" val="3927057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45A20-2F9D-40EA-8578-A14E45DEECE2}"/>
              </a:ext>
            </a:extLst>
          </p:cNvPr>
          <p:cNvSpPr/>
          <p:nvPr/>
        </p:nvSpPr>
        <p:spPr>
          <a:xfrm>
            <a:off x="424375" y="598272"/>
            <a:ext cx="11343249" cy="4721485"/>
          </a:xfrm>
          <a:prstGeom prst="rect">
            <a:avLst/>
          </a:prstGeom>
        </p:spPr>
        <p:txBody>
          <a:bodyPr wrap="square">
            <a:spAutoFit/>
          </a:bodyPr>
          <a:lstStyle/>
          <a:p>
            <a:pPr>
              <a:lnSpc>
                <a:spcPct val="150000"/>
              </a:lnSpc>
            </a:pPr>
            <a:r>
              <a:rPr lang="en-GB" sz="3600" b="1" dirty="0">
                <a:latin typeface="Arial" panose="020B0604020202020204" pitchFamily="34" charset="0"/>
              </a:rPr>
              <a:t>Transient Cell Adhesions </a:t>
            </a:r>
            <a:endParaRPr lang="en-GB" sz="3600" dirty="0">
              <a:latin typeface="Arial" panose="020B0604020202020204" pitchFamily="34" charset="0"/>
            </a:endParaRPr>
          </a:p>
          <a:p>
            <a:pPr>
              <a:lnSpc>
                <a:spcPct val="150000"/>
              </a:lnSpc>
            </a:pPr>
            <a:r>
              <a:rPr lang="en-GB" sz="2800" dirty="0">
                <a:latin typeface="Arial" panose="020B0604020202020204" pitchFamily="34" charset="0"/>
              </a:rPr>
              <a:t>• This process is required for cell movement. Transient cells modulate cell adhesion via integrin function. </a:t>
            </a:r>
          </a:p>
          <a:p>
            <a:pPr>
              <a:lnSpc>
                <a:spcPct val="150000"/>
              </a:lnSpc>
            </a:pPr>
            <a:r>
              <a:rPr lang="en-GB" sz="2800" b="1" dirty="0">
                <a:latin typeface="Arial" panose="020B0604020202020204" pitchFamily="34" charset="0"/>
              </a:rPr>
              <a:t>Examples of Transient Cell Adhesions </a:t>
            </a:r>
            <a:endParaRPr lang="en-GB" sz="2800" dirty="0">
              <a:latin typeface="Arial" panose="020B0604020202020204" pitchFamily="34" charset="0"/>
            </a:endParaRPr>
          </a:p>
          <a:p>
            <a:pPr marL="342900" indent="-342900">
              <a:lnSpc>
                <a:spcPct val="150000"/>
              </a:lnSpc>
              <a:buFont typeface="Arial" panose="020B0604020202020204" pitchFamily="34" charset="0"/>
              <a:buChar char="•"/>
            </a:pPr>
            <a:r>
              <a:rPr lang="en-US" sz="2800" b="1" dirty="0">
                <a:latin typeface="Arial" panose="020B0604020202020204" pitchFamily="34" charset="0"/>
              </a:rPr>
              <a:t> Extravasation</a:t>
            </a:r>
            <a:r>
              <a:rPr lang="en-US" sz="2800" dirty="0">
                <a:latin typeface="Arial" panose="020B0604020202020204" pitchFamily="34" charset="0"/>
              </a:rPr>
              <a:t>—the normal process of movement of a leukocyte through the vascular endothelium into infected tissues.  </a:t>
            </a:r>
          </a:p>
          <a:p>
            <a:pPr>
              <a:lnSpc>
                <a:spcPct val="150000"/>
              </a:lnSpc>
            </a:pPr>
            <a:endParaRPr lang="en-GB" sz="2800" dirty="0">
              <a:latin typeface="Arial" panose="020B0604020202020204" pitchFamily="34" charset="0"/>
            </a:endParaRPr>
          </a:p>
        </p:txBody>
      </p:sp>
    </p:spTree>
    <p:extLst>
      <p:ext uri="{BB962C8B-B14F-4D97-AF65-F5344CB8AC3E}">
        <p14:creationId xmlns:p14="http://schemas.microsoft.com/office/powerpoint/2010/main" val="3506805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A614C5-E2B1-4557-A2FD-0A68363E4C2F}"/>
              </a:ext>
            </a:extLst>
          </p:cNvPr>
          <p:cNvPicPr>
            <a:picLocks noChangeAspect="1"/>
          </p:cNvPicPr>
          <p:nvPr/>
        </p:nvPicPr>
        <p:blipFill rotWithShape="1">
          <a:blip r:embed="rId2"/>
          <a:srcRect l="32717" t="12542" r="20001" b="34485"/>
          <a:stretch/>
        </p:blipFill>
        <p:spPr>
          <a:xfrm>
            <a:off x="212035" y="106017"/>
            <a:ext cx="11648661" cy="6639340"/>
          </a:xfrm>
          <a:prstGeom prst="rect">
            <a:avLst/>
          </a:prstGeom>
        </p:spPr>
      </p:pic>
    </p:spTree>
    <p:extLst>
      <p:ext uri="{BB962C8B-B14F-4D97-AF65-F5344CB8AC3E}">
        <p14:creationId xmlns:p14="http://schemas.microsoft.com/office/powerpoint/2010/main" val="3410587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18F750-4395-425E-A13A-2C34FCD5D91C}"/>
              </a:ext>
            </a:extLst>
          </p:cNvPr>
          <p:cNvPicPr>
            <a:picLocks noChangeAspect="1"/>
          </p:cNvPicPr>
          <p:nvPr/>
        </p:nvPicPr>
        <p:blipFill>
          <a:blip r:embed="rId2"/>
          <a:stretch>
            <a:fillRect/>
          </a:stretch>
        </p:blipFill>
        <p:spPr>
          <a:xfrm>
            <a:off x="7265342" y="2622879"/>
            <a:ext cx="4104317" cy="3083063"/>
          </a:xfrm>
          <a:prstGeom prst="rect">
            <a:avLst/>
          </a:prstGeom>
        </p:spPr>
      </p:pic>
      <p:pic>
        <p:nvPicPr>
          <p:cNvPr id="4" name="Picture 3">
            <a:extLst>
              <a:ext uri="{FF2B5EF4-FFF2-40B4-BE49-F238E27FC236}">
                <a16:creationId xmlns:a16="http://schemas.microsoft.com/office/drawing/2014/main" id="{AD2A724F-8E2B-44B3-BC25-43345C4C0CA3}"/>
              </a:ext>
            </a:extLst>
          </p:cNvPr>
          <p:cNvPicPr>
            <a:picLocks noChangeAspect="1"/>
          </p:cNvPicPr>
          <p:nvPr/>
        </p:nvPicPr>
        <p:blipFill>
          <a:blip r:embed="rId3"/>
          <a:stretch>
            <a:fillRect/>
          </a:stretch>
        </p:blipFill>
        <p:spPr>
          <a:xfrm>
            <a:off x="239152" y="2180493"/>
            <a:ext cx="6879100" cy="4389120"/>
          </a:xfrm>
          <a:prstGeom prst="rect">
            <a:avLst/>
          </a:prstGeom>
        </p:spPr>
      </p:pic>
      <p:sp>
        <p:nvSpPr>
          <p:cNvPr id="5" name="Rectangle 4">
            <a:extLst>
              <a:ext uri="{FF2B5EF4-FFF2-40B4-BE49-F238E27FC236}">
                <a16:creationId xmlns:a16="http://schemas.microsoft.com/office/drawing/2014/main" id="{692D0425-E7C5-4258-8BFA-2DA6106A0623}"/>
              </a:ext>
            </a:extLst>
          </p:cNvPr>
          <p:cNvSpPr/>
          <p:nvPr/>
        </p:nvSpPr>
        <p:spPr>
          <a:xfrm>
            <a:off x="239152" y="288388"/>
            <a:ext cx="11479236" cy="1778179"/>
          </a:xfrm>
          <a:prstGeom prst="rect">
            <a:avLst/>
          </a:prstGeom>
        </p:spPr>
        <p:txBody>
          <a:bodyPr wrap="square">
            <a:spAutoFit/>
          </a:bodyPr>
          <a:lstStyle/>
          <a:p>
            <a:pPr>
              <a:lnSpc>
                <a:spcPct val="150000"/>
              </a:lnSpc>
            </a:pPr>
            <a:r>
              <a:rPr lang="en-GB" sz="2800" b="1" dirty="0">
                <a:latin typeface="Arial" panose="020B0604020202020204" pitchFamily="34" charset="0"/>
              </a:rPr>
              <a:t>Disorders of cell attachment </a:t>
            </a:r>
            <a:endParaRPr lang="en-GB" sz="2800" dirty="0">
              <a:latin typeface="Arial" panose="020B0604020202020204" pitchFamily="34" charset="0"/>
            </a:endParaRPr>
          </a:p>
          <a:p>
            <a:pPr>
              <a:lnSpc>
                <a:spcPct val="150000"/>
              </a:lnSpc>
            </a:pPr>
            <a:r>
              <a:rPr lang="en-US" sz="2400" dirty="0">
                <a:latin typeface="Arial" panose="020B0604020202020204" pitchFamily="34" charset="0"/>
              </a:rPr>
              <a:t>•Pemphigus is a rare group of autoimmune blistering diseases that affect the skin and mucous membranes due to separation of cells from each other.</a:t>
            </a:r>
          </a:p>
        </p:txBody>
      </p:sp>
    </p:spTree>
    <p:extLst>
      <p:ext uri="{BB962C8B-B14F-4D97-AF65-F5344CB8AC3E}">
        <p14:creationId xmlns:p14="http://schemas.microsoft.com/office/powerpoint/2010/main" val="3273230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8D05C5-D7D1-4EB6-8E84-D2800547785B}"/>
              </a:ext>
            </a:extLst>
          </p:cNvPr>
          <p:cNvPicPr>
            <a:picLocks noChangeAspect="1"/>
          </p:cNvPicPr>
          <p:nvPr/>
        </p:nvPicPr>
        <p:blipFill rotWithShape="1">
          <a:blip r:embed="rId3"/>
          <a:srcRect l="12616" t="17420" r="37116" b="9640"/>
          <a:stretch/>
        </p:blipFill>
        <p:spPr>
          <a:xfrm>
            <a:off x="6096000" y="714375"/>
            <a:ext cx="6375155" cy="5575333"/>
          </a:xfrm>
          <a:prstGeom prst="rect">
            <a:avLst/>
          </a:prstGeom>
        </p:spPr>
      </p:pic>
      <p:sp>
        <p:nvSpPr>
          <p:cNvPr id="4" name="Rectangle 3">
            <a:extLst>
              <a:ext uri="{FF2B5EF4-FFF2-40B4-BE49-F238E27FC236}">
                <a16:creationId xmlns:a16="http://schemas.microsoft.com/office/drawing/2014/main" id="{FB6A6E23-7491-4B43-8856-4823B599A083}"/>
              </a:ext>
            </a:extLst>
          </p:cNvPr>
          <p:cNvSpPr/>
          <p:nvPr/>
        </p:nvSpPr>
        <p:spPr>
          <a:xfrm>
            <a:off x="472159" y="286602"/>
            <a:ext cx="4467890" cy="646331"/>
          </a:xfrm>
          <a:prstGeom prst="rect">
            <a:avLst/>
          </a:prstGeom>
        </p:spPr>
        <p:txBody>
          <a:bodyPr wrap="none">
            <a:spAutoFit/>
          </a:bodyPr>
          <a:lstStyle/>
          <a:p>
            <a:r>
              <a:rPr lang="en-US" sz="3600" b="1" dirty="0">
                <a:latin typeface="Arial" panose="020B0604020202020204" pitchFamily="34" charset="0"/>
              </a:rPr>
              <a:t>Extracellular matrix</a:t>
            </a:r>
            <a:endParaRPr lang="en-GB" sz="3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2933"/>
            <a:ext cx="6029325" cy="5629275"/>
          </a:xfrm>
          <a:prstGeom prst="rect">
            <a:avLst/>
          </a:prstGeom>
        </p:spPr>
      </p:pic>
    </p:spTree>
    <p:extLst>
      <p:ext uri="{BB962C8B-B14F-4D97-AF65-F5344CB8AC3E}">
        <p14:creationId xmlns:p14="http://schemas.microsoft.com/office/powerpoint/2010/main" val="3631719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E7F2EE-CAEC-4E2B-9C19-C8D166B7C743}"/>
              </a:ext>
            </a:extLst>
          </p:cNvPr>
          <p:cNvSpPr/>
          <p:nvPr/>
        </p:nvSpPr>
        <p:spPr>
          <a:xfrm>
            <a:off x="262596" y="160402"/>
            <a:ext cx="11709009" cy="6302495"/>
          </a:xfrm>
          <a:prstGeom prst="rect">
            <a:avLst/>
          </a:prstGeom>
        </p:spPr>
        <p:txBody>
          <a:bodyPr wrap="square">
            <a:spAutoFit/>
          </a:bodyPr>
          <a:lstStyle/>
          <a:p>
            <a:pPr>
              <a:lnSpc>
                <a:spcPct val="150000"/>
              </a:lnSpc>
            </a:pPr>
            <a:r>
              <a:rPr lang="en-US" sz="2800" b="1" dirty="0">
                <a:latin typeface="Arial" panose="020B0604020202020204" pitchFamily="34" charset="0"/>
              </a:rPr>
              <a:t>Composition of extracellular matrix</a:t>
            </a:r>
          </a:p>
          <a:p>
            <a:pPr>
              <a:lnSpc>
                <a:spcPct val="150000"/>
              </a:lnSpc>
            </a:pPr>
            <a:r>
              <a:rPr lang="en-US" sz="2400" b="1" dirty="0">
                <a:latin typeface="Arial" panose="020B0604020202020204" pitchFamily="34" charset="0"/>
              </a:rPr>
              <a:t>The extracellular matrix is composed of two main classes of macromolecules: </a:t>
            </a:r>
          </a:p>
          <a:p>
            <a:pPr marL="457200" indent="-457200">
              <a:lnSpc>
                <a:spcPct val="150000"/>
              </a:lnSpc>
              <a:buFont typeface="+mj-lt"/>
              <a:buAutoNum type="arabicPeriod"/>
            </a:pPr>
            <a:r>
              <a:rPr lang="en-US" sz="2400" b="1" dirty="0">
                <a:latin typeface="Arial" panose="020B0604020202020204" pitchFamily="34" charset="0"/>
              </a:rPr>
              <a:t>Fibrous proteins  </a:t>
            </a:r>
          </a:p>
          <a:p>
            <a:pPr marL="457200" indent="-457200">
              <a:lnSpc>
                <a:spcPct val="150000"/>
              </a:lnSpc>
              <a:buFont typeface="+mj-lt"/>
              <a:buAutoNum type="arabicPeriod"/>
            </a:pPr>
            <a:r>
              <a:rPr lang="en-US" sz="2400" b="1" dirty="0">
                <a:latin typeface="Arial" panose="020B0604020202020204" pitchFamily="34" charset="0"/>
              </a:rPr>
              <a:t>Proteoglycans</a:t>
            </a:r>
          </a:p>
          <a:p>
            <a:pPr>
              <a:lnSpc>
                <a:spcPct val="150000"/>
              </a:lnSpc>
            </a:pPr>
            <a:endParaRPr lang="en-US" sz="2400" b="1" dirty="0">
              <a:latin typeface="Arial" panose="020B0604020202020204" pitchFamily="34" charset="0"/>
            </a:endParaRPr>
          </a:p>
          <a:p>
            <a:pPr>
              <a:lnSpc>
                <a:spcPct val="150000"/>
              </a:lnSpc>
            </a:pPr>
            <a:r>
              <a:rPr lang="en-US" sz="2800" b="1" dirty="0">
                <a:latin typeface="Arial" panose="020B0604020202020204" pitchFamily="34" charset="0"/>
                <a:cs typeface="Arial" panose="020B0604020202020204" pitchFamily="34" charset="0"/>
              </a:rPr>
              <a:t>1. The main fibrous </a:t>
            </a:r>
            <a:r>
              <a:rPr lang="en-US" sz="2800" b="1" dirty="0">
                <a:latin typeface="Arial" panose="020B0604020202020204" pitchFamily="34" charset="0"/>
              </a:rPr>
              <a:t>extracellular matrix </a:t>
            </a:r>
            <a:r>
              <a:rPr lang="en-US" sz="2800" b="1" dirty="0">
                <a:latin typeface="Arial" panose="020B0604020202020204" pitchFamily="34" charset="0"/>
                <a:cs typeface="Arial" panose="020B0604020202020204" pitchFamily="34" charset="0"/>
              </a:rPr>
              <a:t>proteins are:</a:t>
            </a:r>
          </a:p>
          <a:p>
            <a:pPr marL="514350" indent="-514350">
              <a:lnSpc>
                <a:spcPct val="150000"/>
              </a:lnSpc>
              <a:buFont typeface="+mj-lt"/>
              <a:buAutoNum type="alphaUcPeriod"/>
            </a:pPr>
            <a:r>
              <a:rPr lang="en-US" sz="2400" b="1" dirty="0">
                <a:latin typeface="Arial" panose="020B0604020202020204" pitchFamily="34" charset="0"/>
                <a:cs typeface="Arial" panose="020B0604020202020204" pitchFamily="34" charset="0"/>
              </a:rPr>
              <a:t>Collagen</a:t>
            </a:r>
          </a:p>
          <a:p>
            <a:pPr>
              <a:lnSpc>
                <a:spcPct val="150000"/>
              </a:lnSpc>
            </a:pPr>
            <a:r>
              <a:rPr lang="en-US" sz="2400" dirty="0">
                <a:latin typeface="Arial" panose="020B0604020202020204" pitchFamily="34" charset="0"/>
                <a:cs typeface="Arial" panose="020B0604020202020204" pitchFamily="34" charset="0"/>
              </a:rPr>
              <a:t>A glycoprotein in the extracellular matrix of animal and human cells that forms strong fibers, the most abundant protein in the animal kingdom. It exists in many forms: type I, the most common, is found in skin, tendon, and bone; type II is found in cartilage; type III, found in artery walls, intestine, uterus; type IV is present in basal laminae. </a:t>
            </a:r>
          </a:p>
        </p:txBody>
      </p:sp>
    </p:spTree>
    <p:extLst>
      <p:ext uri="{BB962C8B-B14F-4D97-AF65-F5344CB8AC3E}">
        <p14:creationId xmlns:p14="http://schemas.microsoft.com/office/powerpoint/2010/main" val="2911227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6411C7-7B80-4045-5B79-0E636BEFC43C}"/>
              </a:ext>
            </a:extLst>
          </p:cNvPr>
          <p:cNvPicPr>
            <a:picLocks noChangeAspect="1"/>
          </p:cNvPicPr>
          <p:nvPr/>
        </p:nvPicPr>
        <p:blipFill rotWithShape="1">
          <a:blip r:embed="rId2"/>
          <a:srcRect l="30991" t="27914" r="31651" b="31815"/>
          <a:stretch/>
        </p:blipFill>
        <p:spPr>
          <a:xfrm>
            <a:off x="1213449" y="427007"/>
            <a:ext cx="9765101" cy="5643593"/>
          </a:xfrm>
          <a:prstGeom prst="rect">
            <a:avLst/>
          </a:prstGeom>
        </p:spPr>
      </p:pic>
      <p:sp>
        <p:nvSpPr>
          <p:cNvPr id="4" name="Title 1"/>
          <p:cNvSpPr txBox="1">
            <a:spLocks/>
          </p:cNvSpPr>
          <p:nvPr/>
        </p:nvSpPr>
        <p:spPr>
          <a:xfrm>
            <a:off x="1552575" y="607060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Times New Roman" panose="02020603050405020304" pitchFamily="18" charset="0"/>
                <a:cs typeface="Times New Roman" panose="02020603050405020304" pitchFamily="18" charset="0"/>
              </a:rPr>
              <a:t>How you differentiate aging from young skin?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561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does collagen do</a:t>
            </a:r>
            <a:r>
              <a:rPr lang="en-US" b="1" dirty="0" smtClean="0"/>
              <a:t>?</a:t>
            </a:r>
            <a:endParaRPr lang="en-US" dirty="0"/>
          </a:p>
        </p:txBody>
      </p:sp>
      <p:sp>
        <p:nvSpPr>
          <p:cNvPr id="3" name="Content Placeholder 2"/>
          <p:cNvSpPr>
            <a:spLocks noGrp="1"/>
          </p:cNvSpPr>
          <p:nvPr>
            <p:ph idx="1"/>
          </p:nvPr>
        </p:nvSpPr>
        <p:spPr/>
        <p:txBody>
          <a:bodyPr/>
          <a:lstStyle/>
          <a:p>
            <a:r>
              <a:rPr lang="en-US" dirty="0" smtClean="0"/>
              <a:t>Helping </a:t>
            </a:r>
            <a:r>
              <a:rPr lang="en-US" dirty="0"/>
              <a:t>fibroblasts form in your dermis (middle skin layer), which helps new cells grow.</a:t>
            </a:r>
          </a:p>
          <a:p>
            <a:r>
              <a:rPr lang="en-US" dirty="0"/>
              <a:t>Playing a role in replacing dead skin cells.</a:t>
            </a:r>
          </a:p>
          <a:p>
            <a:r>
              <a:rPr lang="en-US" dirty="0"/>
              <a:t>Providing a protective covering for organs.</a:t>
            </a:r>
          </a:p>
          <a:p>
            <a:r>
              <a:rPr lang="en-US" dirty="0"/>
              <a:t>Giving structure, strength and elasticity to your skin.</a:t>
            </a:r>
          </a:p>
          <a:p>
            <a:r>
              <a:rPr lang="en-US" dirty="0"/>
              <a:t>Helping your blood to clot.</a:t>
            </a:r>
          </a:p>
          <a:p>
            <a:endParaRPr lang="en-US" dirty="0"/>
          </a:p>
        </p:txBody>
      </p:sp>
    </p:spTree>
    <p:extLst>
      <p:ext uri="{BB962C8B-B14F-4D97-AF65-F5344CB8AC3E}">
        <p14:creationId xmlns:p14="http://schemas.microsoft.com/office/powerpoint/2010/main" val="2798108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 y="0"/>
            <a:ext cx="12125325" cy="6857999"/>
          </a:xfrm>
        </p:spPr>
        <p:txBody>
          <a:bodyPr>
            <a:noAutofit/>
          </a:bodyPr>
          <a:lstStyle/>
          <a:p>
            <a:pPr marL="0" indent="0">
              <a:lnSpc>
                <a:spcPct val="150000"/>
              </a:lnSpc>
              <a:buNone/>
            </a:pPr>
            <a:r>
              <a:rPr lang="en-US" sz="2600" b="1" dirty="0">
                <a:latin typeface="Times New Roman" panose="02020603050405020304" pitchFamily="18" charset="0"/>
                <a:cs typeface="Times New Roman" panose="02020603050405020304" pitchFamily="18" charset="0"/>
              </a:rPr>
              <a:t>B. </a:t>
            </a:r>
            <a:r>
              <a:rPr lang="en-US" sz="2600" b="1" dirty="0" smtClean="0">
                <a:latin typeface="Times New Roman" panose="02020603050405020304" pitchFamily="18" charset="0"/>
                <a:cs typeface="Times New Roman" panose="02020603050405020304" pitchFamily="18" charset="0"/>
              </a:rPr>
              <a:t>Elastin: </a:t>
            </a:r>
            <a:r>
              <a:rPr lang="en-US" sz="2600" dirty="0" smtClean="0">
                <a:latin typeface="Times New Roman" panose="02020603050405020304" pitchFamily="18" charset="0"/>
                <a:cs typeface="Times New Roman" panose="02020603050405020304" pitchFamily="18" charset="0"/>
              </a:rPr>
              <a:t>A </a:t>
            </a:r>
            <a:r>
              <a:rPr lang="en-US" sz="2600" dirty="0">
                <a:latin typeface="Times New Roman" panose="02020603050405020304" pitchFamily="18" charset="0"/>
                <a:cs typeface="Times New Roman" panose="02020603050405020304" pitchFamily="18" charset="0"/>
              </a:rPr>
              <a:t>protein that forms extracellular extensible fibers (elastic fibers). It found in skin, lungs and blood vessels </a:t>
            </a:r>
            <a:r>
              <a:rPr lang="en-US" sz="2600" dirty="0" smtClean="0">
                <a:latin typeface="Times New Roman" panose="02020603050405020304" pitchFamily="18" charset="0"/>
                <a:cs typeface="Times New Roman" panose="02020603050405020304" pitchFamily="18" charset="0"/>
              </a:rPr>
              <a:t>allowing </a:t>
            </a:r>
            <a:r>
              <a:rPr lang="en-US" sz="2600" dirty="0">
                <a:latin typeface="Times New Roman" panose="02020603050405020304" pitchFamily="18" charset="0"/>
                <a:cs typeface="Times New Roman" panose="02020603050405020304" pitchFamily="18" charset="0"/>
              </a:rPr>
              <a:t>tissues in your body to stretch out and shrink back </a:t>
            </a:r>
            <a:r>
              <a:rPr lang="en-US" sz="2600" dirty="0" smtClean="0">
                <a:latin typeface="Times New Roman" panose="02020603050405020304" pitchFamily="18" charset="0"/>
                <a:cs typeface="Times New Roman" panose="02020603050405020304" pitchFamily="18" charset="0"/>
              </a:rPr>
              <a:t>without tearing.</a:t>
            </a:r>
          </a:p>
          <a:p>
            <a:pPr marL="0" indent="0">
              <a:lnSpc>
                <a:spcPct val="150000"/>
              </a:lnSpc>
              <a:buNone/>
            </a:pPr>
            <a:r>
              <a:rPr lang="en-US" sz="2600" b="1" dirty="0" smtClean="0">
                <a:latin typeface="Times New Roman" panose="02020603050405020304" pitchFamily="18" charset="0"/>
                <a:cs typeface="Times New Roman" panose="02020603050405020304" pitchFamily="18" charset="0"/>
              </a:rPr>
              <a:t>C</a:t>
            </a:r>
            <a:r>
              <a:rPr lang="en-US" sz="2600" b="1" dirty="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Fibronectin: </a:t>
            </a:r>
            <a:r>
              <a:rPr lang="en-US" sz="2600" dirty="0" smtClean="0">
                <a:latin typeface="Times New Roman" panose="02020603050405020304" pitchFamily="18" charset="0"/>
                <a:cs typeface="Times New Roman" panose="02020603050405020304" pitchFamily="18" charset="0"/>
              </a:rPr>
              <a:t>Extracellular </a:t>
            </a:r>
            <a:r>
              <a:rPr lang="en-US" sz="2600" dirty="0">
                <a:latin typeface="Times New Roman" panose="02020603050405020304" pitchFamily="18" charset="0"/>
                <a:cs typeface="Times New Roman" panose="02020603050405020304" pitchFamily="18" charset="0"/>
              </a:rPr>
              <a:t>matrix protein that is involved in cell–adhesive interactions. Intracellular signaling induced by cell adhesion on fibronectin plays a critical role in cytoskeletal organization, cell cycle progression, growth and cell survival and differentiation</a:t>
            </a:r>
          </a:p>
          <a:p>
            <a:pPr marL="0" indent="0">
              <a:lnSpc>
                <a:spcPct val="150000"/>
              </a:lnSpc>
              <a:buNone/>
            </a:pPr>
            <a:r>
              <a:rPr lang="en-US" sz="2600" b="1" dirty="0">
                <a:latin typeface="Times New Roman" panose="02020603050405020304" pitchFamily="18" charset="0"/>
                <a:cs typeface="Times New Roman" panose="02020603050405020304" pitchFamily="18" charset="0"/>
              </a:rPr>
              <a:t>D. </a:t>
            </a:r>
            <a:r>
              <a:rPr lang="en-US" sz="2600" b="1" dirty="0" err="1" smtClean="0">
                <a:latin typeface="Times New Roman" panose="02020603050405020304" pitchFamily="18" charset="0"/>
                <a:cs typeface="Times New Roman" panose="02020603050405020304" pitchFamily="18" charset="0"/>
              </a:rPr>
              <a:t>Laminin</a:t>
            </a:r>
            <a:r>
              <a:rPr lang="en-US" sz="2600" b="1"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Extracellular </a:t>
            </a:r>
            <a:r>
              <a:rPr lang="en-US" sz="2600" dirty="0">
                <a:latin typeface="Times New Roman" panose="02020603050405020304" pitchFamily="18" charset="0"/>
                <a:cs typeface="Times New Roman" panose="02020603050405020304" pitchFamily="18" charset="0"/>
              </a:rPr>
              <a:t>matrix protein found in basal laminae of the epithelia.  plays important roles in cell differentiation, adhesion, and migration</a:t>
            </a:r>
          </a:p>
          <a:p>
            <a:pPr marL="0" indent="0">
              <a:lnSpc>
                <a:spcPct val="150000"/>
              </a:lnSpc>
              <a:buNone/>
            </a:pPr>
            <a:r>
              <a:rPr lang="en-US" sz="2600" b="1" dirty="0">
                <a:latin typeface="Times New Roman" panose="02020603050405020304" pitchFamily="18" charset="0"/>
                <a:cs typeface="Times New Roman" panose="02020603050405020304" pitchFamily="18" charset="0"/>
              </a:rPr>
              <a:t>E. </a:t>
            </a:r>
            <a:r>
              <a:rPr lang="en-US" sz="2600" b="1" dirty="0" smtClean="0">
                <a:latin typeface="Times New Roman" panose="02020603050405020304" pitchFamily="18" charset="0"/>
                <a:cs typeface="Times New Roman" panose="02020603050405020304" pitchFamily="18" charset="0"/>
              </a:rPr>
              <a:t>Tenascin: </a:t>
            </a:r>
            <a:r>
              <a:rPr lang="en-US" sz="2600" dirty="0" smtClean="0">
                <a:latin typeface="Times New Roman" panose="02020603050405020304" pitchFamily="18" charset="0"/>
                <a:cs typeface="Times New Roman" panose="02020603050405020304" pitchFamily="18" charset="0"/>
              </a:rPr>
              <a:t>An </a:t>
            </a:r>
            <a:r>
              <a:rPr lang="en-US" sz="2600" dirty="0">
                <a:latin typeface="Times New Roman" panose="02020603050405020304" pitchFamily="18" charset="0"/>
                <a:cs typeface="Times New Roman" panose="02020603050405020304" pitchFamily="18" charset="0"/>
              </a:rPr>
              <a:t>extracellular matrix protein regulate the cell adhesion and migration during  embryonic development </a:t>
            </a:r>
            <a:endParaRPr lang="en-GB" sz="260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87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89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6A1A2C-660D-4138-9FFD-B631E5898288}"/>
              </a:ext>
            </a:extLst>
          </p:cNvPr>
          <p:cNvSpPr/>
          <p:nvPr/>
        </p:nvSpPr>
        <p:spPr>
          <a:xfrm>
            <a:off x="340178" y="286985"/>
            <a:ext cx="11511643" cy="5909310"/>
          </a:xfrm>
          <a:prstGeom prst="rect">
            <a:avLst/>
          </a:prstGeom>
        </p:spPr>
        <p:txBody>
          <a:bodyPr wrap="square">
            <a:spAutoFit/>
          </a:bodyPr>
          <a:lstStyle/>
          <a:p>
            <a:pPr>
              <a:lnSpc>
                <a:spcPct val="150000"/>
              </a:lnSpc>
            </a:pPr>
            <a:r>
              <a:rPr lang="en-US" sz="2800" b="1" dirty="0">
                <a:latin typeface="Times New Roman" panose="02020603050405020304" pitchFamily="18" charset="0"/>
                <a:cs typeface="Times New Roman" panose="02020603050405020304" pitchFamily="18" charset="0"/>
              </a:rPr>
              <a:t>2. The proteoglycan </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A proteoglycan molecule consists of a small core protein attached with many carbohydrate to form polysaccharide chains called </a:t>
            </a:r>
            <a:r>
              <a:rPr lang="en-US" sz="2800" b="1" dirty="0">
                <a:latin typeface="Times New Roman" panose="02020603050405020304" pitchFamily="18" charset="0"/>
                <a:cs typeface="Times New Roman" panose="02020603050405020304" pitchFamily="18" charset="0"/>
              </a:rPr>
              <a:t>Glycosaminoglycans (</a:t>
            </a:r>
            <a:r>
              <a:rPr lang="en-US" sz="2800" b="1" dirty="0" smtClean="0">
                <a:latin typeface="Times New Roman" panose="02020603050405020304" pitchFamily="18" charset="0"/>
                <a:cs typeface="Times New Roman" panose="02020603050405020304" pitchFamily="18" charset="0"/>
              </a:rPr>
              <a:t>GAGs). </a:t>
            </a:r>
            <a:r>
              <a:rPr lang="en-US" sz="2800" dirty="0" smtClean="0">
                <a:latin typeface="Times New Roman" panose="02020603050405020304" pitchFamily="18" charset="0"/>
                <a:cs typeface="Times New Roman" panose="02020603050405020304" pitchFamily="18" charset="0"/>
              </a:rPr>
              <a:t>Proteoglycans </a:t>
            </a:r>
            <a:r>
              <a:rPr lang="en-US" sz="2800" dirty="0">
                <a:latin typeface="Times New Roman" panose="02020603050405020304" pitchFamily="18" charset="0"/>
                <a:cs typeface="Times New Roman" panose="02020603050405020304" pitchFamily="18" charset="0"/>
              </a:rPr>
              <a:t>make up a major part of the extracellular matrix, filling the spaces that occur between cells.</a:t>
            </a:r>
          </a:p>
          <a:p>
            <a:pPr>
              <a:lnSpc>
                <a:spcPct val="150000"/>
              </a:lnSpc>
            </a:pPr>
            <a:r>
              <a:rPr lang="en-US" sz="2800" b="1" dirty="0">
                <a:solidFill>
                  <a:srgbClr val="222222"/>
                </a:solidFill>
                <a:latin typeface="Times New Roman" panose="02020603050405020304" pitchFamily="18" charset="0"/>
                <a:cs typeface="Times New Roman" panose="02020603050405020304" pitchFamily="18" charset="0"/>
              </a:rPr>
              <a:t>Use of glucosamine as therapy for osteoarthritis</a:t>
            </a:r>
          </a:p>
          <a:p>
            <a:pPr>
              <a:lnSpc>
                <a:spcPct val="150000"/>
              </a:lnSpc>
            </a:pPr>
            <a:r>
              <a:rPr lang="en-US" sz="2800" dirty="0">
                <a:solidFill>
                  <a:srgbClr val="000000"/>
                </a:solidFill>
                <a:latin typeface="Times New Roman" panose="02020603050405020304" pitchFamily="18" charset="0"/>
                <a:cs typeface="Times New Roman" panose="02020603050405020304" pitchFamily="18" charset="0"/>
              </a:rPr>
              <a:t>Osteoarthritis is the most common form of joint disease; it causes pain and physical disability in </a:t>
            </a:r>
            <a:r>
              <a:rPr lang="en-GB" sz="2800" dirty="0">
                <a:solidFill>
                  <a:srgbClr val="000000"/>
                </a:solidFill>
                <a:latin typeface="Times New Roman" panose="02020603050405020304" pitchFamily="18" charset="0"/>
                <a:cs typeface="Times New Roman" panose="02020603050405020304" pitchFamily="18" charset="0"/>
              </a:rPr>
              <a:t>elderly persons.</a:t>
            </a:r>
          </a:p>
          <a:p>
            <a:pPr>
              <a:lnSpc>
                <a:spcPct val="15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006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4F224F-F90C-CED8-3519-A3AA92B3457C}"/>
              </a:ext>
            </a:extLst>
          </p:cNvPr>
          <p:cNvPicPr>
            <a:picLocks noChangeAspect="1"/>
          </p:cNvPicPr>
          <p:nvPr/>
        </p:nvPicPr>
        <p:blipFill rotWithShape="1">
          <a:blip r:embed="rId2"/>
          <a:srcRect l="20944" t="13063" r="24717" b="18978"/>
          <a:stretch/>
        </p:blipFill>
        <p:spPr>
          <a:xfrm>
            <a:off x="5555410" y="258793"/>
            <a:ext cx="5400137" cy="6076472"/>
          </a:xfrm>
          <a:prstGeom prst="rect">
            <a:avLst/>
          </a:prstGeom>
        </p:spPr>
      </p:pic>
      <p:pic>
        <p:nvPicPr>
          <p:cNvPr id="8" name="Picture 7">
            <a:extLst>
              <a:ext uri="{FF2B5EF4-FFF2-40B4-BE49-F238E27FC236}">
                <a16:creationId xmlns:a16="http://schemas.microsoft.com/office/drawing/2014/main" id="{C1F73189-AC82-2E1A-0F94-1D13B34D2610}"/>
              </a:ext>
            </a:extLst>
          </p:cNvPr>
          <p:cNvPicPr>
            <a:picLocks noChangeAspect="1"/>
          </p:cNvPicPr>
          <p:nvPr/>
        </p:nvPicPr>
        <p:blipFill rotWithShape="1">
          <a:blip r:embed="rId3"/>
          <a:srcRect l="77123" t="18374" r="8018" b="41379"/>
          <a:stretch/>
        </p:blipFill>
        <p:spPr>
          <a:xfrm>
            <a:off x="822385" y="445096"/>
            <a:ext cx="4560498" cy="5890168"/>
          </a:xfrm>
          <a:prstGeom prst="rect">
            <a:avLst/>
          </a:prstGeom>
        </p:spPr>
      </p:pic>
    </p:spTree>
    <p:extLst>
      <p:ext uri="{BB962C8B-B14F-4D97-AF65-F5344CB8AC3E}">
        <p14:creationId xmlns:p14="http://schemas.microsoft.com/office/powerpoint/2010/main" val="535003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443</TotalTime>
  <Words>997</Words>
  <Application>Microsoft Office PowerPoint</Application>
  <PresentationFormat>Widescreen</PresentationFormat>
  <Paragraphs>100</Paragraphs>
  <Slides>23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Blackadder ITC</vt:lpstr>
      <vt:lpstr>Calibri</vt:lpstr>
      <vt:lpstr>Calibri Light</vt:lpstr>
      <vt:lpstr>NexusSans</vt:lpstr>
      <vt:lpstr>Times New Roman</vt:lpstr>
      <vt:lpstr>Office Theme</vt:lpstr>
      <vt:lpstr> 9-The extracellular matrix and cell adhesion </vt:lpstr>
      <vt:lpstr>What is the extracellular matrix?  </vt:lpstr>
      <vt:lpstr>PowerPoint Presentation</vt:lpstr>
      <vt:lpstr>PowerPoint Presentation</vt:lpstr>
      <vt:lpstr>PowerPoint Presentation</vt:lpstr>
      <vt:lpstr>What does collagen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 of Cell Junctions according to their functions:-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9,10-The extracellular matrix and cell adhesion</dc:title>
  <dc:creator>LEE Seungmee</dc:creator>
  <cp:lastModifiedBy>botan pc</cp:lastModifiedBy>
  <cp:revision>55</cp:revision>
  <dcterms:created xsi:type="dcterms:W3CDTF">2020-02-02T18:13:06Z</dcterms:created>
  <dcterms:modified xsi:type="dcterms:W3CDTF">2026-05-01T20:23:36Z</dcterms:modified>
</cp:coreProperties>
</file>