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95" r:id="rId3"/>
    <p:sldId id="296" r:id="rId4"/>
    <p:sldId id="298" r:id="rId5"/>
    <p:sldId id="299" r:id="rId6"/>
    <p:sldId id="300" r:id="rId7"/>
    <p:sldId id="301" r:id="rId8"/>
    <p:sldId id="302" r:id="rId9"/>
    <p:sldId id="303" r:id="rId10"/>
    <p:sldId id="304" r:id="rId11"/>
    <p:sldId id="285" r:id="rId12"/>
    <p:sldId id="287" r:id="rId13"/>
    <p:sldId id="260" r:id="rId14"/>
    <p:sldId id="262" r:id="rId15"/>
    <p:sldId id="293" r:id="rId16"/>
    <p:sldId id="263" r:id="rId17"/>
    <p:sldId id="289" r:id="rId18"/>
    <p:sldId id="290" r:id="rId19"/>
    <p:sldId id="268" r:id="rId20"/>
    <p:sldId id="269" r:id="rId21"/>
    <p:sldId id="270" r:id="rId22"/>
    <p:sldId id="271" r:id="rId23"/>
    <p:sldId id="275" r:id="rId24"/>
    <p:sldId id="278" r:id="rId25"/>
    <p:sldId id="294" r:id="rId26"/>
    <p:sldId id="279" r:id="rId27"/>
    <p:sldId id="280" r:id="rId28"/>
    <p:sldId id="281" r:id="rId29"/>
    <p:sldId id="306"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4" autoAdjust="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DC2F3-49E2-4C60-B621-927E87963075}" type="datetimeFigureOut">
              <a:rPr lang="en-US" smtClean="0"/>
              <a:t>11/27/2020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18665-C45E-460E-AE34-F835DB77DB58}" type="slidenum">
              <a:rPr lang="en-US" smtClean="0"/>
              <a:t>‹#›</a:t>
            </a:fld>
            <a:endParaRPr lang="en-US"/>
          </a:p>
        </p:txBody>
      </p:sp>
    </p:spTree>
    <p:extLst>
      <p:ext uri="{BB962C8B-B14F-4D97-AF65-F5344CB8AC3E}">
        <p14:creationId xmlns:p14="http://schemas.microsoft.com/office/powerpoint/2010/main" val="179313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verbs( durative ,ongoing action</a:t>
            </a:r>
            <a:r>
              <a:rPr lang="en-US" baseline="0" dirty="0"/>
              <a:t> no b=beginning or end point</a:t>
            </a:r>
          </a:p>
          <a:p>
            <a:r>
              <a:rPr lang="en-US" dirty="0" err="1"/>
              <a:t>Accomplishement</a:t>
            </a:r>
            <a:r>
              <a:rPr lang="en-US" dirty="0"/>
              <a:t> , are durative but have well defined end</a:t>
            </a:r>
            <a:r>
              <a:rPr lang="en-US" baseline="0" dirty="0"/>
              <a:t> point </a:t>
            </a:r>
          </a:p>
          <a:p>
            <a:r>
              <a:rPr lang="en-US" baseline="0" dirty="0"/>
              <a:t>Achievement verbs also have </a:t>
            </a:r>
            <a:r>
              <a:rPr lang="en-US" baseline="0" dirty="0" err="1"/>
              <a:t>welldefined</a:t>
            </a:r>
            <a:r>
              <a:rPr lang="en-US" baseline="0" dirty="0"/>
              <a:t> end point but have no duration. They are punctual</a:t>
            </a:r>
          </a:p>
          <a:p>
            <a:r>
              <a:rPr lang="en-US" baseline="0" dirty="0" err="1"/>
              <a:t>Stative</a:t>
            </a:r>
            <a:r>
              <a:rPr lang="en-US" baseline="0" dirty="0"/>
              <a:t> describe a stable situation that is assumed to last more or less indefinitely</a:t>
            </a:r>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3</a:t>
            </a:fld>
            <a:endParaRPr lang="en-US"/>
          </a:p>
        </p:txBody>
      </p:sp>
    </p:spTree>
    <p:extLst>
      <p:ext uri="{BB962C8B-B14F-4D97-AF65-F5344CB8AC3E}">
        <p14:creationId xmlns:p14="http://schemas.microsoft.com/office/powerpoint/2010/main" val="291629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perfect progressive emphasizes activity</a:t>
            </a:r>
            <a:br>
              <a:rPr lang="en-US" dirty="0"/>
            </a:br>
            <a:r>
              <a:rPr lang="en-US" dirty="0"/>
              <a:t>present perfect emphasizes achievement</a:t>
            </a:r>
          </a:p>
        </p:txBody>
      </p:sp>
      <p:sp>
        <p:nvSpPr>
          <p:cNvPr id="4" name="Slide Number Placeholder 3"/>
          <p:cNvSpPr>
            <a:spLocks noGrp="1"/>
          </p:cNvSpPr>
          <p:nvPr>
            <p:ph type="sldNum" sz="quarter" idx="10"/>
          </p:nvPr>
        </p:nvSpPr>
        <p:spPr/>
        <p:txBody>
          <a:bodyPr/>
          <a:lstStyle/>
          <a:p>
            <a:fld id="{2F118665-C45E-460E-AE34-F835DB77DB58}" type="slidenum">
              <a:rPr lang="en-US" smtClean="0"/>
              <a:t>14</a:t>
            </a:fld>
            <a:endParaRPr lang="en-US"/>
          </a:p>
        </p:txBody>
      </p:sp>
    </p:spTree>
    <p:extLst>
      <p:ext uri="{BB962C8B-B14F-4D97-AF65-F5344CB8AC3E}">
        <p14:creationId xmlns:p14="http://schemas.microsoft.com/office/powerpoint/2010/main" val="246310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15</a:t>
            </a:fld>
            <a:endParaRPr lang="en-US"/>
          </a:p>
        </p:txBody>
      </p:sp>
    </p:spTree>
    <p:extLst>
      <p:ext uri="{BB962C8B-B14F-4D97-AF65-F5344CB8AC3E}">
        <p14:creationId xmlns:p14="http://schemas.microsoft.com/office/powerpoint/2010/main" val="2101115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16</a:t>
            </a:fld>
            <a:endParaRPr lang="en-US"/>
          </a:p>
        </p:txBody>
      </p:sp>
    </p:spTree>
    <p:extLst>
      <p:ext uri="{BB962C8B-B14F-4D97-AF65-F5344CB8AC3E}">
        <p14:creationId xmlns:p14="http://schemas.microsoft.com/office/powerpoint/2010/main" val="113794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languages use the general adverbials</a:t>
            </a:r>
            <a:r>
              <a:rPr lang="en-US" baseline="0" dirty="0"/>
              <a:t> with different tense than does English</a:t>
            </a:r>
          </a:p>
          <a:p>
            <a:r>
              <a:rPr lang="en-US" baseline="0" dirty="0"/>
              <a:t>Ex: German speakers use </a:t>
            </a:r>
            <a:r>
              <a:rPr lang="en-US" i="1" baseline="0" dirty="0"/>
              <a:t>since</a:t>
            </a:r>
            <a:r>
              <a:rPr lang="en-US" baseline="0" dirty="0"/>
              <a:t> and </a:t>
            </a:r>
            <a:r>
              <a:rPr lang="en-US" i="1" baseline="0" dirty="0"/>
              <a:t>for</a:t>
            </a:r>
            <a:r>
              <a:rPr lang="en-US" baseline="0" dirty="0"/>
              <a:t> with the simple present rather than the present perfect</a:t>
            </a:r>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17</a:t>
            </a:fld>
            <a:endParaRPr lang="en-US"/>
          </a:p>
        </p:txBody>
      </p:sp>
    </p:spTree>
    <p:extLst>
      <p:ext uri="{BB962C8B-B14F-4D97-AF65-F5344CB8AC3E}">
        <p14:creationId xmlns:p14="http://schemas.microsoft.com/office/powerpoint/2010/main" val="150358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F118665-C45E-460E-AE34-F835DB77DB58}" type="slidenum">
              <a:rPr lang="en-US" smtClean="0"/>
              <a:t>18</a:t>
            </a:fld>
            <a:endParaRPr lang="en-US"/>
          </a:p>
        </p:txBody>
      </p:sp>
    </p:spTree>
    <p:extLst>
      <p:ext uri="{BB962C8B-B14F-4D97-AF65-F5344CB8AC3E}">
        <p14:creationId xmlns:p14="http://schemas.microsoft.com/office/powerpoint/2010/main" val="386482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19</a:t>
            </a:fld>
            <a:endParaRPr lang="en-US"/>
          </a:p>
        </p:txBody>
      </p:sp>
    </p:spTree>
    <p:extLst>
      <p:ext uri="{BB962C8B-B14F-4D97-AF65-F5344CB8AC3E}">
        <p14:creationId xmlns:p14="http://schemas.microsoft.com/office/powerpoint/2010/main" val="224852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20</a:t>
            </a:fld>
            <a:endParaRPr lang="en-US"/>
          </a:p>
        </p:txBody>
      </p:sp>
    </p:spTree>
    <p:extLst>
      <p:ext uri="{BB962C8B-B14F-4D97-AF65-F5344CB8AC3E}">
        <p14:creationId xmlns:p14="http://schemas.microsoft.com/office/powerpoint/2010/main" val="92650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22</a:t>
            </a:fld>
            <a:endParaRPr lang="en-US"/>
          </a:p>
        </p:txBody>
      </p:sp>
    </p:spTree>
    <p:extLst>
      <p:ext uri="{BB962C8B-B14F-4D97-AF65-F5344CB8AC3E}">
        <p14:creationId xmlns:p14="http://schemas.microsoft.com/office/powerpoint/2010/main" val="3688450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 progressive is very common and</a:t>
            </a:r>
            <a:r>
              <a:rPr lang="en-US" baseline="0" dirty="0"/>
              <a:t> sometimes overlaps with </a:t>
            </a:r>
            <a:r>
              <a:rPr lang="en-US" i="1" baseline="0" dirty="0"/>
              <a:t>be going to</a:t>
            </a:r>
            <a:r>
              <a:rPr lang="en-US" i="0" baseline="0" dirty="0"/>
              <a:t>. </a:t>
            </a:r>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23</a:t>
            </a:fld>
            <a:endParaRPr lang="en-US"/>
          </a:p>
        </p:txBody>
      </p:sp>
    </p:spTree>
    <p:extLst>
      <p:ext uri="{BB962C8B-B14F-4D97-AF65-F5344CB8AC3E}">
        <p14:creationId xmlns:p14="http://schemas.microsoft.com/office/powerpoint/2010/main" val="54447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short reading passages with certain verbs italicized so that to draw the attention of the students to the combinations of the tense-aspect system.</a:t>
            </a:r>
          </a:p>
          <a:p>
            <a:r>
              <a:rPr lang="en-US" dirty="0"/>
              <a:t>The ESL/EFL students need to learn the irregular past tense and past participle forms of the verbs. For this, some games that include guessing the past and past participle form of a certain group of verbs would be helpful</a:t>
            </a:r>
          </a:p>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28</a:t>
            </a:fld>
            <a:endParaRPr lang="en-US"/>
          </a:p>
        </p:txBody>
      </p:sp>
    </p:spTree>
    <p:extLst>
      <p:ext uri="{BB962C8B-B14F-4D97-AF65-F5344CB8AC3E}">
        <p14:creationId xmlns:p14="http://schemas.microsoft.com/office/powerpoint/2010/main" val="26919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4</a:t>
            </a:fld>
            <a:endParaRPr lang="en-US"/>
          </a:p>
        </p:txBody>
      </p:sp>
    </p:spTree>
    <p:extLst>
      <p:ext uri="{BB962C8B-B14F-4D97-AF65-F5344CB8AC3E}">
        <p14:creationId xmlns:p14="http://schemas.microsoft.com/office/powerpoint/2010/main" val="2920485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short reading passages with certain verbs italicized so that to draw the attention of the students to the combinations of the tense-aspect system.</a:t>
            </a:r>
          </a:p>
          <a:p>
            <a:r>
              <a:rPr lang="en-US" dirty="0"/>
              <a:t>The ESL/EFL students need to learn the irregular past tense and past participle forms of the verbs. For this, some games that include guessing the past and past participle form of a certain group of verbs would be helpful</a:t>
            </a:r>
          </a:p>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29</a:t>
            </a:fld>
            <a:endParaRPr lang="en-US"/>
          </a:p>
        </p:txBody>
      </p:sp>
    </p:spTree>
    <p:extLst>
      <p:ext uri="{BB962C8B-B14F-4D97-AF65-F5344CB8AC3E}">
        <p14:creationId xmlns:p14="http://schemas.microsoft.com/office/powerpoint/2010/main" val="177874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Stative</a:t>
            </a:r>
            <a:r>
              <a:rPr lang="en-US" dirty="0"/>
              <a:t> verbs do not take progressive because of the semantic conflict</a:t>
            </a:r>
            <a:r>
              <a:rPr lang="en-US" baseline="0" dirty="0"/>
              <a:t> between the grammatical aspects ex. I am knowing the answer.</a:t>
            </a:r>
          </a:p>
          <a:p>
            <a:r>
              <a:rPr lang="en-US" baseline="0" dirty="0"/>
              <a:t>However , the </a:t>
            </a:r>
            <a:r>
              <a:rPr lang="en-US" baseline="0" dirty="0" err="1"/>
              <a:t>stative</a:t>
            </a:r>
            <a:r>
              <a:rPr lang="en-US" baseline="0" dirty="0"/>
              <a:t> CAN actually </a:t>
            </a:r>
            <a:r>
              <a:rPr lang="en-US" baseline="0" dirty="0" err="1"/>
              <a:t>aprear</a:t>
            </a:r>
            <a:r>
              <a:rPr lang="en-US" baseline="0" dirty="0"/>
              <a:t> with the progressive to achieve certain effects. The regularly occur in </a:t>
            </a:r>
            <a:r>
              <a:rPr lang="en-US" baseline="0" dirty="0" err="1"/>
              <a:t>indian</a:t>
            </a:r>
            <a:r>
              <a:rPr lang="en-US" baseline="0" dirty="0"/>
              <a:t> English.</a:t>
            </a:r>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7</a:t>
            </a:fld>
            <a:endParaRPr lang="en-US"/>
          </a:p>
        </p:txBody>
      </p:sp>
    </p:spTree>
    <p:extLst>
      <p:ext uri="{BB962C8B-B14F-4D97-AF65-F5344CB8AC3E}">
        <p14:creationId xmlns:p14="http://schemas.microsoft.com/office/powerpoint/2010/main" val="252245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look at the </a:t>
            </a:r>
            <a:r>
              <a:rPr lang="en-US" dirty="0" err="1"/>
              <a:t>stative</a:t>
            </a:r>
            <a:r>
              <a:rPr lang="en-US" dirty="0"/>
              <a:t> tem meaning rather than </a:t>
            </a:r>
            <a:r>
              <a:rPr lang="en-US" dirty="0" err="1"/>
              <a:t>its</a:t>
            </a:r>
            <a:r>
              <a:rPr lang="en-US" dirty="0"/>
              <a:t> as a verb to correctly</a:t>
            </a:r>
            <a:r>
              <a:rPr lang="en-US" baseline="0" dirty="0"/>
              <a:t> understand and explain the restrictions on the use of progressive aspect in English</a:t>
            </a:r>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8</a:t>
            </a:fld>
            <a:endParaRPr lang="en-US"/>
          </a:p>
        </p:txBody>
      </p:sp>
    </p:spTree>
    <p:extLst>
      <p:ext uri="{BB962C8B-B14F-4D97-AF65-F5344CB8AC3E}">
        <p14:creationId xmlns:p14="http://schemas.microsoft.com/office/powerpoint/2010/main" val="142957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Stative</a:t>
            </a:r>
            <a:r>
              <a:rPr lang="en-US" dirty="0"/>
              <a:t> verbs do not take progressive because of the semantic conflict</a:t>
            </a:r>
            <a:r>
              <a:rPr lang="en-US" baseline="0" dirty="0"/>
              <a:t> between the grammatical aspects ex. I am knowing the answer.</a:t>
            </a:r>
          </a:p>
          <a:p>
            <a:r>
              <a:rPr lang="en-US" baseline="0" dirty="0"/>
              <a:t>However ,</a:t>
            </a:r>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9</a:t>
            </a:fld>
            <a:endParaRPr lang="en-US"/>
          </a:p>
        </p:txBody>
      </p:sp>
    </p:spTree>
    <p:extLst>
      <p:ext uri="{BB962C8B-B14F-4D97-AF65-F5344CB8AC3E}">
        <p14:creationId xmlns:p14="http://schemas.microsoft.com/office/powerpoint/2010/main" val="142520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started in the past and has duration to the present time</a:t>
            </a:r>
          </a:p>
        </p:txBody>
      </p:sp>
      <p:sp>
        <p:nvSpPr>
          <p:cNvPr id="4" name="Slide Number Placeholder 3"/>
          <p:cNvSpPr>
            <a:spLocks noGrp="1"/>
          </p:cNvSpPr>
          <p:nvPr>
            <p:ph type="sldNum" sz="quarter" idx="10"/>
          </p:nvPr>
        </p:nvSpPr>
        <p:spPr/>
        <p:txBody>
          <a:bodyPr/>
          <a:lstStyle/>
          <a:p>
            <a:fld id="{6D2DD8B4-6C75-4557-B155-8FD3CEC77D8E}" type="slidenum">
              <a:rPr lang="en-US" smtClean="0"/>
              <a:t>10</a:t>
            </a:fld>
            <a:endParaRPr lang="en-US"/>
          </a:p>
        </p:txBody>
      </p:sp>
    </p:spTree>
    <p:extLst>
      <p:ext uri="{BB962C8B-B14F-4D97-AF65-F5344CB8AC3E}">
        <p14:creationId xmlns:p14="http://schemas.microsoft.com/office/powerpoint/2010/main" val="187961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signals recent completion</a:t>
            </a:r>
          </a:p>
          <a:p>
            <a:r>
              <a:rPr lang="en-US" baseline="0" dirty="0"/>
              <a:t>Already signals a result that occurred previously, earlier that anticipated</a:t>
            </a:r>
          </a:p>
          <a:p>
            <a:r>
              <a:rPr lang="en-US" baseline="0" dirty="0"/>
              <a:t>Yet indicates </a:t>
            </a:r>
            <a:r>
              <a:rPr lang="en-US" baseline="0" dirty="0" err="1"/>
              <a:t>noncompletion</a:t>
            </a:r>
            <a:endParaRPr lang="en-US" baseline="0" dirty="0"/>
          </a:p>
          <a:p>
            <a:r>
              <a:rPr lang="en-US" baseline="0" dirty="0"/>
              <a:t>All  the three </a:t>
            </a:r>
            <a:r>
              <a:rPr lang="en-US" baseline="0" dirty="0" err="1"/>
              <a:t>occure</a:t>
            </a:r>
            <a:r>
              <a:rPr lang="en-US" baseline="0" dirty="0"/>
              <a:t> in present perfect in American English </a:t>
            </a:r>
          </a:p>
          <a:p>
            <a:r>
              <a:rPr lang="en-US" baseline="0" dirty="0"/>
              <a:t>Soon signals </a:t>
            </a:r>
            <a:r>
              <a:rPr lang="en-US" baseline="0" dirty="0" err="1"/>
              <a:t>noncompletion</a:t>
            </a:r>
            <a:r>
              <a:rPr lang="en-US" baseline="0" dirty="0"/>
              <a:t> but future completion is implied </a:t>
            </a:r>
          </a:p>
          <a:p>
            <a:r>
              <a:rPr lang="en-US" dirty="0"/>
              <a:t>Still signals a state of affairs </a:t>
            </a:r>
          </a:p>
          <a:p>
            <a:r>
              <a:rPr lang="en-US" dirty="0"/>
              <a:t>Still presents a meaning of something requiring longer time than</a:t>
            </a:r>
            <a:r>
              <a:rPr lang="en-US" baseline="0" dirty="0"/>
              <a:t> anticipated</a:t>
            </a:r>
          </a:p>
          <a:p>
            <a:r>
              <a:rPr lang="en-US" baseline="0" dirty="0"/>
              <a:t>Anymore indicates </a:t>
            </a:r>
            <a:r>
              <a:rPr lang="en-US" baseline="0" dirty="0" err="1"/>
              <a:t>noncompletion</a:t>
            </a:r>
            <a:r>
              <a:rPr lang="en-US" baseline="0" dirty="0"/>
              <a:t> , the task has been abandoned </a:t>
            </a:r>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11</a:t>
            </a:fld>
            <a:endParaRPr lang="en-US"/>
          </a:p>
        </p:txBody>
      </p:sp>
    </p:spTree>
    <p:extLst>
      <p:ext uri="{BB962C8B-B14F-4D97-AF65-F5344CB8AC3E}">
        <p14:creationId xmlns:p14="http://schemas.microsoft.com/office/powerpoint/2010/main" val="207816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DD8B4-6C75-4557-B155-8FD3CEC77D8E}" type="slidenum">
              <a:rPr lang="en-US" smtClean="0"/>
              <a:t>12</a:t>
            </a:fld>
            <a:endParaRPr lang="en-US"/>
          </a:p>
        </p:txBody>
      </p:sp>
    </p:spTree>
    <p:extLst>
      <p:ext uri="{BB962C8B-B14F-4D97-AF65-F5344CB8AC3E}">
        <p14:creationId xmlns:p14="http://schemas.microsoft.com/office/powerpoint/2010/main" val="336029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18665-C45E-460E-AE34-F835DB77DB58}" type="slidenum">
              <a:rPr lang="en-US" smtClean="0"/>
              <a:t>13</a:t>
            </a:fld>
            <a:endParaRPr lang="en-US"/>
          </a:p>
        </p:txBody>
      </p:sp>
    </p:spTree>
    <p:extLst>
      <p:ext uri="{BB962C8B-B14F-4D97-AF65-F5344CB8AC3E}">
        <p14:creationId xmlns:p14="http://schemas.microsoft.com/office/powerpoint/2010/main" val="341033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DDBA0-537E-458B-9B45-A474E79D61A9}"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237223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A4A2C-24B3-4702-B9F7-752CBAF2C39A}"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21634905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A4A2C-24B3-4702-B9F7-752CBAF2C39A}"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23462837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A4A2C-24B3-4702-B9F7-752CBAF2C39A}"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3701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A4A2C-24B3-4702-B9F7-752CBAF2C39A}"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32381402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A9A4A2C-24B3-4702-B9F7-752CBAF2C39A}" type="datetime1">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48668695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A9A4A2C-24B3-4702-B9F7-752CBAF2C39A}" type="datetime1">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3936667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6AF92-371A-40FD-B0D2-B41C5CE4D5AE}"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53172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E25-4E63-4608-8356-A2545773E65A}"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381104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DA908-5606-47A8-8F10-DB555B0D2E08}"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67432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69F17A-7D76-4C19-B5DD-A98206917AD5}"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6554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21F2B8-34B8-4566-99E5-313C9A2D68C9}"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64796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1E544-AB89-4E9C-9BD2-CEBCD85C0897}" type="datetime1">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367198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A6A9D4-BF87-4A6D-96E4-BB7DABA1740E}" type="datetime1">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97687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C9AA1-0B78-4A45-BED3-30AB798C2962}" type="datetime1">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377280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7DB572-DFD4-43E6-8E41-6BD66F80ACCD}"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66317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94E062-0523-4331-A8FA-1A543A13696F}"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22F1-CFFA-4FEE-B61E-8DB46E50F21B}" type="slidenum">
              <a:rPr lang="en-US" smtClean="0"/>
              <a:t>‹#›</a:t>
            </a:fld>
            <a:endParaRPr lang="en-US"/>
          </a:p>
        </p:txBody>
      </p:sp>
    </p:spTree>
    <p:extLst>
      <p:ext uri="{BB962C8B-B14F-4D97-AF65-F5344CB8AC3E}">
        <p14:creationId xmlns:p14="http://schemas.microsoft.com/office/powerpoint/2010/main" val="193322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A9A4A2C-24B3-4702-B9F7-752CBAF2C39A}" type="datetime1">
              <a:rPr lang="en-US" smtClean="0"/>
              <a:t>11/27/2020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24822F1-CFFA-4FEE-B61E-8DB46E50F21B}" type="slidenum">
              <a:rPr lang="en-US" smtClean="0"/>
              <a:t>‹#›</a:t>
            </a:fld>
            <a:endParaRPr lang="en-US"/>
          </a:p>
        </p:txBody>
      </p:sp>
    </p:spTree>
    <p:extLst>
      <p:ext uri="{BB962C8B-B14F-4D97-AF65-F5344CB8AC3E}">
        <p14:creationId xmlns:p14="http://schemas.microsoft.com/office/powerpoint/2010/main" val="27685061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Tense-Aspect System</a:t>
            </a:r>
          </a:p>
        </p:txBody>
      </p:sp>
      <p:sp>
        <p:nvSpPr>
          <p:cNvPr id="3" name="Subtitle 2"/>
          <p:cNvSpPr>
            <a:spLocks noGrp="1"/>
          </p:cNvSpPr>
          <p:nvPr>
            <p:ph type="subTitle" idx="1"/>
          </p:nvPr>
        </p:nvSpPr>
        <p:spPr/>
        <p:txBody>
          <a:bodyPr/>
          <a:lstStyle/>
          <a:p>
            <a:r>
              <a:rPr lang="en-US" dirty="0"/>
              <a:t>Part 2</a:t>
            </a:r>
          </a:p>
        </p:txBody>
      </p:sp>
      <p:sp>
        <p:nvSpPr>
          <p:cNvPr id="4" name="Slide Number Placeholder 3"/>
          <p:cNvSpPr>
            <a:spLocks noGrp="1"/>
          </p:cNvSpPr>
          <p:nvPr>
            <p:ph type="sldNum" sz="quarter" idx="12"/>
          </p:nvPr>
        </p:nvSpPr>
        <p:spPr/>
        <p:txBody>
          <a:bodyPr/>
          <a:lstStyle/>
          <a:p>
            <a:fld id="{124822F1-CFFA-4FEE-B61E-8DB46E50F21B}" type="slidenum">
              <a:rPr lang="en-US" smtClean="0"/>
              <a:t>1</a:t>
            </a:fld>
            <a:endParaRPr lang="en-US"/>
          </a:p>
        </p:txBody>
      </p:sp>
    </p:spTree>
    <p:extLst>
      <p:ext uri="{BB962C8B-B14F-4D97-AF65-F5344CB8AC3E}">
        <p14:creationId xmlns:p14="http://schemas.microsoft.com/office/powerpoint/2010/main" val="305010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0257"/>
            <a:ext cx="10353761" cy="1326321"/>
          </a:xfrm>
        </p:spPr>
        <p:txBody>
          <a:bodyPr/>
          <a:lstStyle/>
          <a:p>
            <a:r>
              <a:rPr lang="en-US" dirty="0"/>
              <a:t>Perfect progressive aspect</a:t>
            </a:r>
          </a:p>
        </p:txBody>
      </p:sp>
      <p:sp>
        <p:nvSpPr>
          <p:cNvPr id="4" name="Slide Number Placeholder 3"/>
          <p:cNvSpPr>
            <a:spLocks noGrp="1"/>
          </p:cNvSpPr>
          <p:nvPr>
            <p:ph type="sldNum" sz="quarter" idx="12"/>
          </p:nvPr>
        </p:nvSpPr>
        <p:spPr/>
        <p:txBody>
          <a:bodyPr/>
          <a:lstStyle/>
          <a:p>
            <a:fld id="{49458351-4C1D-4332-ACF1-CFCFF9FF3410}" type="slidenum">
              <a:rPr lang="en-US" smtClean="0"/>
              <a:t>10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66350234"/>
              </p:ext>
            </p:extLst>
          </p:nvPr>
        </p:nvGraphicFramePr>
        <p:xfrm>
          <a:off x="371059" y="1453418"/>
          <a:ext cx="11370366" cy="4815569"/>
        </p:xfrm>
        <a:graphic>
          <a:graphicData uri="http://schemas.openxmlformats.org/drawingml/2006/table">
            <a:tbl>
              <a:tblPr firstRow="1" bandRow="1">
                <a:tableStyleId>{93296810-A885-4BE3-A3E7-6D5BEEA58F35}</a:tableStyleId>
              </a:tblPr>
              <a:tblGrid>
                <a:gridCol w="5685183">
                  <a:extLst>
                    <a:ext uri="{9D8B030D-6E8A-4147-A177-3AD203B41FA5}">
                      <a16:colId xmlns:a16="http://schemas.microsoft.com/office/drawing/2014/main" val="1376161010"/>
                    </a:ext>
                  </a:extLst>
                </a:gridCol>
                <a:gridCol w="5685183">
                  <a:extLst>
                    <a:ext uri="{9D8B030D-6E8A-4147-A177-3AD203B41FA5}">
                      <a16:colId xmlns:a16="http://schemas.microsoft.com/office/drawing/2014/main" val="3647671868"/>
                    </a:ext>
                  </a:extLst>
                </a:gridCol>
              </a:tblGrid>
              <a:tr h="457295">
                <a:tc>
                  <a:txBody>
                    <a:bodyPr/>
                    <a:lstStyle/>
                    <a:p>
                      <a:r>
                        <a:rPr lang="en-US" dirty="0"/>
                        <a:t>Verbs</a:t>
                      </a:r>
                    </a:p>
                  </a:txBody>
                  <a:tcPr/>
                </a:tc>
                <a:tc>
                  <a:txBody>
                    <a:bodyPr/>
                    <a:lstStyle/>
                    <a:p>
                      <a:r>
                        <a:rPr lang="en-US" dirty="0"/>
                        <a:t>Examples</a:t>
                      </a:r>
                    </a:p>
                  </a:txBody>
                  <a:tcPr/>
                </a:tc>
                <a:extLst>
                  <a:ext uri="{0D108BD9-81ED-4DB2-BD59-A6C34878D82A}">
                    <a16:rowId xmlns:a16="http://schemas.microsoft.com/office/drawing/2014/main" val="1615501225"/>
                  </a:ext>
                </a:extLst>
              </a:tr>
              <a:tr h="1465850">
                <a:tc>
                  <a:txBody>
                    <a:bodyPr/>
                    <a:lstStyle/>
                    <a:p>
                      <a:r>
                        <a:rPr lang="en-US" dirty="0"/>
                        <a:t>Activity verbs indicate that the action began in the past and has duration at the present time</a:t>
                      </a:r>
                      <a:br>
                        <a:rPr lang="ar-SA" dirty="0"/>
                      </a:br>
                      <a:endParaRPr lang="en-US" dirty="0"/>
                    </a:p>
                    <a:p>
                      <a:r>
                        <a:rPr lang="en-US" dirty="0"/>
                        <a:t>The may also indicate habitual</a:t>
                      </a:r>
                      <a:r>
                        <a:rPr lang="en-US" baseline="0" dirty="0"/>
                        <a:t>/iterative activities</a:t>
                      </a:r>
                      <a:endParaRPr lang="en-US" dirty="0"/>
                    </a:p>
                  </a:txBody>
                  <a:tcPr/>
                </a:tc>
                <a:tc>
                  <a:txBody>
                    <a:bodyPr/>
                    <a:lstStyle/>
                    <a:p>
                      <a:r>
                        <a:rPr lang="en-US" i="1" dirty="0"/>
                        <a:t>He has been exercising for two hours</a:t>
                      </a:r>
                      <a:br>
                        <a:rPr lang="en-US" i="1" dirty="0"/>
                      </a:br>
                      <a:br>
                        <a:rPr lang="en-US" i="1" dirty="0"/>
                      </a:br>
                      <a:br>
                        <a:rPr lang="en-US" i="1" dirty="0"/>
                      </a:br>
                      <a:r>
                        <a:rPr lang="en-US" i="1" dirty="0"/>
                        <a:t>he</a:t>
                      </a:r>
                      <a:r>
                        <a:rPr lang="en-US" i="1" baseline="0" dirty="0"/>
                        <a:t> has been exercising for years.</a:t>
                      </a:r>
                      <a:endParaRPr lang="en-US" i="1" dirty="0"/>
                    </a:p>
                  </a:txBody>
                  <a:tcPr/>
                </a:tc>
                <a:extLst>
                  <a:ext uri="{0D108BD9-81ED-4DB2-BD59-A6C34878D82A}">
                    <a16:rowId xmlns:a16="http://schemas.microsoft.com/office/drawing/2014/main" val="3652951718"/>
                  </a:ext>
                </a:extLst>
              </a:tr>
              <a:tr h="789304">
                <a:tc>
                  <a:txBody>
                    <a:bodyPr/>
                    <a:lstStyle/>
                    <a:p>
                      <a:r>
                        <a:rPr lang="en-US" dirty="0"/>
                        <a:t>Accomplishment verbs indicate that the action has been going on for some time and is</a:t>
                      </a:r>
                      <a:r>
                        <a:rPr lang="en-US" baseline="0" dirty="0"/>
                        <a:t> not complete</a:t>
                      </a:r>
                      <a:endParaRPr lang="en-US" dirty="0"/>
                    </a:p>
                  </a:txBody>
                  <a:tcPr/>
                </a:tc>
                <a:tc>
                  <a:txBody>
                    <a:bodyPr/>
                    <a:lstStyle/>
                    <a:p>
                      <a:r>
                        <a:rPr lang="en-US" i="1" dirty="0"/>
                        <a:t>They have been repairing the bridge for months.</a:t>
                      </a:r>
                    </a:p>
                  </a:txBody>
                  <a:tcPr/>
                </a:tc>
                <a:extLst>
                  <a:ext uri="{0D108BD9-81ED-4DB2-BD59-A6C34878D82A}">
                    <a16:rowId xmlns:a16="http://schemas.microsoft.com/office/drawing/2014/main" val="31330321"/>
                  </a:ext>
                </a:extLst>
              </a:tr>
              <a:tr h="1127577">
                <a:tc>
                  <a:txBody>
                    <a:bodyPr/>
                    <a:lstStyle/>
                    <a:p>
                      <a:r>
                        <a:rPr lang="en-US" dirty="0"/>
                        <a:t>Achievement</a:t>
                      </a:r>
                      <a:r>
                        <a:rPr lang="en-US" baseline="0" dirty="0"/>
                        <a:t> verbs signal iterative actions</a:t>
                      </a:r>
                      <a:br>
                        <a:rPr lang="ar-SA" baseline="0" dirty="0"/>
                      </a:br>
                      <a:br>
                        <a:rPr lang="en-US" baseline="0" dirty="0"/>
                      </a:br>
                      <a:r>
                        <a:rPr lang="en-US" baseline="0" dirty="0"/>
                        <a:t>achievement verbs are a bit strange if only one action in intended</a:t>
                      </a:r>
                      <a:endParaRPr lang="en-US" dirty="0"/>
                    </a:p>
                  </a:txBody>
                  <a:tcPr/>
                </a:tc>
                <a:tc>
                  <a:txBody>
                    <a:bodyPr/>
                    <a:lstStyle/>
                    <a:p>
                      <a:r>
                        <a:rPr lang="en-US" i="1" dirty="0"/>
                        <a:t>Lisa has been winning the race for years.</a:t>
                      </a:r>
                      <a:br>
                        <a:rPr lang="en-US" i="1" dirty="0"/>
                      </a:br>
                      <a:br>
                        <a:rPr lang="en-US" i="1" dirty="0"/>
                      </a:br>
                      <a:r>
                        <a:rPr lang="en-US" i="1" dirty="0"/>
                        <a:t>?She has been winning the race for hours.</a:t>
                      </a:r>
                    </a:p>
                  </a:txBody>
                  <a:tcPr/>
                </a:tc>
                <a:extLst>
                  <a:ext uri="{0D108BD9-81ED-4DB2-BD59-A6C34878D82A}">
                    <a16:rowId xmlns:a16="http://schemas.microsoft.com/office/drawing/2014/main" val="1479895580"/>
                  </a:ext>
                </a:extLst>
              </a:tr>
              <a:tr h="789304">
                <a:tc>
                  <a:txBody>
                    <a:bodyPr/>
                    <a:lstStyle/>
                    <a:p>
                      <a:r>
                        <a:rPr lang="en-US" dirty="0" err="1"/>
                        <a:t>Stative</a:t>
                      </a:r>
                      <a:r>
                        <a:rPr lang="en-US" dirty="0"/>
                        <a:t> verbs</a:t>
                      </a:r>
                      <a:r>
                        <a:rPr lang="en-US" baseline="0" dirty="0"/>
                        <a:t> often appear to be more compatible</a:t>
                      </a:r>
                      <a:r>
                        <a:rPr lang="ar-SA" baseline="0" dirty="0"/>
                        <a:t> </a:t>
                      </a:r>
                      <a:r>
                        <a:rPr lang="en-US" baseline="0" dirty="0"/>
                        <a:t> in the prefect progressive aspect rather than progressive aspect alone</a:t>
                      </a:r>
                      <a:endParaRPr lang="en-US" dirty="0"/>
                    </a:p>
                  </a:txBody>
                  <a:tcPr/>
                </a:tc>
                <a:tc>
                  <a:txBody>
                    <a:bodyPr/>
                    <a:lstStyle/>
                    <a:p>
                      <a:r>
                        <a:rPr lang="en-US" i="1" dirty="0"/>
                        <a:t>? I am wanting to see you.</a:t>
                      </a:r>
                      <a:br>
                        <a:rPr lang="en-US" i="1" dirty="0"/>
                      </a:br>
                      <a:r>
                        <a:rPr lang="en-US" i="1" dirty="0"/>
                        <a:t>I have been wanting to see you.</a:t>
                      </a:r>
                    </a:p>
                  </a:txBody>
                  <a:tcPr/>
                </a:tc>
                <a:extLst>
                  <a:ext uri="{0D108BD9-81ED-4DB2-BD59-A6C34878D82A}">
                    <a16:rowId xmlns:a16="http://schemas.microsoft.com/office/drawing/2014/main" val="3107456065"/>
                  </a:ext>
                </a:extLst>
              </a:tr>
            </a:tbl>
          </a:graphicData>
        </a:graphic>
      </p:graphicFrame>
    </p:spTree>
    <p:extLst>
      <p:ext uri="{BB962C8B-B14F-4D97-AF65-F5344CB8AC3E}">
        <p14:creationId xmlns:p14="http://schemas.microsoft.com/office/powerpoint/2010/main" val="278661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Adverbs of tense and time</a:t>
            </a:r>
          </a:p>
        </p:txBody>
      </p:sp>
      <p:sp>
        <p:nvSpPr>
          <p:cNvPr id="3" name="Content Placeholder 2"/>
          <p:cNvSpPr>
            <a:spLocks noGrp="1"/>
          </p:cNvSpPr>
          <p:nvPr>
            <p:ph idx="1"/>
          </p:nvPr>
        </p:nvSpPr>
        <p:spPr>
          <a:xfrm>
            <a:off x="133004" y="2096064"/>
            <a:ext cx="11926474" cy="4596284"/>
          </a:xfrm>
        </p:spPr>
        <p:txBody>
          <a:bodyPr>
            <a:normAutofit fontScale="92500" lnSpcReduction="20000"/>
          </a:bodyPr>
          <a:lstStyle/>
          <a:p>
            <a:r>
              <a:rPr lang="en-US" dirty="0"/>
              <a:t>There are certain adverbs of indefinite time that co-occur with particular combinations</a:t>
            </a:r>
          </a:p>
          <a:p>
            <a:r>
              <a:rPr lang="en-US" dirty="0"/>
              <a:t>They first three adverbs tend to occur with present perfect and simple past (in American English only) </a:t>
            </a:r>
          </a:p>
          <a:p>
            <a:r>
              <a:rPr lang="en-US" dirty="0"/>
              <a:t>The adverbs may help the ESL/EFL students as a something tangible to their tenses usage.</a:t>
            </a:r>
          </a:p>
          <a:p>
            <a:r>
              <a:rPr lang="en-US" dirty="0"/>
              <a:t>Ex: Has she finished her thesis?</a:t>
            </a:r>
          </a:p>
          <a:p>
            <a:pPr marL="800100" lvl="1" indent="-342900">
              <a:buFont typeface="+mj-lt"/>
              <a:buAutoNum type="arabicPeriod"/>
            </a:pPr>
            <a:r>
              <a:rPr lang="en-US" dirty="0"/>
              <a:t>Yes, she has </a:t>
            </a:r>
            <a:r>
              <a:rPr lang="en-US" i="1" dirty="0"/>
              <a:t>just</a:t>
            </a:r>
            <a:r>
              <a:rPr lang="en-US" dirty="0"/>
              <a:t> finished it. (completion)</a:t>
            </a:r>
          </a:p>
          <a:p>
            <a:pPr marL="800100" lvl="1" indent="-342900">
              <a:buFont typeface="+mj-lt"/>
              <a:buAutoNum type="arabicPeriod"/>
            </a:pPr>
            <a:r>
              <a:rPr lang="en-US" dirty="0"/>
              <a:t>Yes, she </a:t>
            </a:r>
            <a:r>
              <a:rPr lang="en-US" i="1" dirty="0"/>
              <a:t>just </a:t>
            </a:r>
            <a:r>
              <a:rPr lang="en-US" dirty="0"/>
              <a:t> finished it. (simple past)</a:t>
            </a:r>
          </a:p>
          <a:p>
            <a:pPr marL="800100" lvl="1" indent="-342900">
              <a:buFont typeface="+mj-lt"/>
              <a:buAutoNum type="arabicPeriod"/>
            </a:pPr>
            <a:r>
              <a:rPr lang="en-US" dirty="0"/>
              <a:t>Yes, she has </a:t>
            </a:r>
            <a:r>
              <a:rPr lang="en-US" i="1" dirty="0"/>
              <a:t>already</a:t>
            </a:r>
            <a:r>
              <a:rPr lang="en-US" dirty="0"/>
              <a:t> finished it. (the result occurred previously)</a:t>
            </a:r>
          </a:p>
          <a:p>
            <a:pPr marL="800100" lvl="1" indent="-342900">
              <a:buFont typeface="+mj-lt"/>
              <a:buAutoNum type="arabicPeriod"/>
            </a:pPr>
            <a:r>
              <a:rPr lang="en-US" dirty="0"/>
              <a:t>Yes, she already finished it. (simple past)</a:t>
            </a:r>
          </a:p>
          <a:p>
            <a:pPr marL="800100" lvl="1" indent="-342900">
              <a:buFont typeface="+mj-lt"/>
              <a:buAutoNum type="arabicPeriod"/>
            </a:pPr>
            <a:r>
              <a:rPr lang="en-US" dirty="0"/>
              <a:t>No, she hasn’t finished it </a:t>
            </a:r>
            <a:r>
              <a:rPr lang="en-US" i="1" dirty="0"/>
              <a:t>yet</a:t>
            </a:r>
            <a:r>
              <a:rPr lang="en-US" dirty="0"/>
              <a:t>.(non-completion)</a:t>
            </a:r>
          </a:p>
          <a:p>
            <a:pPr marL="800100" lvl="1" indent="-342900">
              <a:buFont typeface="+mj-lt"/>
              <a:buAutoNum type="arabicPeriod"/>
            </a:pPr>
            <a:r>
              <a:rPr lang="en-US" dirty="0"/>
              <a:t>No, she didn’t finish it </a:t>
            </a:r>
            <a:r>
              <a:rPr lang="en-US" i="1" dirty="0"/>
              <a:t>yet. </a:t>
            </a:r>
            <a:r>
              <a:rPr lang="en-US" dirty="0"/>
              <a:t>Simple past)</a:t>
            </a:r>
          </a:p>
          <a:p>
            <a:pPr marL="800100" lvl="1" indent="-342900">
              <a:buFont typeface="+mj-lt"/>
              <a:buAutoNum type="arabicPeriod"/>
            </a:pPr>
            <a:r>
              <a:rPr lang="en-US" dirty="0"/>
              <a:t>No, but she’ll finish it </a:t>
            </a:r>
            <a:r>
              <a:rPr lang="en-US" i="1" dirty="0"/>
              <a:t>soon</a:t>
            </a:r>
            <a:r>
              <a:rPr lang="en-US" dirty="0"/>
              <a:t>.(non-completion implied to future, less certain than soon)</a:t>
            </a:r>
          </a:p>
          <a:p>
            <a:pPr marL="800100" lvl="1" indent="-342900">
              <a:buFont typeface="+mj-lt"/>
              <a:buAutoNum type="arabicPeriod"/>
            </a:pPr>
            <a:r>
              <a:rPr lang="en-US" dirty="0"/>
              <a:t>No, she’s </a:t>
            </a:r>
            <a:r>
              <a:rPr lang="en-US" i="1" dirty="0"/>
              <a:t>still</a:t>
            </a:r>
            <a:r>
              <a:rPr lang="en-US" dirty="0"/>
              <a:t> working on it.(a state taking longer than anticipated)</a:t>
            </a:r>
          </a:p>
          <a:p>
            <a:pPr marL="800100" lvl="1" indent="-342900">
              <a:buFont typeface="+mj-lt"/>
              <a:buAutoNum type="arabicPeriod"/>
            </a:pPr>
            <a:r>
              <a:rPr lang="en-US" dirty="0"/>
              <a:t>No, she is not working on it </a:t>
            </a:r>
            <a:r>
              <a:rPr lang="en-US" i="1" dirty="0"/>
              <a:t>anymore. (</a:t>
            </a:r>
            <a:r>
              <a:rPr lang="en-US" dirty="0"/>
              <a:t>non-completion</a:t>
            </a:r>
            <a:r>
              <a:rPr lang="en-US" i="1" dirty="0"/>
              <a:t>, abandoned)</a:t>
            </a:r>
          </a:p>
          <a:p>
            <a:endParaRPr lang="en-US" dirty="0"/>
          </a:p>
        </p:txBody>
      </p:sp>
      <p:sp>
        <p:nvSpPr>
          <p:cNvPr id="4" name="Slide Number Placeholder 3"/>
          <p:cNvSpPr>
            <a:spLocks noGrp="1"/>
          </p:cNvSpPr>
          <p:nvPr>
            <p:ph type="sldNum" sz="quarter" idx="12"/>
          </p:nvPr>
        </p:nvSpPr>
        <p:spPr/>
        <p:txBody>
          <a:bodyPr/>
          <a:lstStyle/>
          <a:p>
            <a:fld id="{49458351-4C1D-4332-ACF1-CFCFF9FF3410}" type="slidenum">
              <a:rPr lang="en-US" smtClean="0"/>
              <a:t>11</a:t>
            </a:fld>
            <a:endParaRPr lang="en-US"/>
          </a:p>
        </p:txBody>
      </p:sp>
    </p:spTree>
    <p:extLst>
      <p:ext uri="{BB962C8B-B14F-4D97-AF65-F5344CB8AC3E}">
        <p14:creationId xmlns:p14="http://schemas.microsoft.com/office/powerpoint/2010/main" val="203551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401"/>
            <a:ext cx="10353761" cy="1326321"/>
          </a:xfrm>
        </p:spPr>
        <p:txBody>
          <a:bodyPr/>
          <a:lstStyle/>
          <a:p>
            <a:r>
              <a:rPr lang="en-US" dirty="0"/>
              <a:t>More examples</a:t>
            </a:r>
          </a:p>
        </p:txBody>
      </p:sp>
      <p:sp>
        <p:nvSpPr>
          <p:cNvPr id="3" name="Content Placeholder 2"/>
          <p:cNvSpPr>
            <a:spLocks noGrp="1"/>
          </p:cNvSpPr>
          <p:nvPr>
            <p:ph idx="1"/>
          </p:nvPr>
        </p:nvSpPr>
        <p:spPr>
          <a:xfrm>
            <a:off x="569843" y="1351722"/>
            <a:ext cx="11622157" cy="5327374"/>
          </a:xfrm>
        </p:spPr>
        <p:txBody>
          <a:bodyPr>
            <a:normAutofit/>
          </a:bodyPr>
          <a:lstStyle/>
          <a:p>
            <a:r>
              <a:rPr lang="en-US" dirty="0"/>
              <a:t>Consider the following example:</a:t>
            </a:r>
          </a:p>
          <a:p>
            <a:pPr lvl="1"/>
            <a:r>
              <a:rPr lang="en-US" i="1" dirty="0"/>
              <a:t>Have you done your homework already? (positive answer is expected)</a:t>
            </a:r>
            <a:br>
              <a:rPr lang="en-US" dirty="0"/>
            </a:br>
            <a:r>
              <a:rPr lang="en-US" dirty="0"/>
              <a:t>		or</a:t>
            </a:r>
          </a:p>
          <a:p>
            <a:pPr lvl="1"/>
            <a:r>
              <a:rPr lang="en-US" i="1" dirty="0"/>
              <a:t>Have you done your homework yet? (neutral)</a:t>
            </a:r>
          </a:p>
          <a:p>
            <a:r>
              <a:rPr lang="en-US" i="1" dirty="0"/>
              <a:t>Just</a:t>
            </a:r>
            <a:r>
              <a:rPr lang="en-US" dirty="0"/>
              <a:t> and </a:t>
            </a:r>
            <a:r>
              <a:rPr lang="en-US" i="1" dirty="0"/>
              <a:t>soon</a:t>
            </a:r>
            <a:r>
              <a:rPr lang="en-US" dirty="0"/>
              <a:t> appear to be complementary retrospective and future markers. They signal recent completion and expected completion in the immediate future</a:t>
            </a:r>
          </a:p>
          <a:p>
            <a:pPr lvl="1"/>
            <a:r>
              <a:rPr lang="en-US" i="1" dirty="0"/>
              <a:t>ex: He has just finished his assignment, and I will finish mine soon.</a:t>
            </a:r>
          </a:p>
          <a:p>
            <a:r>
              <a:rPr lang="en-US" dirty="0"/>
              <a:t>Anymore negates the past and can be viewed as complementary</a:t>
            </a:r>
          </a:p>
          <a:p>
            <a:r>
              <a:rPr lang="en-US" dirty="0"/>
              <a:t>Still affirms continuation of the past to present</a:t>
            </a:r>
          </a:p>
          <a:p>
            <a:pPr lvl="1"/>
            <a:r>
              <a:rPr lang="en-US" dirty="0"/>
              <a:t>ex: </a:t>
            </a:r>
            <a:r>
              <a:rPr lang="en-US" i="1" dirty="0"/>
              <a:t>she’s still living in </a:t>
            </a:r>
            <a:r>
              <a:rPr lang="en-US" i="1" dirty="0" err="1"/>
              <a:t>Ohama</a:t>
            </a:r>
            <a:r>
              <a:rPr lang="en-US" i="1" dirty="0"/>
              <a:t>, but she doesn’t go to school anymore</a:t>
            </a:r>
            <a:endParaRPr lang="en-US" dirty="0"/>
          </a:p>
          <a:p>
            <a:r>
              <a:rPr lang="en-US" dirty="0"/>
              <a:t>Semantically speaking, </a:t>
            </a:r>
            <a:r>
              <a:rPr lang="en-US" i="1" dirty="0"/>
              <a:t>yet, anymore </a:t>
            </a:r>
            <a:r>
              <a:rPr lang="en-US" dirty="0"/>
              <a:t>, and </a:t>
            </a:r>
            <a:r>
              <a:rPr lang="en-US" i="1" dirty="0"/>
              <a:t>still</a:t>
            </a:r>
            <a:r>
              <a:rPr lang="en-US" dirty="0"/>
              <a:t>  are incomplete</a:t>
            </a:r>
          </a:p>
          <a:p>
            <a:r>
              <a:rPr lang="en-US" dirty="0"/>
              <a:t>While </a:t>
            </a:r>
            <a:r>
              <a:rPr lang="en-US" i="1" dirty="0"/>
              <a:t>just, soon</a:t>
            </a:r>
            <a:r>
              <a:rPr lang="en-US" dirty="0"/>
              <a:t>, and </a:t>
            </a:r>
            <a:r>
              <a:rPr lang="en-US" i="1" dirty="0"/>
              <a:t>already</a:t>
            </a:r>
            <a:r>
              <a:rPr lang="en-US" dirty="0"/>
              <a:t> are semantically complete( or about to be completed)</a:t>
            </a:r>
          </a:p>
          <a:p>
            <a:endParaRPr lang="en-US" dirty="0"/>
          </a:p>
          <a:p>
            <a:pPr lvl="1"/>
            <a:endParaRPr lang="en-US" i="1" dirty="0"/>
          </a:p>
        </p:txBody>
      </p:sp>
      <p:sp>
        <p:nvSpPr>
          <p:cNvPr id="4" name="Slide Number Placeholder 3"/>
          <p:cNvSpPr>
            <a:spLocks noGrp="1"/>
          </p:cNvSpPr>
          <p:nvPr>
            <p:ph type="sldNum" sz="quarter" idx="12"/>
          </p:nvPr>
        </p:nvSpPr>
        <p:spPr/>
        <p:txBody>
          <a:bodyPr/>
          <a:lstStyle/>
          <a:p>
            <a:fld id="{49458351-4C1D-4332-ACF1-CFCFF9FF3410}" type="slidenum">
              <a:rPr lang="en-US" smtClean="0"/>
              <a:t>12</a:t>
            </a:fld>
            <a:endParaRPr lang="en-US"/>
          </a:p>
        </p:txBody>
      </p:sp>
    </p:spTree>
    <p:extLst>
      <p:ext uri="{BB962C8B-B14F-4D97-AF65-F5344CB8AC3E}">
        <p14:creationId xmlns:p14="http://schemas.microsoft.com/office/powerpoint/2010/main" val="244688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use of the Tense-Aspect System</a:t>
            </a:r>
          </a:p>
        </p:txBody>
      </p:sp>
      <p:sp>
        <p:nvSpPr>
          <p:cNvPr id="3" name="Content Placeholder 2"/>
          <p:cNvSpPr>
            <a:spLocks noGrp="1"/>
          </p:cNvSpPr>
          <p:nvPr>
            <p:ph idx="1"/>
          </p:nvPr>
        </p:nvSpPr>
        <p:spPr/>
        <p:txBody>
          <a:bodyPr/>
          <a:lstStyle/>
          <a:p>
            <a:r>
              <a:rPr lang="en-US" dirty="0"/>
              <a:t>The meaning /use distinction in the system is difficult to discern</a:t>
            </a:r>
          </a:p>
          <a:p>
            <a:r>
              <a:rPr lang="en-US" dirty="0"/>
              <a:t>In order to mitigate the potential troublesome that the students may face, we must look at the differences among the tens/aspects </a:t>
            </a:r>
          </a:p>
        </p:txBody>
      </p:sp>
      <p:sp>
        <p:nvSpPr>
          <p:cNvPr id="2" name="Slide Number Placeholder 1"/>
          <p:cNvSpPr>
            <a:spLocks noGrp="1"/>
          </p:cNvSpPr>
          <p:nvPr>
            <p:ph type="sldNum" sz="quarter" idx="12"/>
          </p:nvPr>
        </p:nvSpPr>
        <p:spPr/>
        <p:txBody>
          <a:bodyPr/>
          <a:lstStyle/>
          <a:p>
            <a:fld id="{124822F1-CFFA-4FEE-B61E-8DB46E50F21B}" type="slidenum">
              <a:rPr lang="en-US" smtClean="0"/>
              <a:t>13</a:t>
            </a:fld>
            <a:endParaRPr lang="en-US"/>
          </a:p>
        </p:txBody>
      </p:sp>
    </p:spTree>
    <p:extLst>
      <p:ext uri="{BB962C8B-B14F-4D97-AF65-F5344CB8AC3E}">
        <p14:creationId xmlns:p14="http://schemas.microsoft.com/office/powerpoint/2010/main" val="314523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29" y="523030"/>
            <a:ext cx="11173490" cy="1326321"/>
          </a:xfrm>
        </p:spPr>
        <p:txBody>
          <a:bodyPr/>
          <a:lstStyle/>
          <a:p>
            <a:r>
              <a:rPr lang="en-US" dirty="0"/>
              <a:t>Simple Present VS Present Progressive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480154"/>
              </p:ext>
            </p:extLst>
          </p:nvPr>
        </p:nvGraphicFramePr>
        <p:xfrm>
          <a:off x="94065" y="1591227"/>
          <a:ext cx="11993217" cy="4616764"/>
        </p:xfrm>
        <a:graphic>
          <a:graphicData uri="http://schemas.openxmlformats.org/drawingml/2006/table">
            <a:tbl>
              <a:tblPr firstRow="1" bandRow="1">
                <a:tableStyleId>{93296810-A885-4BE3-A3E7-6D5BEEA58F35}</a:tableStyleId>
              </a:tblPr>
              <a:tblGrid>
                <a:gridCol w="5895917">
                  <a:extLst>
                    <a:ext uri="{9D8B030D-6E8A-4147-A177-3AD203B41FA5}">
                      <a16:colId xmlns:a16="http://schemas.microsoft.com/office/drawing/2014/main" val="1508175428"/>
                    </a:ext>
                  </a:extLst>
                </a:gridCol>
                <a:gridCol w="6097300">
                  <a:extLst>
                    <a:ext uri="{9D8B030D-6E8A-4147-A177-3AD203B41FA5}">
                      <a16:colId xmlns:a16="http://schemas.microsoft.com/office/drawing/2014/main" val="595314725"/>
                    </a:ext>
                  </a:extLst>
                </a:gridCol>
              </a:tblGrid>
              <a:tr h="581120">
                <a:tc>
                  <a:txBody>
                    <a:bodyPr/>
                    <a:lstStyle/>
                    <a:p>
                      <a:r>
                        <a:rPr lang="en-US" dirty="0"/>
                        <a:t>Present progressive</a:t>
                      </a:r>
                    </a:p>
                  </a:txBody>
                  <a:tcPr/>
                </a:tc>
                <a:tc>
                  <a:txBody>
                    <a:bodyPr/>
                    <a:lstStyle/>
                    <a:p>
                      <a:r>
                        <a:rPr lang="en-US" dirty="0"/>
                        <a:t>Simple</a:t>
                      </a:r>
                      <a:r>
                        <a:rPr lang="en-US" baseline="0" dirty="0"/>
                        <a:t> present</a:t>
                      </a:r>
                      <a:endParaRPr lang="en-US" dirty="0"/>
                    </a:p>
                  </a:txBody>
                  <a:tcPr/>
                </a:tc>
                <a:extLst>
                  <a:ext uri="{0D108BD9-81ED-4DB2-BD59-A6C34878D82A}">
                    <a16:rowId xmlns:a16="http://schemas.microsoft.com/office/drawing/2014/main" val="3679714410"/>
                  </a:ext>
                </a:extLst>
              </a:tr>
              <a:tr h="783474">
                <a:tc>
                  <a:txBody>
                    <a:bodyPr/>
                    <a:lstStyle/>
                    <a:p>
                      <a:r>
                        <a:rPr lang="en-US" dirty="0"/>
                        <a:t>Limited action in progress</a:t>
                      </a:r>
                      <a:endParaRPr lang="en-US" i="1" dirty="0"/>
                    </a:p>
                  </a:txBody>
                  <a:tcPr/>
                </a:tc>
                <a:tc>
                  <a:txBody>
                    <a:bodyPr/>
                    <a:lstStyle/>
                    <a:p>
                      <a:r>
                        <a:rPr lang="en-US" dirty="0"/>
                        <a:t>Compatible</a:t>
                      </a:r>
                      <a:r>
                        <a:rPr lang="en-US" baseline="0" dirty="0"/>
                        <a:t> with states</a:t>
                      </a:r>
                      <a:endParaRPr lang="en-US" dirty="0"/>
                    </a:p>
                  </a:txBody>
                  <a:tcPr/>
                </a:tc>
                <a:extLst>
                  <a:ext uri="{0D108BD9-81ED-4DB2-BD59-A6C34878D82A}">
                    <a16:rowId xmlns:a16="http://schemas.microsoft.com/office/drawing/2014/main" val="1907071977"/>
                  </a:ext>
                </a:extLst>
              </a:tr>
              <a:tr h="1246112">
                <a:tc>
                  <a:txBody>
                    <a:bodyPr/>
                    <a:lstStyle/>
                    <a:p>
                      <a:r>
                        <a:rPr lang="en-US" dirty="0"/>
                        <a:t>Action happening at the moment of speaking</a:t>
                      </a:r>
                      <a:br>
                        <a:rPr lang="en-US" dirty="0"/>
                      </a:br>
                      <a:r>
                        <a:rPr lang="en-US" dirty="0"/>
                        <a:t>ex:</a:t>
                      </a:r>
                      <a:r>
                        <a:rPr lang="en-US" i="1" dirty="0"/>
                        <a:t> Why</a:t>
                      </a:r>
                      <a:r>
                        <a:rPr lang="en-US" i="1" baseline="0" dirty="0"/>
                        <a:t> are you wearing glasses? (</a:t>
                      </a:r>
                      <a:r>
                        <a:rPr lang="en-US" i="0" baseline="0" dirty="0"/>
                        <a:t>right now)</a:t>
                      </a:r>
                      <a:endParaRPr lang="en-US" i="1" dirty="0"/>
                    </a:p>
                  </a:txBody>
                  <a:tcPr/>
                </a:tc>
                <a:tc>
                  <a:txBody>
                    <a:bodyPr/>
                    <a:lstStyle/>
                    <a:p>
                      <a:r>
                        <a:rPr lang="en-US" dirty="0"/>
                        <a:t>Habit</a:t>
                      </a:r>
                      <a:br>
                        <a:rPr lang="en-US" dirty="0"/>
                      </a:br>
                      <a:r>
                        <a:rPr lang="en-US" i="1" baseline="0" dirty="0"/>
                        <a:t> Why so you wear glasses.( habitual)</a:t>
                      </a:r>
                      <a:endParaRPr lang="en-US" i="1" dirty="0"/>
                    </a:p>
                  </a:txBody>
                  <a:tcPr/>
                </a:tc>
                <a:extLst>
                  <a:ext uri="{0D108BD9-81ED-4DB2-BD59-A6C34878D82A}">
                    <a16:rowId xmlns:a16="http://schemas.microsoft.com/office/drawing/2014/main" val="3523858458"/>
                  </a:ext>
                </a:extLst>
              </a:tr>
              <a:tr h="1003029">
                <a:tc>
                  <a:txBody>
                    <a:bodyPr/>
                    <a:lstStyle/>
                    <a:p>
                      <a:r>
                        <a:rPr lang="en-US" dirty="0"/>
                        <a:t>Temporary events</a:t>
                      </a:r>
                      <a:br>
                        <a:rPr lang="en-US" dirty="0"/>
                      </a:br>
                      <a:r>
                        <a:rPr lang="en-US" i="1" dirty="0"/>
                        <a:t>What are you doing for Christmas</a:t>
                      </a:r>
                      <a:r>
                        <a:rPr lang="en-US" dirty="0"/>
                        <a:t>? (specific holiday)</a:t>
                      </a:r>
                    </a:p>
                  </a:txBody>
                  <a:tcPr/>
                </a:tc>
                <a:tc>
                  <a:txBody>
                    <a:bodyPr/>
                    <a:lstStyle/>
                    <a:p>
                      <a:r>
                        <a:rPr lang="en-US" dirty="0"/>
                        <a:t>General</a:t>
                      </a:r>
                      <a:r>
                        <a:rPr lang="en-US" baseline="0" dirty="0"/>
                        <a:t> situation</a:t>
                      </a:r>
                      <a:br>
                        <a:rPr lang="en-US" baseline="0" dirty="0"/>
                      </a:br>
                      <a:r>
                        <a:rPr lang="en-US" i="1" baseline="0" dirty="0"/>
                        <a:t>What do you do for Christmas?( </a:t>
                      </a:r>
                      <a:r>
                        <a:rPr lang="en-US" i="0" baseline="0" dirty="0"/>
                        <a:t>the holiday each year)</a:t>
                      </a:r>
                      <a:endParaRPr lang="en-US" dirty="0"/>
                    </a:p>
                  </a:txBody>
                  <a:tcPr/>
                </a:tc>
                <a:extLst>
                  <a:ext uri="{0D108BD9-81ED-4DB2-BD59-A6C34878D82A}">
                    <a16:rowId xmlns:a16="http://schemas.microsoft.com/office/drawing/2014/main" val="1428902785"/>
                  </a:ext>
                </a:extLst>
              </a:tr>
              <a:tr h="1003029">
                <a:tc>
                  <a:txBody>
                    <a:bodyPr/>
                    <a:lstStyle/>
                    <a:p>
                      <a:r>
                        <a:rPr lang="en-US" dirty="0"/>
                        <a:t>Activity</a:t>
                      </a:r>
                      <a:br>
                        <a:rPr lang="en-US" dirty="0"/>
                      </a:br>
                      <a:r>
                        <a:rPr lang="en-US" i="1" dirty="0"/>
                        <a:t>I am thinking about the answer.</a:t>
                      </a:r>
                      <a:r>
                        <a:rPr lang="en-US" i="1" baseline="0" dirty="0"/>
                        <a:t> </a:t>
                      </a:r>
                      <a:r>
                        <a:rPr lang="en-US" i="0" baseline="0" dirty="0"/>
                        <a:t>( mental activity)</a:t>
                      </a:r>
                      <a:endParaRPr lang="en-US" dirty="0"/>
                    </a:p>
                  </a:txBody>
                  <a:tcPr/>
                </a:tc>
                <a:tc>
                  <a:txBody>
                    <a:bodyPr/>
                    <a:lstStyle/>
                    <a:p>
                      <a:r>
                        <a:rPr lang="en-US" dirty="0"/>
                        <a:t>State</a:t>
                      </a:r>
                      <a:br>
                        <a:rPr lang="en-US" dirty="0"/>
                      </a:br>
                      <a:r>
                        <a:rPr lang="en-US" i="1" dirty="0"/>
                        <a:t>I think it is 144.(</a:t>
                      </a:r>
                      <a:r>
                        <a:rPr lang="en-US" i="1" baseline="0" dirty="0"/>
                        <a:t> </a:t>
                      </a:r>
                      <a:r>
                        <a:rPr lang="en-US" i="0" baseline="0" dirty="0"/>
                        <a:t>mental state/report)</a:t>
                      </a:r>
                      <a:endParaRPr lang="en-US" dirty="0"/>
                    </a:p>
                  </a:txBody>
                  <a:tcPr/>
                </a:tc>
                <a:extLst>
                  <a:ext uri="{0D108BD9-81ED-4DB2-BD59-A6C34878D82A}">
                    <a16:rowId xmlns:a16="http://schemas.microsoft.com/office/drawing/2014/main" val="4210461511"/>
                  </a:ext>
                </a:extLst>
              </a:tr>
            </a:tbl>
          </a:graphicData>
        </a:graphic>
      </p:graphicFrame>
      <p:sp>
        <p:nvSpPr>
          <p:cNvPr id="3" name="Slide Number Placeholder 2"/>
          <p:cNvSpPr>
            <a:spLocks noGrp="1"/>
          </p:cNvSpPr>
          <p:nvPr>
            <p:ph type="sldNum" sz="quarter" idx="12"/>
          </p:nvPr>
        </p:nvSpPr>
        <p:spPr/>
        <p:txBody>
          <a:bodyPr/>
          <a:lstStyle/>
          <a:p>
            <a:fld id="{124822F1-CFFA-4FEE-B61E-8DB46E50F21B}" type="slidenum">
              <a:rPr lang="en-US" smtClean="0"/>
              <a:t>14</a:t>
            </a:fld>
            <a:endParaRPr lang="en-US"/>
          </a:p>
        </p:txBody>
      </p:sp>
    </p:spTree>
    <p:extLst>
      <p:ext uri="{BB962C8B-B14F-4D97-AF65-F5344CB8AC3E}">
        <p14:creationId xmlns:p14="http://schemas.microsoft.com/office/powerpoint/2010/main" val="170065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16" y="134868"/>
            <a:ext cx="12191999" cy="1326321"/>
          </a:xfrm>
        </p:spPr>
        <p:txBody>
          <a:bodyPr/>
          <a:lstStyle/>
          <a:p>
            <a:r>
              <a:rPr lang="en-US" dirty="0"/>
              <a:t>Present perfect VS Present perfect Progressive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617090"/>
              </p:ext>
            </p:extLst>
          </p:nvPr>
        </p:nvGraphicFramePr>
        <p:xfrm>
          <a:off x="94066" y="1461189"/>
          <a:ext cx="11993217" cy="4787211"/>
        </p:xfrm>
        <a:graphic>
          <a:graphicData uri="http://schemas.openxmlformats.org/drawingml/2006/table">
            <a:tbl>
              <a:tblPr firstRow="1" bandRow="1">
                <a:tableStyleId>{93296810-A885-4BE3-A3E7-6D5BEEA58F35}</a:tableStyleId>
              </a:tblPr>
              <a:tblGrid>
                <a:gridCol w="6775829">
                  <a:extLst>
                    <a:ext uri="{9D8B030D-6E8A-4147-A177-3AD203B41FA5}">
                      <a16:colId xmlns:a16="http://schemas.microsoft.com/office/drawing/2014/main" val="1508175428"/>
                    </a:ext>
                  </a:extLst>
                </a:gridCol>
                <a:gridCol w="5217388">
                  <a:extLst>
                    <a:ext uri="{9D8B030D-6E8A-4147-A177-3AD203B41FA5}">
                      <a16:colId xmlns:a16="http://schemas.microsoft.com/office/drawing/2014/main" val="595314725"/>
                    </a:ext>
                  </a:extLst>
                </a:gridCol>
              </a:tblGrid>
              <a:tr h="683566">
                <a:tc>
                  <a:txBody>
                    <a:bodyPr/>
                    <a:lstStyle/>
                    <a:p>
                      <a:r>
                        <a:rPr lang="en-US" dirty="0"/>
                        <a:t>Present perfect progressive</a:t>
                      </a:r>
                    </a:p>
                  </a:txBody>
                  <a:tcPr/>
                </a:tc>
                <a:tc>
                  <a:txBody>
                    <a:bodyPr/>
                    <a:lstStyle/>
                    <a:p>
                      <a:r>
                        <a:rPr lang="en-US" dirty="0"/>
                        <a:t>Present perfect</a:t>
                      </a:r>
                    </a:p>
                  </a:txBody>
                  <a:tcPr/>
                </a:tc>
                <a:extLst>
                  <a:ext uri="{0D108BD9-81ED-4DB2-BD59-A6C34878D82A}">
                    <a16:rowId xmlns:a16="http://schemas.microsoft.com/office/drawing/2014/main" val="3679714410"/>
                  </a:ext>
                </a:extLst>
              </a:tr>
              <a:tr h="536403">
                <a:tc>
                  <a:txBody>
                    <a:bodyPr/>
                    <a:lstStyle/>
                    <a:p>
                      <a:r>
                        <a:rPr lang="en-US" dirty="0"/>
                        <a:t>Emphasized activity</a:t>
                      </a:r>
                      <a:endParaRPr lang="en-US" i="1" dirty="0"/>
                    </a:p>
                  </a:txBody>
                  <a:tcPr/>
                </a:tc>
                <a:tc>
                  <a:txBody>
                    <a:bodyPr/>
                    <a:lstStyle/>
                    <a:p>
                      <a:r>
                        <a:rPr lang="en-US" dirty="0"/>
                        <a:t>Emphasized</a:t>
                      </a:r>
                      <a:r>
                        <a:rPr lang="en-US" baseline="0" dirty="0"/>
                        <a:t> achievement</a:t>
                      </a:r>
                      <a:endParaRPr lang="en-US" dirty="0"/>
                    </a:p>
                  </a:txBody>
                  <a:tcPr/>
                </a:tc>
                <a:extLst>
                  <a:ext uri="{0D108BD9-81ED-4DB2-BD59-A6C34878D82A}">
                    <a16:rowId xmlns:a16="http://schemas.microsoft.com/office/drawing/2014/main" val="1907071977"/>
                  </a:ext>
                </a:extLst>
              </a:tr>
              <a:tr h="921594">
                <a:tc>
                  <a:txBody>
                    <a:bodyPr/>
                    <a:lstStyle/>
                    <a:p>
                      <a:r>
                        <a:rPr lang="en-US" dirty="0"/>
                        <a:t>Specific and possibility still ongoing</a:t>
                      </a:r>
                      <a:r>
                        <a:rPr lang="en-US" baseline="0" dirty="0"/>
                        <a:t> activity</a:t>
                      </a:r>
                      <a:br>
                        <a:rPr lang="en-US" baseline="0" dirty="0"/>
                      </a:br>
                      <a:r>
                        <a:rPr lang="en-US" i="1" baseline="0" dirty="0"/>
                        <a:t>I have been visiting my great-grandfather. (possibility still ongoing)</a:t>
                      </a:r>
                      <a:endParaRPr lang="en-US" i="1" dirty="0"/>
                    </a:p>
                  </a:txBody>
                  <a:tcPr/>
                </a:tc>
                <a:tc>
                  <a:txBody>
                    <a:bodyPr/>
                    <a:lstStyle/>
                    <a:p>
                      <a:r>
                        <a:rPr lang="en-US" dirty="0"/>
                        <a:t>Prior event</a:t>
                      </a:r>
                      <a:br>
                        <a:rPr lang="en-US" dirty="0"/>
                      </a:br>
                      <a:r>
                        <a:rPr lang="en-US" dirty="0"/>
                        <a:t>I have</a:t>
                      </a:r>
                      <a:r>
                        <a:rPr lang="en-US" baseline="0" dirty="0"/>
                        <a:t> visited my great-grandfather. </a:t>
                      </a:r>
                      <a:endParaRPr lang="en-US" dirty="0"/>
                    </a:p>
                  </a:txBody>
                  <a:tcPr/>
                </a:tc>
                <a:extLst>
                  <a:ext uri="{0D108BD9-81ED-4DB2-BD59-A6C34878D82A}">
                    <a16:rowId xmlns:a16="http://schemas.microsoft.com/office/drawing/2014/main" val="3973162109"/>
                  </a:ext>
                </a:extLst>
              </a:tr>
              <a:tr h="1465793">
                <a:tc>
                  <a:txBody>
                    <a:bodyPr/>
                    <a:lstStyle/>
                    <a:p>
                      <a:r>
                        <a:rPr lang="en-US" dirty="0"/>
                        <a:t>Strong implication of continuation</a:t>
                      </a:r>
                      <a:br>
                        <a:rPr lang="en-US" dirty="0"/>
                      </a:br>
                      <a:r>
                        <a:rPr lang="en-US" i="1" dirty="0"/>
                        <a:t>I have been teaching for 25 years</a:t>
                      </a:r>
                      <a:r>
                        <a:rPr lang="en-US" dirty="0"/>
                        <a:t>. </a:t>
                      </a:r>
                      <a:br>
                        <a:rPr lang="en-US" dirty="0"/>
                      </a:br>
                      <a:r>
                        <a:rPr lang="en-US" dirty="0"/>
                        <a:t>unless</a:t>
                      </a:r>
                      <a:r>
                        <a:rPr lang="en-US" baseline="0" dirty="0"/>
                        <a:t> it is contradicted by another clause:</a:t>
                      </a:r>
                      <a:br>
                        <a:rPr lang="en-US" baseline="0" dirty="0"/>
                      </a:br>
                      <a:r>
                        <a:rPr lang="en-US" i="1" baseline="0" dirty="0"/>
                        <a:t>I have been teaching for 25 years, but now I want to do something else</a:t>
                      </a:r>
                      <a:r>
                        <a:rPr lang="en-US" baseline="0" dirty="0"/>
                        <a:t>.</a:t>
                      </a:r>
                      <a:endParaRPr lang="en-US" i="1" dirty="0"/>
                    </a:p>
                  </a:txBody>
                  <a:tcPr/>
                </a:tc>
                <a:tc>
                  <a:txBody>
                    <a:bodyPr/>
                    <a:lstStyle/>
                    <a:p>
                      <a:r>
                        <a:rPr lang="en-US" dirty="0"/>
                        <a:t>Continuation being only a possibility</a:t>
                      </a:r>
                      <a:br>
                        <a:rPr lang="en-US" dirty="0"/>
                      </a:br>
                      <a:r>
                        <a:rPr lang="en-US" i="1" dirty="0"/>
                        <a:t>I have taught</a:t>
                      </a:r>
                      <a:r>
                        <a:rPr lang="en-US" i="1" baseline="0" dirty="0"/>
                        <a:t> for 25 years.</a:t>
                      </a:r>
                      <a:endParaRPr lang="en-US" i="1" dirty="0"/>
                    </a:p>
                  </a:txBody>
                  <a:tcPr/>
                </a:tc>
                <a:extLst>
                  <a:ext uri="{0D108BD9-81ED-4DB2-BD59-A6C34878D82A}">
                    <a16:rowId xmlns:a16="http://schemas.microsoft.com/office/drawing/2014/main" val="3523858458"/>
                  </a:ext>
                </a:extLst>
              </a:tr>
              <a:tr h="1179855">
                <a:tc>
                  <a:txBody>
                    <a:bodyPr/>
                    <a:lstStyle/>
                    <a:p>
                      <a:r>
                        <a:rPr lang="en-US" dirty="0"/>
                        <a:t>A specific incomplete accomplishment</a:t>
                      </a:r>
                      <a:br>
                        <a:rPr lang="en-US" dirty="0"/>
                      </a:br>
                      <a:r>
                        <a:rPr lang="en-US" i="1" dirty="0"/>
                        <a:t>They have been rehabilitating the house</a:t>
                      </a:r>
                      <a:r>
                        <a:rPr lang="en-US" dirty="0"/>
                        <a:t>. (incomplete).</a:t>
                      </a:r>
                    </a:p>
                  </a:txBody>
                  <a:tcPr/>
                </a:tc>
                <a:tc>
                  <a:txBody>
                    <a:bodyPr/>
                    <a:lstStyle/>
                    <a:p>
                      <a:r>
                        <a:rPr lang="en-US" dirty="0"/>
                        <a:t>Completed</a:t>
                      </a:r>
                      <a:r>
                        <a:rPr lang="en-US" baseline="0" dirty="0"/>
                        <a:t> one</a:t>
                      </a:r>
                      <a:br>
                        <a:rPr lang="en-US" baseline="0" dirty="0"/>
                      </a:br>
                      <a:r>
                        <a:rPr lang="en-US" i="1" baseline="0" dirty="0"/>
                        <a:t>They have rehabilitated the house</a:t>
                      </a:r>
                      <a:r>
                        <a:rPr lang="en-US" baseline="0" dirty="0"/>
                        <a:t>.(complete)</a:t>
                      </a:r>
                      <a:endParaRPr lang="en-US" dirty="0"/>
                    </a:p>
                  </a:txBody>
                  <a:tcPr/>
                </a:tc>
                <a:extLst>
                  <a:ext uri="{0D108BD9-81ED-4DB2-BD59-A6C34878D82A}">
                    <a16:rowId xmlns:a16="http://schemas.microsoft.com/office/drawing/2014/main" val="1428902785"/>
                  </a:ext>
                </a:extLst>
              </a:tr>
            </a:tbl>
          </a:graphicData>
        </a:graphic>
      </p:graphicFrame>
      <p:sp>
        <p:nvSpPr>
          <p:cNvPr id="3" name="Slide Number Placeholder 2"/>
          <p:cNvSpPr>
            <a:spLocks noGrp="1"/>
          </p:cNvSpPr>
          <p:nvPr>
            <p:ph type="sldNum" sz="quarter" idx="12"/>
          </p:nvPr>
        </p:nvSpPr>
        <p:spPr/>
        <p:txBody>
          <a:bodyPr/>
          <a:lstStyle/>
          <a:p>
            <a:fld id="{124822F1-CFFA-4FEE-B61E-8DB46E50F21B}" type="slidenum">
              <a:rPr lang="en-US" smtClean="0"/>
              <a:t>15</a:t>
            </a:fld>
            <a:endParaRPr lang="en-US"/>
          </a:p>
        </p:txBody>
      </p:sp>
    </p:spTree>
    <p:extLst>
      <p:ext uri="{BB962C8B-B14F-4D97-AF65-F5344CB8AC3E}">
        <p14:creationId xmlns:p14="http://schemas.microsoft.com/office/powerpoint/2010/main" val="204351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past VS Present Perfect</a:t>
            </a:r>
          </a:p>
        </p:txBody>
      </p:sp>
      <p:sp>
        <p:nvSpPr>
          <p:cNvPr id="3" name="Content Placeholder 2"/>
          <p:cNvSpPr>
            <a:spLocks noGrp="1"/>
          </p:cNvSpPr>
          <p:nvPr>
            <p:ph idx="1"/>
          </p:nvPr>
        </p:nvSpPr>
        <p:spPr>
          <a:xfrm>
            <a:off x="913795" y="2204563"/>
            <a:ext cx="10353762" cy="2298611"/>
          </a:xfrm>
        </p:spPr>
        <p:txBody>
          <a:bodyPr/>
          <a:lstStyle/>
          <a:p>
            <a:r>
              <a:rPr lang="en-US" dirty="0"/>
              <a:t>The distinction</a:t>
            </a:r>
            <a:r>
              <a:rPr lang="en-US" baseline="0" dirty="0"/>
              <a:t> is extremely difficult for the ESL students to make.</a:t>
            </a:r>
          </a:p>
          <a:p>
            <a:r>
              <a:rPr lang="en-US" baseline="0" dirty="0"/>
              <a:t>We can say that the present perfect has more to do with the present perspective or state rather than the actual time at which the action happened</a:t>
            </a:r>
            <a:r>
              <a:rPr lang="en-US" dirty="0"/>
              <a:t> as it is the case with the simple past</a:t>
            </a:r>
            <a:br>
              <a:rPr lang="en-US" baseline="0" dirty="0"/>
            </a:br>
            <a:endParaRPr lang="en-US" dirty="0"/>
          </a:p>
        </p:txBody>
      </p:sp>
      <p:sp>
        <p:nvSpPr>
          <p:cNvPr id="5" name="Slide Number Placeholder 4"/>
          <p:cNvSpPr>
            <a:spLocks noGrp="1"/>
          </p:cNvSpPr>
          <p:nvPr>
            <p:ph type="sldNum" sz="quarter" idx="12"/>
          </p:nvPr>
        </p:nvSpPr>
        <p:spPr/>
        <p:txBody>
          <a:bodyPr/>
          <a:lstStyle/>
          <a:p>
            <a:fld id="{124822F1-CFFA-4FEE-B61E-8DB46E50F21B}" type="slidenum">
              <a:rPr lang="en-US" smtClean="0"/>
              <a:t>16</a:t>
            </a:fld>
            <a:endParaRPr lang="en-US"/>
          </a:p>
        </p:txBody>
      </p:sp>
    </p:spTree>
    <p:extLst>
      <p:ext uri="{BB962C8B-B14F-4D97-AF65-F5344CB8AC3E}">
        <p14:creationId xmlns:p14="http://schemas.microsoft.com/office/powerpoint/2010/main" val="246304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0"/>
            <a:ext cx="10353761" cy="1326321"/>
          </a:xfrm>
        </p:spPr>
        <p:txBody>
          <a:bodyPr/>
          <a:lstStyle/>
          <a:p>
            <a:r>
              <a:rPr lang="en-US" dirty="0"/>
              <a:t>Simple past VS Present Perfect</a:t>
            </a:r>
          </a:p>
        </p:txBody>
      </p:sp>
      <p:sp>
        <p:nvSpPr>
          <p:cNvPr id="5" name="Slide Number Placeholder 4"/>
          <p:cNvSpPr>
            <a:spLocks noGrp="1"/>
          </p:cNvSpPr>
          <p:nvPr>
            <p:ph type="sldNum" sz="quarter" idx="12"/>
          </p:nvPr>
        </p:nvSpPr>
        <p:spPr/>
        <p:txBody>
          <a:bodyPr/>
          <a:lstStyle/>
          <a:p>
            <a:fld id="{124822F1-CFFA-4FEE-B61E-8DB46E50F21B}" type="slidenum">
              <a:rPr lang="en-US" smtClean="0"/>
              <a:t>17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2673417"/>
              </p:ext>
            </p:extLst>
          </p:nvPr>
        </p:nvGraphicFramePr>
        <p:xfrm>
          <a:off x="185530" y="1150605"/>
          <a:ext cx="11820940" cy="5097796"/>
        </p:xfrm>
        <a:graphic>
          <a:graphicData uri="http://schemas.openxmlformats.org/drawingml/2006/table">
            <a:tbl>
              <a:tblPr firstRow="1" bandRow="1">
                <a:tableStyleId>{93296810-A885-4BE3-A3E7-6D5BEEA58F35}</a:tableStyleId>
              </a:tblPr>
              <a:tblGrid>
                <a:gridCol w="5609503">
                  <a:extLst>
                    <a:ext uri="{9D8B030D-6E8A-4147-A177-3AD203B41FA5}">
                      <a16:colId xmlns:a16="http://schemas.microsoft.com/office/drawing/2014/main" val="791806702"/>
                    </a:ext>
                  </a:extLst>
                </a:gridCol>
                <a:gridCol w="6211437">
                  <a:extLst>
                    <a:ext uri="{9D8B030D-6E8A-4147-A177-3AD203B41FA5}">
                      <a16:colId xmlns:a16="http://schemas.microsoft.com/office/drawing/2014/main" val="2636150518"/>
                    </a:ext>
                  </a:extLst>
                </a:gridCol>
              </a:tblGrid>
              <a:tr h="502846">
                <a:tc>
                  <a:txBody>
                    <a:bodyPr/>
                    <a:lstStyle/>
                    <a:p>
                      <a:r>
                        <a:rPr lang="en-US" dirty="0"/>
                        <a:t>Simple past</a:t>
                      </a:r>
                    </a:p>
                  </a:txBody>
                  <a:tcPr/>
                </a:tc>
                <a:tc>
                  <a:txBody>
                    <a:bodyPr/>
                    <a:lstStyle/>
                    <a:p>
                      <a:r>
                        <a:rPr lang="en-US" dirty="0"/>
                        <a:t>Present perfect</a:t>
                      </a:r>
                    </a:p>
                  </a:txBody>
                  <a:tcPr/>
                </a:tc>
                <a:extLst>
                  <a:ext uri="{0D108BD9-81ED-4DB2-BD59-A6C34878D82A}">
                    <a16:rowId xmlns:a16="http://schemas.microsoft.com/office/drawing/2014/main" val="3990153136"/>
                  </a:ext>
                </a:extLst>
              </a:tr>
              <a:tr h="2115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occurs with specific past time adverbials(e.g., </a:t>
                      </a:r>
                      <a:r>
                        <a:rPr lang="en-US" i="1" dirty="0"/>
                        <a:t>yesterday, last year, 2008)</a:t>
                      </a:r>
                      <a:br>
                        <a:rPr lang="en-US" i="1" dirty="0"/>
                      </a:br>
                      <a:br>
                        <a:rPr lang="en-US" i="1" dirty="0"/>
                      </a:br>
                      <a:r>
                        <a:rPr lang="en-US" dirty="0"/>
                        <a:t>The sense of remoteness</a:t>
                      </a:r>
                      <a:r>
                        <a:rPr lang="en-US" baseline="0" dirty="0"/>
                        <a:t> is defined in the simple past even if the past time adverbial is not explicit</a:t>
                      </a:r>
                      <a:br>
                        <a:rPr lang="en-US" baseline="0" dirty="0"/>
                      </a:br>
                      <a:r>
                        <a:rPr lang="en-US" baseline="0" dirty="0"/>
                        <a:t>ex: </a:t>
                      </a:r>
                      <a:r>
                        <a:rPr lang="en-US" i="1" baseline="0" dirty="0"/>
                        <a:t>John was a creative genius.</a:t>
                      </a:r>
                      <a:endParaRPr lang="en-US" i="1" dirty="0"/>
                    </a:p>
                  </a:txBody>
                  <a:tcPr/>
                </a:tc>
                <a:tc>
                  <a:txBody>
                    <a:bodyPr/>
                    <a:lstStyle/>
                    <a:p>
                      <a:r>
                        <a:rPr lang="en-US" dirty="0"/>
                        <a:t>Perfect tense is usually associated with certain more general adverbials (e.g.,</a:t>
                      </a:r>
                      <a:r>
                        <a:rPr lang="en-US" baseline="0" dirty="0"/>
                        <a:t> </a:t>
                      </a:r>
                      <a:r>
                        <a:rPr lang="en-US" i="1" baseline="0" dirty="0"/>
                        <a:t>already</a:t>
                      </a:r>
                      <a:r>
                        <a:rPr lang="en-US" baseline="0" dirty="0"/>
                        <a:t>, </a:t>
                      </a:r>
                      <a:r>
                        <a:rPr lang="en-US" i="1" baseline="0" dirty="0" err="1"/>
                        <a:t>since</a:t>
                      </a:r>
                      <a:r>
                        <a:rPr lang="en-US" baseline="0" dirty="0" err="1"/>
                        <a:t>+date</a:t>
                      </a:r>
                      <a:r>
                        <a:rPr lang="en-US" baseline="0" dirty="0"/>
                        <a:t>, </a:t>
                      </a:r>
                      <a:r>
                        <a:rPr lang="en-US" i="1" baseline="0" dirty="0" err="1"/>
                        <a:t>for</a:t>
                      </a:r>
                      <a:r>
                        <a:rPr lang="en-US" baseline="0" dirty="0" err="1"/>
                        <a:t>+time</a:t>
                      </a:r>
                      <a:r>
                        <a:rPr lang="en-US" baseline="0" dirty="0"/>
                        <a:t> span, </a:t>
                      </a:r>
                      <a:r>
                        <a:rPr lang="en-US" i="1" baseline="0" dirty="0"/>
                        <a:t>yet</a:t>
                      </a:r>
                      <a:r>
                        <a:rPr lang="en-US" baseline="0" dirty="0"/>
                        <a:t>)</a:t>
                      </a:r>
                      <a:br>
                        <a:rPr lang="en-US" baseline="0" dirty="0"/>
                      </a:br>
                      <a:r>
                        <a:rPr lang="en-US" baseline="0" dirty="0"/>
                        <a:t>past time adverbials may occur with present perfect in Australian English.</a:t>
                      </a:r>
                      <a:br>
                        <a:rPr lang="en-US" baseline="0" dirty="0"/>
                      </a:br>
                      <a:r>
                        <a:rPr lang="en-US" baseline="0" dirty="0"/>
                        <a:t>Ex; </a:t>
                      </a:r>
                      <a:r>
                        <a:rPr lang="en-US" i="1" baseline="0" dirty="0"/>
                        <a:t>We have already discussed this at some point last night.</a:t>
                      </a:r>
                      <a:endParaRPr lang="en-US" i="1" dirty="0"/>
                    </a:p>
                  </a:txBody>
                  <a:tcPr/>
                </a:tc>
                <a:extLst>
                  <a:ext uri="{0D108BD9-81ED-4DB2-BD59-A6C34878D82A}">
                    <a16:rowId xmlns:a16="http://schemas.microsoft.com/office/drawing/2014/main" val="3325829741"/>
                  </a:ext>
                </a:extLst>
              </a:tr>
              <a:tr h="1239893">
                <a:tc>
                  <a:txBody>
                    <a:bodyPr/>
                    <a:lstStyle/>
                    <a:p>
                      <a:r>
                        <a:rPr lang="en-US" dirty="0"/>
                        <a:t>Used with a complete</a:t>
                      </a:r>
                      <a:r>
                        <a:rPr lang="en-US" baseline="0" dirty="0"/>
                        <a:t> historical period</a:t>
                      </a:r>
                      <a:br>
                        <a:rPr lang="en-US" baseline="0" dirty="0"/>
                      </a:br>
                      <a:r>
                        <a:rPr lang="en-US" baseline="0" dirty="0"/>
                        <a:t>ex: </a:t>
                      </a:r>
                      <a:r>
                        <a:rPr lang="en-US" i="1" baseline="0" dirty="0"/>
                        <a:t>My father lived here all his live. </a:t>
                      </a:r>
                      <a:r>
                        <a:rPr lang="en-US" baseline="0" dirty="0"/>
                        <a:t>(complete, implies the father has left or is no longer alive)</a:t>
                      </a:r>
                      <a:endParaRPr lang="en-US" dirty="0"/>
                    </a:p>
                  </a:txBody>
                  <a:tcPr/>
                </a:tc>
                <a:tc>
                  <a:txBody>
                    <a:bodyPr/>
                    <a:lstStyle/>
                    <a:p>
                      <a:r>
                        <a:rPr lang="en-US" dirty="0"/>
                        <a:t> Incomplete historical period</a:t>
                      </a:r>
                      <a:br>
                        <a:rPr lang="en-US" dirty="0"/>
                      </a:br>
                      <a:r>
                        <a:rPr lang="en-US" dirty="0"/>
                        <a:t>ex:</a:t>
                      </a:r>
                      <a:r>
                        <a:rPr lang="en-US" baseline="0" dirty="0"/>
                        <a:t> </a:t>
                      </a:r>
                      <a:r>
                        <a:rPr lang="en-US" i="1" baseline="0" dirty="0"/>
                        <a:t>My father has lived here all his live. </a:t>
                      </a:r>
                      <a:r>
                        <a:rPr lang="en-US" baseline="0" dirty="0"/>
                        <a:t>(incomplete, the father still lives there)</a:t>
                      </a:r>
                      <a:endParaRPr lang="en-US" dirty="0"/>
                    </a:p>
                  </a:txBody>
                  <a:tcPr/>
                </a:tc>
                <a:extLst>
                  <a:ext uri="{0D108BD9-81ED-4DB2-BD59-A6C34878D82A}">
                    <a16:rowId xmlns:a16="http://schemas.microsoft.com/office/drawing/2014/main" val="3687148356"/>
                  </a:ext>
                </a:extLst>
              </a:tr>
              <a:tr h="1239893">
                <a:tc>
                  <a:txBody>
                    <a:bodyPr/>
                    <a:lstStyle/>
                    <a:p>
                      <a:r>
                        <a:rPr lang="en-US" dirty="0"/>
                        <a:t>Definite query</a:t>
                      </a:r>
                      <a:br>
                        <a:rPr lang="en-US" dirty="0"/>
                      </a:br>
                      <a:r>
                        <a:rPr lang="en-US" baseline="0" dirty="0"/>
                        <a:t>ex: </a:t>
                      </a:r>
                      <a:r>
                        <a:rPr lang="en-US" i="1" baseline="0" dirty="0"/>
                        <a:t>Did you go to Turkey</a:t>
                      </a:r>
                      <a:r>
                        <a:rPr lang="en-US" baseline="0" dirty="0"/>
                        <a:t>. ( you said that you traveled last year)</a:t>
                      </a:r>
                    </a:p>
                  </a:txBody>
                  <a:tcPr/>
                </a:tc>
                <a:tc>
                  <a:txBody>
                    <a:bodyPr/>
                    <a:lstStyle/>
                    <a:p>
                      <a:r>
                        <a:rPr lang="en-US" dirty="0"/>
                        <a:t>Indefinite</a:t>
                      </a:r>
                      <a:r>
                        <a:rPr lang="en-US" baseline="0" dirty="0"/>
                        <a:t> query</a:t>
                      </a:r>
                      <a:br>
                        <a:rPr lang="en-US" baseline="0" dirty="0"/>
                      </a:br>
                      <a:r>
                        <a:rPr lang="en-US" dirty="0"/>
                        <a:t>ex: </a:t>
                      </a:r>
                      <a:r>
                        <a:rPr lang="en-US" i="1" dirty="0"/>
                        <a:t>Have you ever gone to Turkey.</a:t>
                      </a:r>
                      <a:br>
                        <a:rPr lang="en-US" baseline="0" dirty="0"/>
                      </a:br>
                      <a:endParaRPr lang="en-US" dirty="0"/>
                    </a:p>
                  </a:txBody>
                  <a:tcPr/>
                </a:tc>
                <a:extLst>
                  <a:ext uri="{0D108BD9-81ED-4DB2-BD59-A6C34878D82A}">
                    <a16:rowId xmlns:a16="http://schemas.microsoft.com/office/drawing/2014/main" val="2288298128"/>
                  </a:ext>
                </a:extLst>
              </a:tr>
            </a:tbl>
          </a:graphicData>
        </a:graphic>
      </p:graphicFrame>
    </p:spTree>
    <p:extLst>
      <p:ext uri="{BB962C8B-B14F-4D97-AF65-F5344CB8AC3E}">
        <p14:creationId xmlns:p14="http://schemas.microsoft.com/office/powerpoint/2010/main" val="49046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09050"/>
            <a:ext cx="10353761" cy="1326321"/>
          </a:xfrm>
        </p:spPr>
        <p:txBody>
          <a:bodyPr/>
          <a:lstStyle/>
          <a:p>
            <a:r>
              <a:rPr lang="en-US" dirty="0"/>
              <a:t>More facts about Present Perfect</a:t>
            </a:r>
          </a:p>
        </p:txBody>
      </p:sp>
      <p:sp>
        <p:nvSpPr>
          <p:cNvPr id="5" name="Slide Number Placeholder 4"/>
          <p:cNvSpPr>
            <a:spLocks noGrp="1"/>
          </p:cNvSpPr>
          <p:nvPr>
            <p:ph type="sldNum" sz="quarter" idx="12"/>
          </p:nvPr>
        </p:nvSpPr>
        <p:spPr/>
        <p:txBody>
          <a:bodyPr/>
          <a:lstStyle/>
          <a:p>
            <a:fld id="{124822F1-CFFA-4FEE-B61E-8DB46E50F21B}" type="slidenum">
              <a:rPr lang="en-US" smtClean="0"/>
              <a:t>18</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5025146"/>
              </p:ext>
            </p:extLst>
          </p:nvPr>
        </p:nvGraphicFramePr>
        <p:xfrm>
          <a:off x="397565" y="1719814"/>
          <a:ext cx="11304105" cy="4507211"/>
        </p:xfrm>
        <a:graphic>
          <a:graphicData uri="http://schemas.openxmlformats.org/drawingml/2006/table">
            <a:tbl>
              <a:tblPr firstRow="1" bandRow="1">
                <a:tableStyleId>{93296810-A885-4BE3-A3E7-6D5BEEA58F35}</a:tableStyleId>
              </a:tblPr>
              <a:tblGrid>
                <a:gridCol w="11304105">
                  <a:extLst>
                    <a:ext uri="{9D8B030D-6E8A-4147-A177-3AD203B41FA5}">
                      <a16:colId xmlns:a16="http://schemas.microsoft.com/office/drawing/2014/main" val="2636150518"/>
                    </a:ext>
                  </a:extLst>
                </a:gridCol>
              </a:tblGrid>
              <a:tr h="436694">
                <a:tc>
                  <a:txBody>
                    <a:bodyPr/>
                    <a:lstStyle/>
                    <a:p>
                      <a:r>
                        <a:rPr lang="en-US" dirty="0"/>
                        <a:t>Present perfect</a:t>
                      </a:r>
                    </a:p>
                  </a:txBody>
                  <a:tcPr/>
                </a:tc>
                <a:extLst>
                  <a:ext uri="{0D108BD9-81ED-4DB2-BD59-A6C34878D82A}">
                    <a16:rowId xmlns:a16="http://schemas.microsoft.com/office/drawing/2014/main" val="3990153136"/>
                  </a:ext>
                </a:extLst>
              </a:tr>
              <a:tr h="1222796">
                <a:tc>
                  <a:txBody>
                    <a:bodyPr/>
                    <a:lstStyle/>
                    <a:p>
                      <a:r>
                        <a:rPr lang="en-US" dirty="0"/>
                        <a:t>Emphasized the predicated events</a:t>
                      </a:r>
                      <a:r>
                        <a:rPr lang="en-US" baseline="0" dirty="0"/>
                        <a:t> result on the grammatical subject</a:t>
                      </a:r>
                      <a:br>
                        <a:rPr lang="en-US" baseline="0" dirty="0"/>
                      </a:br>
                      <a:r>
                        <a:rPr lang="en-US" baseline="0" dirty="0"/>
                        <a:t>ex: </a:t>
                      </a:r>
                      <a:r>
                        <a:rPr lang="en-US" i="1" baseline="0" dirty="0"/>
                        <a:t>I have been to Japan twice already, but I still don’t speak much Japanese</a:t>
                      </a:r>
                      <a:endParaRPr lang="en-US" i="1" dirty="0"/>
                    </a:p>
                  </a:txBody>
                  <a:tcPr/>
                </a:tc>
                <a:extLst>
                  <a:ext uri="{0D108BD9-81ED-4DB2-BD59-A6C34878D82A}">
                    <a16:rowId xmlns:a16="http://schemas.microsoft.com/office/drawing/2014/main" val="3325829741"/>
                  </a:ext>
                </a:extLst>
              </a:tr>
              <a:tr h="1124873">
                <a:tc>
                  <a:txBody>
                    <a:bodyPr/>
                    <a:lstStyle/>
                    <a:p>
                      <a:r>
                        <a:rPr lang="en-US" i="1" dirty="0"/>
                        <a:t>Introduces a state</a:t>
                      </a:r>
                      <a:br>
                        <a:rPr lang="en-US" i="1" dirty="0"/>
                      </a:br>
                      <a:r>
                        <a:rPr lang="en-US" i="1" dirty="0"/>
                        <a:t>ex: He has been a member of her household ever since.</a:t>
                      </a:r>
                    </a:p>
                  </a:txBody>
                  <a:tcPr/>
                </a:tc>
                <a:extLst>
                  <a:ext uri="{0D108BD9-81ED-4DB2-BD59-A6C34878D82A}">
                    <a16:rowId xmlns:a16="http://schemas.microsoft.com/office/drawing/2014/main" val="1503994805"/>
                  </a:ext>
                </a:extLst>
              </a:tr>
              <a:tr h="1722848">
                <a:tc>
                  <a:txBody>
                    <a:bodyPr/>
                    <a:lstStyle/>
                    <a:p>
                      <a:r>
                        <a:rPr lang="en-US" dirty="0"/>
                        <a:t>A study</a:t>
                      </a:r>
                      <a:r>
                        <a:rPr lang="en-US" baseline="0" dirty="0"/>
                        <a:t> showed that present perfect entails resultative or continuative interpretations </a:t>
                      </a:r>
                    </a:p>
                    <a:p>
                      <a:r>
                        <a:rPr lang="en-US" baseline="0" dirty="0"/>
                        <a:t>Ex: </a:t>
                      </a:r>
                      <a:r>
                        <a:rPr lang="en-US" i="1" baseline="0" dirty="0"/>
                        <a:t>I can’t come to the party, I have caught a flu</a:t>
                      </a:r>
                      <a:r>
                        <a:rPr lang="en-US" baseline="0" dirty="0"/>
                        <a:t>. (resultative perfect)</a:t>
                      </a:r>
                    </a:p>
                    <a:p>
                      <a:r>
                        <a:rPr lang="en-US" baseline="0" dirty="0"/>
                        <a:t>ex</a:t>
                      </a:r>
                      <a:r>
                        <a:rPr lang="en-US" i="1" baseline="0" dirty="0"/>
                        <a:t>: I have known him since 2000</a:t>
                      </a:r>
                      <a:r>
                        <a:rPr lang="en-US" baseline="0" dirty="0"/>
                        <a:t>. (continuative perfect, some interval stretching is vivid from the past into the present)</a:t>
                      </a:r>
                      <a:endParaRPr lang="en-US" dirty="0"/>
                    </a:p>
                  </a:txBody>
                  <a:tcPr/>
                </a:tc>
                <a:extLst>
                  <a:ext uri="{0D108BD9-81ED-4DB2-BD59-A6C34878D82A}">
                    <a16:rowId xmlns:a16="http://schemas.microsoft.com/office/drawing/2014/main" val="3687148356"/>
                  </a:ext>
                </a:extLst>
              </a:tr>
            </a:tbl>
          </a:graphicData>
        </a:graphic>
      </p:graphicFrame>
    </p:spTree>
    <p:extLst>
      <p:ext uri="{BB962C8B-B14F-4D97-AF65-F5344CB8AC3E}">
        <p14:creationId xmlns:p14="http://schemas.microsoft.com/office/powerpoint/2010/main" val="196873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past VS Past Progressive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111316"/>
              </p:ext>
            </p:extLst>
          </p:nvPr>
        </p:nvGraphicFramePr>
        <p:xfrm>
          <a:off x="497304" y="1825625"/>
          <a:ext cx="11357812" cy="4208239"/>
        </p:xfrm>
        <a:graphic>
          <a:graphicData uri="http://schemas.openxmlformats.org/drawingml/2006/table">
            <a:tbl>
              <a:tblPr firstRow="1" bandRow="1">
                <a:tableStyleId>{93296810-A885-4BE3-A3E7-6D5BEEA58F35}</a:tableStyleId>
              </a:tblPr>
              <a:tblGrid>
                <a:gridCol w="6416843">
                  <a:extLst>
                    <a:ext uri="{9D8B030D-6E8A-4147-A177-3AD203B41FA5}">
                      <a16:colId xmlns:a16="http://schemas.microsoft.com/office/drawing/2014/main" val="1508175428"/>
                    </a:ext>
                  </a:extLst>
                </a:gridCol>
                <a:gridCol w="4940969">
                  <a:extLst>
                    <a:ext uri="{9D8B030D-6E8A-4147-A177-3AD203B41FA5}">
                      <a16:colId xmlns:a16="http://schemas.microsoft.com/office/drawing/2014/main" val="595314725"/>
                    </a:ext>
                  </a:extLst>
                </a:gridCol>
              </a:tblGrid>
              <a:tr h="678231">
                <a:tc>
                  <a:txBody>
                    <a:bodyPr/>
                    <a:lstStyle/>
                    <a:p>
                      <a:r>
                        <a:rPr lang="en-US" dirty="0"/>
                        <a:t>Past progressive</a:t>
                      </a:r>
                    </a:p>
                  </a:txBody>
                  <a:tcPr/>
                </a:tc>
                <a:tc>
                  <a:txBody>
                    <a:bodyPr/>
                    <a:lstStyle/>
                    <a:p>
                      <a:r>
                        <a:rPr lang="en-US" dirty="0"/>
                        <a:t>Simple past</a:t>
                      </a:r>
                    </a:p>
                  </a:txBody>
                  <a:tcPr/>
                </a:tc>
                <a:extLst>
                  <a:ext uri="{0D108BD9-81ED-4DB2-BD59-A6C34878D82A}">
                    <a16:rowId xmlns:a16="http://schemas.microsoft.com/office/drawing/2014/main" val="3679714410"/>
                  </a:ext>
                </a:extLst>
              </a:tr>
              <a:tr h="1170644">
                <a:tc>
                  <a:txBody>
                    <a:bodyPr/>
                    <a:lstStyle/>
                    <a:p>
                      <a:r>
                        <a:rPr lang="en-US" dirty="0"/>
                        <a:t>Indicates</a:t>
                      </a:r>
                      <a:r>
                        <a:rPr lang="en-US" baseline="0" dirty="0"/>
                        <a:t> incomplete action</a:t>
                      </a:r>
                      <a:br>
                        <a:rPr lang="en-US" baseline="0" dirty="0"/>
                      </a:br>
                      <a:r>
                        <a:rPr lang="en-US" i="1" baseline="0" dirty="0"/>
                        <a:t>He has drowning in the lake, so the lifeguard raced into the water. </a:t>
                      </a:r>
                      <a:r>
                        <a:rPr lang="en-US" baseline="0" dirty="0"/>
                        <a:t>(incomplete).</a:t>
                      </a:r>
                      <a:endParaRPr lang="en-US" dirty="0"/>
                    </a:p>
                  </a:txBody>
                  <a:tcPr/>
                </a:tc>
                <a:tc>
                  <a:txBody>
                    <a:bodyPr/>
                    <a:lstStyle/>
                    <a:p>
                      <a:r>
                        <a:rPr lang="en-US" dirty="0"/>
                        <a:t>Complete</a:t>
                      </a:r>
                      <a:r>
                        <a:rPr lang="en-US" baseline="0" dirty="0"/>
                        <a:t> action</a:t>
                      </a:r>
                    </a:p>
                    <a:p>
                      <a:r>
                        <a:rPr lang="en-US" i="1" baseline="0" dirty="0"/>
                        <a:t>He drowned in the lake</a:t>
                      </a:r>
                      <a:r>
                        <a:rPr lang="en-US" baseline="0" dirty="0"/>
                        <a:t>. (complete)</a:t>
                      </a:r>
                      <a:endParaRPr lang="en-US" dirty="0"/>
                    </a:p>
                  </a:txBody>
                  <a:tcPr/>
                </a:tc>
                <a:extLst>
                  <a:ext uri="{0D108BD9-81ED-4DB2-BD59-A6C34878D82A}">
                    <a16:rowId xmlns:a16="http://schemas.microsoft.com/office/drawing/2014/main" val="1907071977"/>
                  </a:ext>
                </a:extLst>
              </a:tr>
              <a:tr h="1170644">
                <a:tc>
                  <a:txBody>
                    <a:bodyPr/>
                    <a:lstStyle/>
                    <a:p>
                      <a:r>
                        <a:rPr lang="en-US" dirty="0"/>
                        <a:t>Indicates that an event has already begun and extends</a:t>
                      </a:r>
                      <a:r>
                        <a:rPr lang="en-US" baseline="0" dirty="0"/>
                        <a:t> in time thus, allows change </a:t>
                      </a:r>
                      <a:br>
                        <a:rPr lang="en-US" baseline="0" dirty="0"/>
                      </a:br>
                      <a:r>
                        <a:rPr lang="en-US" i="1" baseline="0" dirty="0"/>
                        <a:t>He was leaving when I came in. </a:t>
                      </a:r>
                      <a:r>
                        <a:rPr lang="en-US" baseline="0" dirty="0"/>
                        <a:t>(so may have changed his mind and stayed)</a:t>
                      </a:r>
                      <a:endParaRPr lang="en-US" dirty="0"/>
                    </a:p>
                  </a:txBody>
                  <a:tcPr/>
                </a:tc>
                <a:tc>
                  <a:txBody>
                    <a:bodyPr/>
                    <a:lstStyle/>
                    <a:p>
                      <a:r>
                        <a:rPr lang="en-US" dirty="0"/>
                        <a:t>Indicates event as a whole with no room for change</a:t>
                      </a:r>
                    </a:p>
                    <a:p>
                      <a:r>
                        <a:rPr lang="en-US" i="1" dirty="0"/>
                        <a:t>He left</a:t>
                      </a:r>
                      <a:r>
                        <a:rPr lang="en-US" i="1" baseline="0" dirty="0"/>
                        <a:t> when I came in.</a:t>
                      </a:r>
                      <a:endParaRPr lang="en-US" i="1" dirty="0"/>
                    </a:p>
                  </a:txBody>
                  <a:tcPr/>
                </a:tc>
                <a:extLst>
                  <a:ext uri="{0D108BD9-81ED-4DB2-BD59-A6C34878D82A}">
                    <a16:rowId xmlns:a16="http://schemas.microsoft.com/office/drawing/2014/main" val="3523858458"/>
                  </a:ext>
                </a:extLst>
              </a:tr>
              <a:tr h="1170644">
                <a:tc>
                  <a:txBody>
                    <a:bodyPr/>
                    <a:lstStyle/>
                    <a:p>
                      <a:r>
                        <a:rPr lang="en-US" dirty="0"/>
                        <a:t>Temporary state</a:t>
                      </a:r>
                      <a:br>
                        <a:rPr lang="en-US" dirty="0"/>
                      </a:br>
                      <a:r>
                        <a:rPr lang="en-US" i="1" dirty="0"/>
                        <a:t>They were living there during the nineties</a:t>
                      </a:r>
                      <a:r>
                        <a:rPr lang="en-US" dirty="0"/>
                        <a:t>. (past temporary)</a:t>
                      </a:r>
                    </a:p>
                  </a:txBody>
                  <a:tcPr/>
                </a:tc>
                <a:tc>
                  <a:txBody>
                    <a:bodyPr/>
                    <a:lstStyle/>
                    <a:p>
                      <a:r>
                        <a:rPr lang="en-US" dirty="0"/>
                        <a:t>Permanent state</a:t>
                      </a:r>
                      <a:br>
                        <a:rPr lang="en-US" dirty="0"/>
                      </a:br>
                      <a:r>
                        <a:rPr lang="en-US" i="1" dirty="0"/>
                        <a:t>They lived there</a:t>
                      </a:r>
                      <a:r>
                        <a:rPr lang="en-US" i="1" baseline="0" dirty="0"/>
                        <a:t> all their lives.</a:t>
                      </a:r>
                      <a:endParaRPr lang="en-US" i="1" dirty="0"/>
                    </a:p>
                  </a:txBody>
                  <a:tcPr/>
                </a:tc>
                <a:extLst>
                  <a:ext uri="{0D108BD9-81ED-4DB2-BD59-A6C34878D82A}">
                    <a16:rowId xmlns:a16="http://schemas.microsoft.com/office/drawing/2014/main" val="1428902785"/>
                  </a:ext>
                </a:extLst>
              </a:tr>
            </a:tbl>
          </a:graphicData>
        </a:graphic>
      </p:graphicFrame>
      <p:sp>
        <p:nvSpPr>
          <p:cNvPr id="3" name="Slide Number Placeholder 2"/>
          <p:cNvSpPr>
            <a:spLocks noGrp="1"/>
          </p:cNvSpPr>
          <p:nvPr>
            <p:ph type="sldNum" sz="quarter" idx="12"/>
          </p:nvPr>
        </p:nvSpPr>
        <p:spPr/>
        <p:txBody>
          <a:bodyPr/>
          <a:lstStyle/>
          <a:p>
            <a:fld id="{124822F1-CFFA-4FEE-B61E-8DB46E50F21B}" type="slidenum">
              <a:rPr lang="en-US" smtClean="0"/>
              <a:t>19</a:t>
            </a:fld>
            <a:endParaRPr lang="en-US"/>
          </a:p>
        </p:txBody>
      </p:sp>
    </p:spTree>
    <p:extLst>
      <p:ext uri="{BB962C8B-B14F-4D97-AF65-F5344CB8AC3E}">
        <p14:creationId xmlns:p14="http://schemas.microsoft.com/office/powerpoint/2010/main" val="80049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The lexical aspect of verbs</a:t>
            </a:r>
          </a:p>
          <a:p>
            <a:r>
              <a:rPr lang="en-US" dirty="0"/>
              <a:t>Adverbs within the system </a:t>
            </a:r>
          </a:p>
          <a:p>
            <a:r>
              <a:rPr lang="en-US" dirty="0"/>
              <a:t>The use of the Tense-Aspect System</a:t>
            </a:r>
          </a:p>
          <a:p>
            <a:r>
              <a:rPr lang="en-US" dirty="0"/>
              <a:t>The differences and similarities among the different formations within the system</a:t>
            </a:r>
          </a:p>
          <a:p>
            <a:endParaRPr lang="en-US" dirty="0"/>
          </a:p>
        </p:txBody>
      </p:sp>
      <p:sp>
        <p:nvSpPr>
          <p:cNvPr id="4" name="Slide Number Placeholder 3"/>
          <p:cNvSpPr>
            <a:spLocks noGrp="1"/>
          </p:cNvSpPr>
          <p:nvPr>
            <p:ph type="sldNum" sz="quarter" idx="12"/>
          </p:nvPr>
        </p:nvSpPr>
        <p:spPr/>
        <p:txBody>
          <a:bodyPr/>
          <a:lstStyle/>
          <a:p>
            <a:fld id="{124822F1-CFFA-4FEE-B61E-8DB46E50F21B}" type="slidenum">
              <a:rPr lang="en-US" smtClean="0"/>
              <a:t>2</a:t>
            </a:fld>
            <a:endParaRPr lang="en-US"/>
          </a:p>
        </p:txBody>
      </p:sp>
    </p:spTree>
    <p:extLst>
      <p:ext uri="{BB962C8B-B14F-4D97-AF65-F5344CB8AC3E}">
        <p14:creationId xmlns:p14="http://schemas.microsoft.com/office/powerpoint/2010/main" val="136502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dirty="0"/>
              <a:t>Simple past VS Past Perfect</a:t>
            </a:r>
          </a:p>
        </p:txBody>
      </p:sp>
      <p:sp>
        <p:nvSpPr>
          <p:cNvPr id="3" name="Content Placeholder 2"/>
          <p:cNvSpPr>
            <a:spLocks noGrp="1"/>
          </p:cNvSpPr>
          <p:nvPr>
            <p:ph idx="1"/>
          </p:nvPr>
        </p:nvSpPr>
        <p:spPr>
          <a:xfrm>
            <a:off x="506791" y="1431235"/>
            <a:ext cx="10760765" cy="2570922"/>
          </a:xfrm>
        </p:spPr>
        <p:txBody>
          <a:bodyPr>
            <a:noAutofit/>
          </a:bodyPr>
          <a:lstStyle/>
          <a:p>
            <a:r>
              <a:rPr lang="en-US" dirty="0"/>
              <a:t>The past perfect is used:</a:t>
            </a:r>
          </a:p>
          <a:p>
            <a:pPr lvl="1"/>
            <a:r>
              <a:rPr lang="en-US" sz="2000" dirty="0"/>
              <a:t>To mark the completion of some event before a past time period</a:t>
            </a:r>
          </a:p>
          <a:p>
            <a:pPr lvl="2"/>
            <a:r>
              <a:rPr lang="en-US" sz="2000" dirty="0"/>
              <a:t>Ex </a:t>
            </a:r>
            <a:r>
              <a:rPr lang="en-US" sz="2000" i="1" dirty="0"/>
              <a:t>by the end of the 1920, women in the USA had won the right to vote.</a:t>
            </a:r>
          </a:p>
          <a:p>
            <a:pPr lvl="1"/>
            <a:r>
              <a:rPr lang="en-US" sz="2000" dirty="0"/>
              <a:t>Or before another past event that is in the simple past</a:t>
            </a:r>
          </a:p>
          <a:p>
            <a:pPr lvl="2"/>
            <a:r>
              <a:rPr lang="en-US" sz="2000" dirty="0"/>
              <a:t>Ex: </a:t>
            </a:r>
            <a:r>
              <a:rPr lang="en-US" sz="2000" i="1" dirty="0"/>
              <a:t>Pat had blamed them for the problem before he considered all the evidence.</a:t>
            </a:r>
          </a:p>
          <a:p>
            <a:pPr lvl="2"/>
            <a:r>
              <a:rPr lang="en-US" sz="2000" i="1" dirty="0"/>
              <a:t>(it is possible to use simple past here since the adverbial before indicate the sequencing)</a:t>
            </a:r>
          </a:p>
          <a:p>
            <a:pPr lvl="2"/>
            <a:r>
              <a:rPr lang="en-US" sz="2000" i="1" dirty="0"/>
              <a:t>Even without the adverbials it is possible to use simple past when the sequence of the clauses follow the sequence of the events</a:t>
            </a:r>
          </a:p>
          <a:p>
            <a:pPr lvl="3"/>
            <a:r>
              <a:rPr lang="en-US" sz="1800" i="1" dirty="0"/>
              <a:t>Ex. He worked for 20 years and retired by 2007.</a:t>
            </a:r>
          </a:p>
        </p:txBody>
      </p:sp>
      <p:sp>
        <p:nvSpPr>
          <p:cNvPr id="4" name="Slide Number Placeholder 3"/>
          <p:cNvSpPr>
            <a:spLocks noGrp="1"/>
          </p:cNvSpPr>
          <p:nvPr>
            <p:ph type="sldNum" sz="quarter" idx="12"/>
          </p:nvPr>
        </p:nvSpPr>
        <p:spPr/>
        <p:txBody>
          <a:bodyPr/>
          <a:lstStyle/>
          <a:p>
            <a:fld id="{124822F1-CFFA-4FEE-B61E-8DB46E50F21B}" type="slidenum">
              <a:rPr lang="en-US" smtClean="0"/>
              <a:t>20</a:t>
            </a:fld>
            <a:endParaRPr lang="en-US"/>
          </a:p>
        </p:txBody>
      </p:sp>
    </p:spTree>
    <p:extLst>
      <p:ext uri="{BB962C8B-B14F-4D97-AF65-F5344CB8AC3E}">
        <p14:creationId xmlns:p14="http://schemas.microsoft.com/office/powerpoint/2010/main" val="82931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96348"/>
            <a:ext cx="10353761" cy="1326321"/>
          </a:xfrm>
        </p:spPr>
        <p:txBody>
          <a:bodyPr/>
          <a:lstStyle/>
          <a:p>
            <a:r>
              <a:rPr lang="en-US" dirty="0"/>
              <a:t>Simple past VS Past Perfect</a:t>
            </a:r>
          </a:p>
        </p:txBody>
      </p:sp>
      <p:sp>
        <p:nvSpPr>
          <p:cNvPr id="3" name="Content Placeholder 2"/>
          <p:cNvSpPr>
            <a:spLocks noGrp="1"/>
          </p:cNvSpPr>
          <p:nvPr>
            <p:ph idx="1"/>
          </p:nvPr>
        </p:nvSpPr>
        <p:spPr>
          <a:xfrm>
            <a:off x="569843" y="1738256"/>
            <a:ext cx="11078818" cy="4761936"/>
          </a:xfrm>
        </p:spPr>
        <p:txBody>
          <a:bodyPr>
            <a:noAutofit/>
          </a:bodyPr>
          <a:lstStyle/>
          <a:p>
            <a:r>
              <a:rPr lang="en-US" dirty="0"/>
              <a:t>Past perfect is used when the clauses report two events out of sequence or there are no time adverbials:</a:t>
            </a:r>
          </a:p>
          <a:p>
            <a:pPr lvl="2"/>
            <a:r>
              <a:rPr lang="en-US" sz="2000" dirty="0"/>
              <a:t>Ex </a:t>
            </a:r>
            <a:r>
              <a:rPr lang="en-US" sz="2000" i="1" dirty="0"/>
              <a:t>when he became a photographer, he had finished her degree in fine arts.</a:t>
            </a:r>
          </a:p>
          <a:p>
            <a:r>
              <a:rPr lang="en-US" dirty="0"/>
              <a:t>Past perfect sometimes indicate the later event rather than the first one in a two-clause sequence</a:t>
            </a:r>
          </a:p>
          <a:p>
            <a:pPr lvl="2"/>
            <a:r>
              <a:rPr lang="en-US" sz="2000" dirty="0"/>
              <a:t>Ex: </a:t>
            </a:r>
            <a:r>
              <a:rPr lang="en-US" sz="2000" i="1" dirty="0"/>
              <a:t>I answered before she had asked</a:t>
            </a:r>
            <a:r>
              <a:rPr lang="en-US" sz="2000" dirty="0"/>
              <a:t>.</a:t>
            </a:r>
          </a:p>
          <a:p>
            <a:pPr lvl="1"/>
            <a:r>
              <a:rPr lang="en-US" sz="2000" dirty="0"/>
              <a:t> the simple past will convey the same meaning </a:t>
            </a:r>
          </a:p>
          <a:p>
            <a:pPr lvl="2"/>
            <a:r>
              <a:rPr lang="en-US" sz="2000" dirty="0"/>
              <a:t>Ex: </a:t>
            </a:r>
            <a:r>
              <a:rPr lang="en-US" sz="2000" i="1" dirty="0"/>
              <a:t>I answered before she asked</a:t>
            </a:r>
            <a:r>
              <a:rPr lang="en-US" i="1" dirty="0"/>
              <a:t>.</a:t>
            </a:r>
          </a:p>
        </p:txBody>
      </p:sp>
      <p:sp>
        <p:nvSpPr>
          <p:cNvPr id="4" name="Slide Number Placeholder 3"/>
          <p:cNvSpPr>
            <a:spLocks noGrp="1"/>
          </p:cNvSpPr>
          <p:nvPr>
            <p:ph type="sldNum" sz="quarter" idx="12"/>
          </p:nvPr>
        </p:nvSpPr>
        <p:spPr/>
        <p:txBody>
          <a:bodyPr/>
          <a:lstStyle/>
          <a:p>
            <a:fld id="{124822F1-CFFA-4FEE-B61E-8DB46E50F21B}" type="slidenum">
              <a:rPr lang="en-US" smtClean="0"/>
              <a:t>21</a:t>
            </a:fld>
            <a:endParaRPr lang="en-US"/>
          </a:p>
        </p:txBody>
      </p:sp>
    </p:spTree>
    <p:extLst>
      <p:ext uri="{BB962C8B-B14F-4D97-AF65-F5344CB8AC3E}">
        <p14:creationId xmlns:p14="http://schemas.microsoft.com/office/powerpoint/2010/main" val="233191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2522"/>
            <a:ext cx="10353761" cy="1326321"/>
          </a:xfrm>
        </p:spPr>
        <p:txBody>
          <a:bodyPr/>
          <a:lstStyle/>
          <a:p>
            <a:r>
              <a:rPr lang="en-US" dirty="0"/>
              <a:t>Simple future (Will)VS other ways of indicating future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4729025"/>
              </p:ext>
            </p:extLst>
          </p:nvPr>
        </p:nvGraphicFramePr>
        <p:xfrm>
          <a:off x="291548" y="1273866"/>
          <a:ext cx="11675166" cy="5491480"/>
        </p:xfrm>
        <a:graphic>
          <a:graphicData uri="http://schemas.openxmlformats.org/drawingml/2006/table">
            <a:tbl>
              <a:tblPr firstRow="1" bandRow="1">
                <a:tableStyleId>{93296810-A885-4BE3-A3E7-6D5BEEA58F35}</a:tableStyleId>
              </a:tblPr>
              <a:tblGrid>
                <a:gridCol w="3621464">
                  <a:extLst>
                    <a:ext uri="{9D8B030D-6E8A-4147-A177-3AD203B41FA5}">
                      <a16:colId xmlns:a16="http://schemas.microsoft.com/office/drawing/2014/main" val="1074689321"/>
                    </a:ext>
                  </a:extLst>
                </a:gridCol>
                <a:gridCol w="8053702">
                  <a:extLst>
                    <a:ext uri="{9D8B030D-6E8A-4147-A177-3AD203B41FA5}">
                      <a16:colId xmlns:a16="http://schemas.microsoft.com/office/drawing/2014/main" val="3323298044"/>
                    </a:ext>
                  </a:extLst>
                </a:gridCol>
              </a:tblGrid>
              <a:tr h="370840">
                <a:tc>
                  <a:txBody>
                    <a:bodyPr/>
                    <a:lstStyle/>
                    <a:p>
                      <a:r>
                        <a:rPr lang="en-US" dirty="0"/>
                        <a:t>Will</a:t>
                      </a:r>
                    </a:p>
                  </a:txBody>
                  <a:tcPr marL="90032" marR="90032"/>
                </a:tc>
                <a:tc>
                  <a:txBody>
                    <a:bodyPr/>
                    <a:lstStyle/>
                    <a:p>
                      <a:r>
                        <a:rPr lang="en-US" dirty="0"/>
                        <a:t>Other forms</a:t>
                      </a:r>
                    </a:p>
                  </a:txBody>
                  <a:tcPr marL="90032" marR="90032"/>
                </a:tc>
                <a:extLst>
                  <a:ext uri="{0D108BD9-81ED-4DB2-BD59-A6C34878D82A}">
                    <a16:rowId xmlns:a16="http://schemas.microsoft.com/office/drawing/2014/main" val="3889575923"/>
                  </a:ext>
                </a:extLst>
              </a:tr>
              <a:tr h="370840">
                <a:tc>
                  <a:txBody>
                    <a:bodyPr/>
                    <a:lstStyle/>
                    <a:p>
                      <a:r>
                        <a:rPr lang="en-US" dirty="0"/>
                        <a:t>Simple future ,</a:t>
                      </a:r>
                      <a:r>
                        <a:rPr lang="en-US" baseline="0" dirty="0"/>
                        <a:t> prediction</a:t>
                      </a:r>
                    </a:p>
                    <a:p>
                      <a:r>
                        <a:rPr lang="en-US" i="1" baseline="0" dirty="0"/>
                        <a:t>He will be 40 next year.</a:t>
                      </a:r>
                      <a:endParaRPr lang="en-US" i="1" dirty="0"/>
                    </a:p>
                  </a:txBody>
                  <a:tcPr marL="90032" marR="90032"/>
                </a:tc>
                <a:tc>
                  <a:txBody>
                    <a:bodyPr/>
                    <a:lstStyle/>
                    <a:p>
                      <a:r>
                        <a:rPr lang="en-US" i="1" dirty="0"/>
                        <a:t>Be going to </a:t>
                      </a:r>
                      <a:r>
                        <a:rPr lang="en-US" dirty="0"/>
                        <a:t>is used to future prediction</a:t>
                      </a:r>
                      <a:r>
                        <a:rPr lang="en-US" baseline="0" dirty="0"/>
                        <a:t> (more formal than will)</a:t>
                      </a:r>
                      <a:br>
                        <a:rPr lang="en-US" baseline="0" dirty="0"/>
                      </a:br>
                      <a:r>
                        <a:rPr lang="en-US" i="1" baseline="0" dirty="0"/>
                        <a:t>she is going to be 40 next year.</a:t>
                      </a:r>
                      <a:endParaRPr lang="en-US" i="1" dirty="0"/>
                    </a:p>
                  </a:txBody>
                  <a:tcPr marL="90032" marR="90032"/>
                </a:tc>
                <a:extLst>
                  <a:ext uri="{0D108BD9-81ED-4DB2-BD59-A6C34878D82A}">
                    <a16:rowId xmlns:a16="http://schemas.microsoft.com/office/drawing/2014/main" val="3126751866"/>
                  </a:ext>
                </a:extLst>
              </a:tr>
              <a:tr h="370840">
                <a:tc>
                  <a:txBody>
                    <a:bodyPr/>
                    <a:lstStyle/>
                    <a:p>
                      <a:r>
                        <a:rPr lang="en-US" dirty="0"/>
                        <a:t>Spontaneous</a:t>
                      </a:r>
                      <a:r>
                        <a:rPr lang="en-US" baseline="0" dirty="0"/>
                        <a:t> decision when the person has control over the action</a:t>
                      </a:r>
                    </a:p>
                    <a:p>
                      <a:r>
                        <a:rPr lang="en-US" baseline="0" dirty="0"/>
                        <a:t>I’ll get the phone.</a:t>
                      </a:r>
                      <a:endParaRPr lang="en-US" dirty="0"/>
                    </a:p>
                  </a:txBody>
                  <a:tcPr marL="90032" marR="90032"/>
                </a:tc>
                <a:tc>
                  <a:txBody>
                    <a:bodyPr/>
                    <a:lstStyle/>
                    <a:p>
                      <a:r>
                        <a:rPr lang="en-US" dirty="0"/>
                        <a:t>Future prediction based on prior decision</a:t>
                      </a:r>
                      <a:br>
                        <a:rPr lang="en-US" dirty="0"/>
                      </a:br>
                      <a:r>
                        <a:rPr lang="en-US" i="1" dirty="0"/>
                        <a:t>They are going to get married in December.</a:t>
                      </a:r>
                    </a:p>
                  </a:txBody>
                  <a:tcPr marL="90032" marR="90032"/>
                </a:tc>
                <a:extLst>
                  <a:ext uri="{0D108BD9-81ED-4DB2-BD59-A6C34878D82A}">
                    <a16:rowId xmlns:a16="http://schemas.microsoft.com/office/drawing/2014/main" val="1577520872"/>
                  </a:ext>
                </a:extLst>
              </a:tr>
              <a:tr h="370840">
                <a:tc>
                  <a:txBody>
                    <a:bodyPr/>
                    <a:lstStyle/>
                    <a:p>
                      <a:endParaRPr lang="en-US" dirty="0"/>
                    </a:p>
                  </a:txBody>
                  <a:tcPr marL="90032" marR="90032"/>
                </a:tc>
                <a:tc>
                  <a:txBody>
                    <a:bodyPr/>
                    <a:lstStyle/>
                    <a:p>
                      <a:r>
                        <a:rPr lang="en-US" dirty="0"/>
                        <a:t>Future certainty based on current condition or present evidence</a:t>
                      </a:r>
                      <a:br>
                        <a:rPr lang="en-US" dirty="0"/>
                      </a:br>
                      <a:r>
                        <a:rPr lang="en-US" i="1" dirty="0"/>
                        <a:t>It is going to rain.</a:t>
                      </a:r>
                    </a:p>
                  </a:txBody>
                  <a:tcPr marL="90032" marR="90032"/>
                </a:tc>
                <a:extLst>
                  <a:ext uri="{0D108BD9-81ED-4DB2-BD59-A6C34878D82A}">
                    <a16:rowId xmlns:a16="http://schemas.microsoft.com/office/drawing/2014/main" val="3779899432"/>
                  </a:ext>
                </a:extLst>
              </a:tr>
              <a:tr h="370840">
                <a:tc>
                  <a:txBody>
                    <a:bodyPr/>
                    <a:lstStyle/>
                    <a:p>
                      <a:endParaRPr lang="en-US" dirty="0"/>
                    </a:p>
                  </a:txBody>
                  <a:tcPr marL="90032" marR="90032"/>
                </a:tc>
                <a:tc>
                  <a:txBody>
                    <a:bodyPr/>
                    <a:lstStyle/>
                    <a:p>
                      <a:r>
                        <a:rPr lang="en-US" i="0" dirty="0"/>
                        <a:t>Present progressive is used for the</a:t>
                      </a:r>
                      <a:r>
                        <a:rPr lang="en-US" i="0" baseline="0" dirty="0"/>
                        <a:t> F</a:t>
                      </a:r>
                      <a:r>
                        <a:rPr lang="en-US" i="0" dirty="0"/>
                        <a:t>uture plans that have already been made.</a:t>
                      </a:r>
                      <a:br>
                        <a:rPr lang="en-US" i="1" dirty="0"/>
                      </a:br>
                      <a:r>
                        <a:rPr lang="en-US" i="1" dirty="0"/>
                        <a:t>I’m travelling next week</a:t>
                      </a:r>
                    </a:p>
                  </a:txBody>
                  <a:tcPr marL="90032" marR="90032"/>
                </a:tc>
                <a:extLst>
                  <a:ext uri="{0D108BD9-81ED-4DB2-BD59-A6C34878D82A}">
                    <a16:rowId xmlns:a16="http://schemas.microsoft.com/office/drawing/2014/main" val="1963323227"/>
                  </a:ext>
                </a:extLst>
              </a:tr>
              <a:tr h="370840">
                <a:tc>
                  <a:txBody>
                    <a:bodyPr/>
                    <a:lstStyle/>
                    <a:p>
                      <a:endParaRPr lang="en-US" dirty="0"/>
                    </a:p>
                  </a:txBody>
                  <a:tcPr marL="90032" marR="90032"/>
                </a:tc>
                <a:tc>
                  <a:txBody>
                    <a:bodyPr/>
                    <a:lstStyle/>
                    <a:p>
                      <a:r>
                        <a:rPr lang="en-US" dirty="0"/>
                        <a:t>Simple present is used for the fixed scheduled events</a:t>
                      </a:r>
                      <a:br>
                        <a:rPr lang="en-US" dirty="0"/>
                      </a:br>
                      <a:r>
                        <a:rPr lang="en-US" i="1" dirty="0"/>
                        <a:t>We get paid next Friday.</a:t>
                      </a:r>
                      <a:br>
                        <a:rPr lang="en-US" i="1" dirty="0"/>
                      </a:br>
                      <a:r>
                        <a:rPr lang="en-US" i="1" dirty="0"/>
                        <a:t>They return home tomorrow.(especially with verbs of direction)</a:t>
                      </a:r>
                      <a:br>
                        <a:rPr lang="en-US" i="1" dirty="0"/>
                      </a:br>
                      <a:r>
                        <a:rPr lang="en-US" dirty="0"/>
                        <a:t>Subordinate clauses of time </a:t>
                      </a:r>
                      <a:r>
                        <a:rPr lang="en-US" i="1" dirty="0"/>
                        <a:t>(i.e., those beginning with when ,after, before, etc.) </a:t>
                      </a:r>
                      <a:r>
                        <a:rPr lang="en-US" dirty="0"/>
                        <a:t>or condition </a:t>
                      </a:r>
                      <a:r>
                        <a:rPr lang="en-US" i="1" dirty="0"/>
                        <a:t>(i.e., provided that, if, so long as, etc.)</a:t>
                      </a:r>
                      <a:br>
                        <a:rPr lang="en-US" i="1" dirty="0"/>
                      </a:br>
                      <a:r>
                        <a:rPr lang="en-US" i="1" dirty="0"/>
                        <a:t>if the train arrives on time, we’ll beat rush hour getting home</a:t>
                      </a:r>
                    </a:p>
                  </a:txBody>
                  <a:tcPr marL="90032" marR="90032"/>
                </a:tc>
                <a:extLst>
                  <a:ext uri="{0D108BD9-81ED-4DB2-BD59-A6C34878D82A}">
                    <a16:rowId xmlns:a16="http://schemas.microsoft.com/office/drawing/2014/main" val="4283589375"/>
                  </a:ext>
                </a:extLst>
              </a:tr>
            </a:tbl>
          </a:graphicData>
        </a:graphic>
      </p:graphicFrame>
      <p:sp>
        <p:nvSpPr>
          <p:cNvPr id="3" name="Slide Number Placeholder 2"/>
          <p:cNvSpPr>
            <a:spLocks noGrp="1"/>
          </p:cNvSpPr>
          <p:nvPr>
            <p:ph type="sldNum" sz="quarter" idx="12"/>
          </p:nvPr>
        </p:nvSpPr>
        <p:spPr/>
        <p:txBody>
          <a:bodyPr/>
          <a:lstStyle/>
          <a:p>
            <a:fld id="{124822F1-CFFA-4FEE-B61E-8DB46E50F21B}" type="slidenum">
              <a:rPr lang="en-US" smtClean="0"/>
              <a:t>22</a:t>
            </a:fld>
            <a:endParaRPr lang="en-US"/>
          </a:p>
        </p:txBody>
      </p:sp>
    </p:spTree>
    <p:extLst>
      <p:ext uri="{BB962C8B-B14F-4D97-AF65-F5344CB8AC3E}">
        <p14:creationId xmlns:p14="http://schemas.microsoft.com/office/powerpoint/2010/main" val="203572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34" y="269461"/>
            <a:ext cx="10353761" cy="1326321"/>
          </a:xfrm>
        </p:spPr>
        <p:txBody>
          <a:bodyPr/>
          <a:lstStyle/>
          <a:p>
            <a:r>
              <a:rPr lang="en-US" dirty="0"/>
              <a:t>Some useful OBSERVATIONS</a:t>
            </a:r>
          </a:p>
        </p:txBody>
      </p:sp>
      <p:sp>
        <p:nvSpPr>
          <p:cNvPr id="3" name="Slide Number Placeholder 2"/>
          <p:cNvSpPr>
            <a:spLocks noGrp="1"/>
          </p:cNvSpPr>
          <p:nvPr>
            <p:ph type="sldNum" sz="quarter" idx="12"/>
          </p:nvPr>
        </p:nvSpPr>
        <p:spPr/>
        <p:txBody>
          <a:bodyPr/>
          <a:lstStyle/>
          <a:p>
            <a:fld id="{124822F1-CFFA-4FEE-B61E-8DB46E50F21B}"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09335434"/>
              </p:ext>
            </p:extLst>
          </p:nvPr>
        </p:nvGraphicFramePr>
        <p:xfrm>
          <a:off x="226586" y="1488757"/>
          <a:ext cx="11728176" cy="4577080"/>
        </p:xfrm>
        <a:graphic>
          <a:graphicData uri="http://schemas.openxmlformats.org/drawingml/2006/table">
            <a:tbl>
              <a:tblPr firstRow="1" bandRow="1">
                <a:tableStyleId>{93296810-A885-4BE3-A3E7-6D5BEEA58F35}</a:tableStyleId>
              </a:tblPr>
              <a:tblGrid>
                <a:gridCol w="7777727">
                  <a:extLst>
                    <a:ext uri="{9D8B030D-6E8A-4147-A177-3AD203B41FA5}">
                      <a16:colId xmlns:a16="http://schemas.microsoft.com/office/drawing/2014/main" val="3047505833"/>
                    </a:ext>
                  </a:extLst>
                </a:gridCol>
                <a:gridCol w="3950449">
                  <a:extLst>
                    <a:ext uri="{9D8B030D-6E8A-4147-A177-3AD203B41FA5}">
                      <a16:colId xmlns:a16="http://schemas.microsoft.com/office/drawing/2014/main" val="2749839696"/>
                    </a:ext>
                  </a:extLst>
                </a:gridCol>
              </a:tblGrid>
              <a:tr h="370840">
                <a:tc>
                  <a:txBody>
                    <a:bodyPr/>
                    <a:lstStyle/>
                    <a:p>
                      <a:r>
                        <a:rPr lang="en-US" dirty="0"/>
                        <a:t>Uses</a:t>
                      </a:r>
                    </a:p>
                  </a:txBody>
                  <a:tcPr/>
                </a:tc>
                <a:tc>
                  <a:txBody>
                    <a:bodyPr/>
                    <a:lstStyle/>
                    <a:p>
                      <a:r>
                        <a:rPr lang="en-US" dirty="0"/>
                        <a:t>example</a:t>
                      </a:r>
                    </a:p>
                  </a:txBody>
                  <a:tcPr/>
                </a:tc>
                <a:extLst>
                  <a:ext uri="{0D108BD9-81ED-4DB2-BD59-A6C34878D82A}">
                    <a16:rowId xmlns:a16="http://schemas.microsoft.com/office/drawing/2014/main" val="3038519663"/>
                  </a:ext>
                </a:extLst>
              </a:tr>
              <a:tr h="370840">
                <a:tc>
                  <a:txBody>
                    <a:bodyPr/>
                    <a:lstStyle/>
                    <a:p>
                      <a:r>
                        <a:rPr lang="en-US" dirty="0"/>
                        <a:t>1.Simple present is more formal and impersonal and it’s not very common except with travel arrangements and fixed</a:t>
                      </a:r>
                      <a:r>
                        <a:rPr lang="en-US" baseline="0" dirty="0"/>
                        <a:t> timetables</a:t>
                      </a:r>
                      <a:endParaRPr lang="en-US" dirty="0"/>
                    </a:p>
                  </a:txBody>
                  <a:tcPr/>
                </a:tc>
                <a:tc>
                  <a:txBody>
                    <a:bodyPr/>
                    <a:lstStyle/>
                    <a:p>
                      <a:r>
                        <a:rPr lang="en-US" i="1" dirty="0"/>
                        <a:t>She arrives today.</a:t>
                      </a:r>
                    </a:p>
                  </a:txBody>
                  <a:tcPr/>
                </a:tc>
                <a:extLst>
                  <a:ext uri="{0D108BD9-81ED-4DB2-BD59-A6C34878D82A}">
                    <a16:rowId xmlns:a16="http://schemas.microsoft.com/office/drawing/2014/main" val="2779224018"/>
                  </a:ext>
                </a:extLst>
              </a:tr>
              <a:tr h="370840">
                <a:tc>
                  <a:txBody>
                    <a:bodyPr/>
                    <a:lstStyle/>
                    <a:p>
                      <a:pPr marL="285750" indent="-285750">
                        <a:buFont typeface="Arial" panose="020B0604020202020204" pitchFamily="34" charset="0"/>
                        <a:buChar char="•"/>
                      </a:pPr>
                      <a:r>
                        <a:rPr lang="en-US" i="0" baseline="0" dirty="0"/>
                        <a:t> The present progressive  emphasizes the arrangement have already been made, whereas </a:t>
                      </a:r>
                      <a:r>
                        <a:rPr lang="en-US" i="1" baseline="0" dirty="0"/>
                        <a:t>be going to </a:t>
                      </a:r>
                      <a:r>
                        <a:rPr lang="en-US" i="0" baseline="0" dirty="0"/>
                        <a:t>focuses more on the speaker’s plan</a:t>
                      </a:r>
                      <a:endParaRPr lang="en-US" dirty="0"/>
                    </a:p>
                  </a:txBody>
                  <a:tcPr/>
                </a:tc>
                <a:tc>
                  <a:txBody>
                    <a:bodyPr/>
                    <a:lstStyle/>
                    <a:p>
                      <a:r>
                        <a:rPr lang="en-US" i="1" dirty="0"/>
                        <a:t>I’m</a:t>
                      </a:r>
                      <a:r>
                        <a:rPr lang="en-US" i="1" baseline="0" dirty="0"/>
                        <a:t> staying at the Marriott.</a:t>
                      </a:r>
                      <a:br>
                        <a:rPr lang="en-US" i="1" baseline="0" dirty="0"/>
                      </a:br>
                      <a:r>
                        <a:rPr lang="en-US" i="1" baseline="0" dirty="0"/>
                        <a:t>I’m going to stay at the Marriot.</a:t>
                      </a:r>
                      <a:endParaRPr lang="en-US" i="1" dirty="0"/>
                    </a:p>
                  </a:txBody>
                  <a:tcPr/>
                </a:tc>
                <a:extLst>
                  <a:ext uri="{0D108BD9-81ED-4DB2-BD59-A6C34878D82A}">
                    <a16:rowId xmlns:a16="http://schemas.microsoft.com/office/drawing/2014/main" val="2658237304"/>
                  </a:ext>
                </a:extLst>
              </a:tr>
              <a:tr h="370840">
                <a:tc>
                  <a:txBody>
                    <a:bodyPr/>
                    <a:lstStyle/>
                    <a:p>
                      <a:r>
                        <a:rPr lang="en-US" dirty="0"/>
                        <a:t>2.The progressive is not likely</a:t>
                      </a:r>
                      <a:r>
                        <a:rPr lang="en-US" baseline="0" dirty="0"/>
                        <a:t> to be used to express the future with </a:t>
                      </a:r>
                      <a:r>
                        <a:rPr lang="en-US" baseline="0" dirty="0" err="1"/>
                        <a:t>stative</a:t>
                      </a:r>
                      <a:r>
                        <a:rPr lang="en-US" baseline="0" dirty="0"/>
                        <a:t> verbs or where the subject is inanimate</a:t>
                      </a:r>
                      <a:br>
                        <a:rPr lang="en-US" baseline="0" dirty="0"/>
                      </a:br>
                      <a:br>
                        <a:rPr lang="en-US" baseline="0" dirty="0"/>
                      </a:br>
                      <a:br>
                        <a:rPr lang="en-US" baseline="0" dirty="0"/>
                      </a:br>
                      <a:r>
                        <a:rPr lang="en-US" baseline="0" dirty="0"/>
                        <a:t>or any time when no planning or preparation can guarantee the outcome</a:t>
                      </a:r>
                      <a:endParaRPr lang="en-US" dirty="0"/>
                    </a:p>
                  </a:txBody>
                  <a:tcPr/>
                </a:tc>
                <a:tc>
                  <a:txBody>
                    <a:bodyPr/>
                    <a:lstStyle/>
                    <a:p>
                      <a:r>
                        <a:rPr lang="en-US" i="1" dirty="0"/>
                        <a:t>? The red can is belonging to me tomorrow.</a:t>
                      </a:r>
                      <a:br>
                        <a:rPr lang="en-US" i="1" dirty="0"/>
                      </a:br>
                      <a:r>
                        <a:rPr lang="en-US" i="1" dirty="0"/>
                        <a:t>The red car is going to belong to me tomorrow</a:t>
                      </a:r>
                      <a:br>
                        <a:rPr lang="en-US" i="1" dirty="0"/>
                      </a:br>
                      <a:r>
                        <a:rPr lang="en-US" i="1" dirty="0"/>
                        <a:t>? We</a:t>
                      </a:r>
                      <a:r>
                        <a:rPr lang="en-US" i="1" baseline="0" dirty="0"/>
                        <a:t> are winning the game next week.</a:t>
                      </a:r>
                      <a:endParaRPr lang="en-US" i="1" dirty="0"/>
                    </a:p>
                  </a:txBody>
                  <a:tcPr/>
                </a:tc>
                <a:extLst>
                  <a:ext uri="{0D108BD9-81ED-4DB2-BD59-A6C34878D82A}">
                    <a16:rowId xmlns:a16="http://schemas.microsoft.com/office/drawing/2014/main" val="4245040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i="1" dirty="0"/>
                        <a:t>Will</a:t>
                      </a:r>
                      <a:r>
                        <a:rPr lang="en-US" i="1" baseline="0" dirty="0"/>
                        <a:t> </a:t>
                      </a:r>
                      <a:r>
                        <a:rPr lang="en-US" i="0" baseline="0" dirty="0"/>
                        <a:t>and </a:t>
                      </a:r>
                      <a:r>
                        <a:rPr lang="en-US" i="1" baseline="0" dirty="0"/>
                        <a:t>be going to</a:t>
                      </a:r>
                      <a:r>
                        <a:rPr lang="en-US" i="0" baseline="0" dirty="0"/>
                        <a:t> are sometimes exchanged when </a:t>
                      </a:r>
                      <a:r>
                        <a:rPr lang="en-US" i="1" baseline="0" dirty="0"/>
                        <a:t>be going to </a:t>
                      </a:r>
                      <a:r>
                        <a:rPr lang="en-US" i="0" baseline="0" dirty="0"/>
                        <a:t>expresses the speaker’s certainty (there should be evidence in the present to support the prediction</a:t>
                      </a:r>
                      <a:br>
                        <a:rPr lang="en-US" i="0" baseline="0" dirty="0"/>
                      </a:br>
                      <a:r>
                        <a:rPr lang="en-US" i="0" baseline="0" dirty="0"/>
                        <a:t> </a:t>
                      </a:r>
                      <a:r>
                        <a:rPr lang="en-US" i="1" baseline="0" dirty="0"/>
                        <a:t>will</a:t>
                      </a:r>
                      <a:r>
                        <a:rPr lang="en-US" i="0" baseline="0" dirty="0"/>
                        <a:t> is used to make strong prediction. </a:t>
                      </a:r>
                      <a:endParaRPr lang="en-US" dirty="0"/>
                    </a:p>
                  </a:txBody>
                  <a:tcPr/>
                </a:tc>
                <a:tc>
                  <a:txBody>
                    <a:bodyPr/>
                    <a:lstStyle/>
                    <a:p>
                      <a:r>
                        <a:rPr lang="en-US" i="1" dirty="0"/>
                        <a:t>He is going to be tall</a:t>
                      </a:r>
                      <a:r>
                        <a:rPr lang="en-US" i="1" baseline="0" dirty="0"/>
                        <a:t> like his dad.</a:t>
                      </a:r>
                      <a:br>
                        <a:rPr lang="en-US" i="1" baseline="0" dirty="0"/>
                      </a:br>
                      <a:br>
                        <a:rPr lang="en-US" i="1" baseline="0" dirty="0"/>
                      </a:br>
                      <a:br>
                        <a:rPr lang="en-US" i="1" baseline="0" dirty="0"/>
                      </a:br>
                      <a:r>
                        <a:rPr lang="en-US" i="1" baseline="0" dirty="0"/>
                        <a:t>He will be tall like his dad.</a:t>
                      </a:r>
                      <a:endParaRPr lang="en-US" i="1" dirty="0"/>
                    </a:p>
                  </a:txBody>
                  <a:tcPr/>
                </a:tc>
                <a:extLst>
                  <a:ext uri="{0D108BD9-81ED-4DB2-BD59-A6C34878D82A}">
                    <a16:rowId xmlns:a16="http://schemas.microsoft.com/office/drawing/2014/main" val="1926877427"/>
                  </a:ext>
                </a:extLst>
              </a:tr>
            </a:tbl>
          </a:graphicData>
        </a:graphic>
      </p:graphicFrame>
    </p:spTree>
    <p:extLst>
      <p:ext uri="{BB962C8B-B14F-4D97-AF65-F5344CB8AC3E}">
        <p14:creationId xmlns:p14="http://schemas.microsoft.com/office/powerpoint/2010/main" val="183975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63827" y="609600"/>
            <a:ext cx="10803730" cy="1326321"/>
          </a:xfrm>
        </p:spPr>
        <p:txBody>
          <a:bodyPr/>
          <a:lstStyle/>
          <a:p>
            <a:pPr algn="l"/>
            <a:r>
              <a:rPr lang="en-US" dirty="0"/>
              <a:t>According to some discoveries in 2007</a:t>
            </a:r>
          </a:p>
        </p:txBody>
      </p:sp>
      <p:sp>
        <p:nvSpPr>
          <p:cNvPr id="5" name="Content Placeholder 4"/>
          <p:cNvSpPr>
            <a:spLocks noGrp="1"/>
          </p:cNvSpPr>
          <p:nvPr>
            <p:ph sz="half" idx="2"/>
          </p:nvPr>
        </p:nvSpPr>
        <p:spPr>
          <a:xfrm>
            <a:off x="721939" y="2287103"/>
            <a:ext cx="10939973" cy="3961297"/>
          </a:xfrm>
        </p:spPr>
        <p:txBody>
          <a:bodyPr>
            <a:noAutofit/>
          </a:bodyPr>
          <a:lstStyle/>
          <a:p>
            <a:r>
              <a:rPr lang="en-US" sz="1800" b="1" i="1" dirty="0">
                <a:effectLst/>
              </a:rPr>
              <a:t>Will </a:t>
            </a:r>
            <a:r>
              <a:rPr lang="en-US" sz="1800" b="1" dirty="0">
                <a:effectLst/>
              </a:rPr>
              <a:t>and </a:t>
            </a:r>
            <a:r>
              <a:rPr lang="en-US" sz="1800" b="1" i="1" dirty="0">
                <a:effectLst/>
              </a:rPr>
              <a:t> be going to are </a:t>
            </a:r>
            <a:r>
              <a:rPr lang="en-US" sz="1800" b="1" dirty="0">
                <a:effectLst/>
              </a:rPr>
              <a:t>the most dominant  future markers</a:t>
            </a:r>
            <a:endParaRPr lang="en-US" sz="1800" b="1" i="1" dirty="0">
              <a:effectLst/>
            </a:endParaRPr>
          </a:p>
          <a:p>
            <a:r>
              <a:rPr lang="en-US" sz="1800" b="1" i="1" dirty="0">
                <a:effectLst/>
              </a:rPr>
              <a:t>The reduced form of </a:t>
            </a:r>
            <a:r>
              <a:rPr lang="en-US" sz="1800" b="1" i="1" dirty="0" err="1">
                <a:effectLst/>
              </a:rPr>
              <a:t>gonna</a:t>
            </a:r>
            <a:r>
              <a:rPr lang="en-US" sz="1800" b="1" i="1" dirty="0">
                <a:effectLst/>
              </a:rPr>
              <a:t> was twice as frequent  as  be going to</a:t>
            </a:r>
          </a:p>
          <a:p>
            <a:r>
              <a:rPr lang="en-US" sz="1800" b="1" dirty="0">
                <a:effectLst/>
              </a:rPr>
              <a:t>The difference in the two forms cannot be based on temporal or certainty, instead, each form occupies a lexical or pragmatic niche.</a:t>
            </a:r>
          </a:p>
          <a:p>
            <a:r>
              <a:rPr lang="en-US" sz="1800" b="1" dirty="0">
                <a:effectLst/>
              </a:rPr>
              <a:t>Ex: simple present for future occurs mostly with motion verbs, especially go for the scheduled events.</a:t>
            </a:r>
          </a:p>
          <a:p>
            <a:r>
              <a:rPr lang="en-US" sz="1800" b="1" dirty="0">
                <a:effectLst/>
              </a:rPr>
              <a:t>The discoveries also found that certain lexical collocations occur with certain forms</a:t>
            </a:r>
            <a:br>
              <a:rPr lang="en-US" sz="1800" b="1" i="1" dirty="0">
                <a:effectLst/>
              </a:rPr>
            </a:br>
            <a:r>
              <a:rPr lang="en-US" sz="1800" b="1" i="1" dirty="0">
                <a:effectLst/>
              </a:rPr>
              <a:t>ex: what’s </a:t>
            </a:r>
            <a:r>
              <a:rPr lang="en-US" sz="1800" b="1" i="1" dirty="0" err="1">
                <a:effectLst/>
              </a:rPr>
              <a:t>gonna</a:t>
            </a:r>
            <a:r>
              <a:rPr lang="en-US" sz="1800" b="1" i="1" dirty="0">
                <a:effectLst/>
              </a:rPr>
              <a:t> happen?)</a:t>
            </a:r>
          </a:p>
        </p:txBody>
      </p:sp>
      <p:sp>
        <p:nvSpPr>
          <p:cNvPr id="2" name="Slide Number Placeholder 1"/>
          <p:cNvSpPr>
            <a:spLocks noGrp="1"/>
          </p:cNvSpPr>
          <p:nvPr>
            <p:ph type="sldNum" sz="quarter" idx="12"/>
          </p:nvPr>
        </p:nvSpPr>
        <p:spPr/>
        <p:txBody>
          <a:bodyPr/>
          <a:lstStyle/>
          <a:p>
            <a:fld id="{124822F1-CFFA-4FEE-B61E-8DB46E50F21B}" type="slidenum">
              <a:rPr lang="en-US" smtClean="0"/>
              <a:t>24</a:t>
            </a:fld>
            <a:endParaRPr lang="en-US"/>
          </a:p>
        </p:txBody>
      </p:sp>
    </p:spTree>
    <p:extLst>
      <p:ext uri="{BB962C8B-B14F-4D97-AF65-F5344CB8AC3E}">
        <p14:creationId xmlns:p14="http://schemas.microsoft.com/office/powerpoint/2010/main" val="149252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Simple future vs future progressive</a:t>
            </a:r>
          </a:p>
        </p:txBody>
      </p:sp>
      <p:sp>
        <p:nvSpPr>
          <p:cNvPr id="5" name="Content Placeholder 4"/>
          <p:cNvSpPr>
            <a:spLocks noGrp="1"/>
          </p:cNvSpPr>
          <p:nvPr>
            <p:ph sz="half" idx="2"/>
          </p:nvPr>
        </p:nvSpPr>
        <p:spPr>
          <a:xfrm>
            <a:off x="530087" y="2088319"/>
            <a:ext cx="10737470" cy="3702881"/>
          </a:xfrm>
        </p:spPr>
        <p:txBody>
          <a:bodyPr>
            <a:normAutofit/>
          </a:bodyPr>
          <a:lstStyle/>
          <a:p>
            <a:r>
              <a:rPr lang="en-US" dirty="0"/>
              <a:t>The future progressive allows for the possibility of change with regard to some future event:</a:t>
            </a:r>
          </a:p>
          <a:p>
            <a:r>
              <a:rPr lang="en-US" i="1" dirty="0"/>
              <a:t>We’ll go to the park on our vacation.( definite plan)</a:t>
            </a:r>
          </a:p>
          <a:p>
            <a:r>
              <a:rPr lang="en-US" i="1" dirty="0"/>
              <a:t>We’ll be going to the park on our vacation. (less definite in that it allows for a change in plans ,i.e., we’ll be going to the park unless we run out of time</a:t>
            </a:r>
          </a:p>
          <a:p>
            <a:r>
              <a:rPr lang="en-US" i="1" dirty="0"/>
              <a:t>We will offer that class next semester.(more definite)</a:t>
            </a:r>
          </a:p>
          <a:p>
            <a:endParaRPr lang="en-US" i="1" dirty="0"/>
          </a:p>
        </p:txBody>
      </p:sp>
      <p:sp>
        <p:nvSpPr>
          <p:cNvPr id="2" name="Slide Number Placeholder 1"/>
          <p:cNvSpPr>
            <a:spLocks noGrp="1"/>
          </p:cNvSpPr>
          <p:nvPr>
            <p:ph type="sldNum" sz="quarter" idx="12"/>
          </p:nvPr>
        </p:nvSpPr>
        <p:spPr/>
        <p:txBody>
          <a:bodyPr/>
          <a:lstStyle/>
          <a:p>
            <a:fld id="{124822F1-CFFA-4FEE-B61E-8DB46E50F21B}" type="slidenum">
              <a:rPr lang="en-US" smtClean="0"/>
              <a:t>25</a:t>
            </a:fld>
            <a:endParaRPr lang="en-US"/>
          </a:p>
        </p:txBody>
      </p:sp>
    </p:spTree>
    <p:extLst>
      <p:ext uri="{BB962C8B-B14F-4D97-AF65-F5344CB8AC3E}">
        <p14:creationId xmlns:p14="http://schemas.microsoft.com/office/powerpoint/2010/main" val="22177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Simple future VS future perfect</a:t>
            </a:r>
          </a:p>
        </p:txBody>
      </p:sp>
      <p:sp>
        <p:nvSpPr>
          <p:cNvPr id="5" name="Content Placeholder 4"/>
          <p:cNvSpPr>
            <a:spLocks noGrp="1"/>
          </p:cNvSpPr>
          <p:nvPr>
            <p:ph sz="half" idx="2"/>
          </p:nvPr>
        </p:nvSpPr>
        <p:spPr>
          <a:xfrm>
            <a:off x="1179443" y="2088319"/>
            <a:ext cx="10088114" cy="3702881"/>
          </a:xfrm>
        </p:spPr>
        <p:txBody>
          <a:bodyPr>
            <a:normAutofit/>
          </a:bodyPr>
          <a:lstStyle/>
          <a:p>
            <a:r>
              <a:rPr lang="en-US" dirty="0"/>
              <a:t>a. As the other perfect aspects, the future perfect marks an event/activity that is complete prior to some other time, or complete prior to some other future event:</a:t>
            </a:r>
          </a:p>
          <a:p>
            <a:pPr lvl="1"/>
            <a:r>
              <a:rPr lang="en-US" i="1" dirty="0"/>
              <a:t>By the year 2030, the information superhighway will have become accessible to all.</a:t>
            </a:r>
          </a:p>
          <a:p>
            <a:r>
              <a:rPr lang="en-US" dirty="0"/>
              <a:t>b. simple future alone suggests that the event/activity begins with the time mentioned</a:t>
            </a:r>
          </a:p>
          <a:p>
            <a:pPr lvl="1"/>
            <a:r>
              <a:rPr lang="en-US" i="1" dirty="0"/>
              <a:t>The information superhighway will become accessible to all by the year 2030.</a:t>
            </a:r>
          </a:p>
        </p:txBody>
      </p:sp>
      <p:sp>
        <p:nvSpPr>
          <p:cNvPr id="2" name="Slide Number Placeholder 1"/>
          <p:cNvSpPr>
            <a:spLocks noGrp="1"/>
          </p:cNvSpPr>
          <p:nvPr>
            <p:ph type="sldNum" sz="quarter" idx="12"/>
          </p:nvPr>
        </p:nvSpPr>
        <p:spPr/>
        <p:txBody>
          <a:bodyPr/>
          <a:lstStyle/>
          <a:p>
            <a:fld id="{124822F1-CFFA-4FEE-B61E-8DB46E50F21B}" type="slidenum">
              <a:rPr lang="en-US" smtClean="0"/>
              <a:t>26</a:t>
            </a:fld>
            <a:endParaRPr lang="en-US"/>
          </a:p>
        </p:txBody>
      </p:sp>
    </p:spTree>
    <p:extLst>
      <p:ext uri="{BB962C8B-B14F-4D97-AF65-F5344CB8AC3E}">
        <p14:creationId xmlns:p14="http://schemas.microsoft.com/office/powerpoint/2010/main" val="268171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additional facts regarding use</a:t>
            </a:r>
          </a:p>
        </p:txBody>
      </p:sp>
      <p:sp>
        <p:nvSpPr>
          <p:cNvPr id="3" name="Content Placeholder 2"/>
          <p:cNvSpPr>
            <a:spLocks noGrp="1"/>
          </p:cNvSpPr>
          <p:nvPr>
            <p:ph idx="1"/>
          </p:nvPr>
        </p:nvSpPr>
        <p:spPr/>
        <p:txBody>
          <a:bodyPr/>
          <a:lstStyle/>
          <a:p>
            <a:r>
              <a:rPr lang="en-US" dirty="0"/>
              <a:t>In addition to the modal will, and the phrasal modal be going to, other </a:t>
            </a:r>
            <a:r>
              <a:rPr lang="en-US" dirty="0" err="1"/>
              <a:t>modals</a:t>
            </a:r>
            <a:r>
              <a:rPr lang="en-US" dirty="0"/>
              <a:t> can be used to indicate futurity</a:t>
            </a:r>
          </a:p>
          <a:p>
            <a:endParaRPr lang="en-US" dirty="0"/>
          </a:p>
        </p:txBody>
      </p:sp>
      <p:sp>
        <p:nvSpPr>
          <p:cNvPr id="5" name="Slide Number Placeholder 4"/>
          <p:cNvSpPr>
            <a:spLocks noGrp="1"/>
          </p:cNvSpPr>
          <p:nvPr>
            <p:ph type="sldNum" sz="quarter" idx="12"/>
          </p:nvPr>
        </p:nvSpPr>
        <p:spPr/>
        <p:txBody>
          <a:bodyPr/>
          <a:lstStyle/>
          <a:p>
            <a:fld id="{124822F1-CFFA-4FEE-B61E-8DB46E50F21B}" type="slidenum">
              <a:rPr lang="en-US" smtClean="0"/>
              <a:t>27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280" y="3277575"/>
            <a:ext cx="9512789" cy="3156007"/>
          </a:xfrm>
          <a:prstGeom prst="rect">
            <a:avLst/>
          </a:prstGeom>
        </p:spPr>
      </p:pic>
    </p:spTree>
    <p:extLst>
      <p:ext uri="{BB962C8B-B14F-4D97-AF65-F5344CB8AC3E}">
        <p14:creationId xmlns:p14="http://schemas.microsoft.com/office/powerpoint/2010/main" val="344067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meaning differs among the modals (ex: used to and would)</a:t>
            </a:r>
          </a:p>
          <a:p>
            <a:r>
              <a:rPr lang="en-US" dirty="0"/>
              <a:t>The past form of be going to can be used to indicate failed future plans in the past tense</a:t>
            </a:r>
          </a:p>
          <a:p>
            <a:pPr lvl="1"/>
            <a:r>
              <a:rPr lang="en-US" dirty="0"/>
              <a:t>Ex: I was going to travel this weekend, but my flight was canceled.</a:t>
            </a:r>
          </a:p>
          <a:p>
            <a:endParaRPr lang="en-US" dirty="0"/>
          </a:p>
        </p:txBody>
      </p:sp>
      <p:sp>
        <p:nvSpPr>
          <p:cNvPr id="4" name="Slide Number Placeholder 3"/>
          <p:cNvSpPr>
            <a:spLocks noGrp="1"/>
          </p:cNvSpPr>
          <p:nvPr>
            <p:ph type="sldNum" sz="quarter" idx="12"/>
          </p:nvPr>
        </p:nvSpPr>
        <p:spPr/>
        <p:txBody>
          <a:bodyPr/>
          <a:lstStyle/>
          <a:p>
            <a:fld id="{124822F1-CFFA-4FEE-B61E-8DB46E50F21B}" type="slidenum">
              <a:rPr lang="en-US" smtClean="0"/>
              <a:t>28</a:t>
            </a:fld>
            <a:endParaRPr lang="en-US"/>
          </a:p>
        </p:txBody>
      </p:sp>
    </p:spTree>
    <p:extLst>
      <p:ext uri="{BB962C8B-B14F-4D97-AF65-F5344CB8AC3E}">
        <p14:creationId xmlns:p14="http://schemas.microsoft.com/office/powerpoint/2010/main" val="182543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5471"/>
            <a:ext cx="10353761" cy="1326321"/>
          </a:xfrm>
        </p:spPr>
        <p:txBody>
          <a:bodyPr/>
          <a:lstStyle/>
          <a:p>
            <a:r>
              <a:rPr lang="en-US" dirty="0"/>
              <a:t>conclusion</a:t>
            </a:r>
          </a:p>
        </p:txBody>
      </p:sp>
      <p:sp>
        <p:nvSpPr>
          <p:cNvPr id="3" name="Content Placeholder 2"/>
          <p:cNvSpPr>
            <a:spLocks noGrp="1"/>
          </p:cNvSpPr>
          <p:nvPr>
            <p:ph idx="1"/>
          </p:nvPr>
        </p:nvSpPr>
        <p:spPr>
          <a:xfrm>
            <a:off x="913795" y="1692521"/>
            <a:ext cx="10353762" cy="4373316"/>
          </a:xfrm>
        </p:spPr>
        <p:txBody>
          <a:bodyPr>
            <a:normAutofit/>
          </a:bodyPr>
          <a:lstStyle/>
          <a:p>
            <a:r>
              <a:rPr lang="en-US" dirty="0"/>
              <a:t>It is important to understand the differences among languages when referring to the system</a:t>
            </a:r>
          </a:p>
          <a:p>
            <a:r>
              <a:rPr lang="en-US" dirty="0"/>
              <a:t>it is important to analyze the system at the tense and aspect level to the ESL/EFL students as it is at sentential and supra sentential levels </a:t>
            </a:r>
          </a:p>
          <a:p>
            <a:r>
              <a:rPr lang="en-US" dirty="0"/>
              <a:t>It is also important for students to be introduced to the combinations of the system to potentially overcome the main challenge of learning the system that is referred to as “the boundary problem”</a:t>
            </a:r>
          </a:p>
          <a:p>
            <a:pPr lvl="1"/>
            <a:r>
              <a:rPr lang="en-US" dirty="0"/>
              <a:t>A useful practice is for students to be taught to associate meaning and forms  as a start and then they can be assisted to understand the more preferable uses that are not as explicable from a core-meaning perspective</a:t>
            </a:r>
          </a:p>
          <a:p>
            <a:endParaRPr lang="en-US" dirty="0"/>
          </a:p>
        </p:txBody>
      </p:sp>
      <p:sp>
        <p:nvSpPr>
          <p:cNvPr id="4" name="Slide Number Placeholder 3"/>
          <p:cNvSpPr>
            <a:spLocks noGrp="1"/>
          </p:cNvSpPr>
          <p:nvPr>
            <p:ph type="sldNum" sz="quarter" idx="12"/>
          </p:nvPr>
        </p:nvSpPr>
        <p:spPr/>
        <p:txBody>
          <a:bodyPr/>
          <a:lstStyle/>
          <a:p>
            <a:fld id="{124822F1-CFFA-4FEE-B61E-8DB46E50F21B}" type="slidenum">
              <a:rPr lang="en-US" smtClean="0"/>
              <a:t>29</a:t>
            </a:fld>
            <a:endParaRPr lang="en-US"/>
          </a:p>
        </p:txBody>
      </p:sp>
    </p:spTree>
    <p:extLst>
      <p:ext uri="{BB962C8B-B14F-4D97-AF65-F5344CB8AC3E}">
        <p14:creationId xmlns:p14="http://schemas.microsoft.com/office/powerpoint/2010/main" val="179758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lexical aspect of verbs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12585" y="2843424"/>
            <a:ext cx="8956177" cy="2855809"/>
          </a:xfrm>
        </p:spPr>
      </p:pic>
      <p:sp>
        <p:nvSpPr>
          <p:cNvPr id="3" name="Content Placeholder 2"/>
          <p:cNvSpPr>
            <a:spLocks noGrp="1"/>
          </p:cNvSpPr>
          <p:nvPr>
            <p:ph sz="half" idx="2"/>
          </p:nvPr>
        </p:nvSpPr>
        <p:spPr>
          <a:xfrm>
            <a:off x="1559891" y="1935921"/>
            <a:ext cx="9061567" cy="723461"/>
          </a:xfrm>
        </p:spPr>
        <p:txBody>
          <a:bodyPr>
            <a:normAutofit/>
          </a:bodyPr>
          <a:lstStyle/>
          <a:p>
            <a:r>
              <a:rPr lang="en-US" dirty="0"/>
              <a:t>From the lexical aspect, verbs are divided into four categories as below</a:t>
            </a:r>
          </a:p>
        </p:txBody>
      </p:sp>
      <p:sp>
        <p:nvSpPr>
          <p:cNvPr id="4" name="Slide Number Placeholder 3"/>
          <p:cNvSpPr>
            <a:spLocks noGrp="1"/>
          </p:cNvSpPr>
          <p:nvPr>
            <p:ph type="sldNum" sz="quarter" idx="12"/>
          </p:nvPr>
        </p:nvSpPr>
        <p:spPr/>
        <p:txBody>
          <a:bodyPr/>
          <a:lstStyle/>
          <a:p>
            <a:fld id="{49458351-4C1D-4332-ACF1-CFCFF9FF3410}" type="slidenum">
              <a:rPr lang="en-US" smtClean="0"/>
              <a:t>3</a:t>
            </a:fld>
            <a:endParaRPr lang="en-US"/>
          </a:p>
        </p:txBody>
      </p:sp>
    </p:spTree>
    <p:extLst>
      <p:ext uri="{BB962C8B-B14F-4D97-AF65-F5344CB8AC3E}">
        <p14:creationId xmlns:p14="http://schemas.microsoft.com/office/powerpoint/2010/main" val="10090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38400"/>
            <a:ext cx="10353761" cy="1326321"/>
          </a:xfrm>
        </p:spPr>
        <p:txBody>
          <a:bodyPr>
            <a:normAutofit fontScale="90000"/>
          </a:bodyPr>
          <a:lstStyle/>
          <a:p>
            <a:r>
              <a:rPr lang="en-US" dirty="0"/>
              <a:t>END </a:t>
            </a:r>
            <a:r>
              <a:rPr lang="en-US"/>
              <a:t>OF the PRESENTATION</a:t>
            </a:r>
            <a:br>
              <a:rPr lang="en-US"/>
            </a:br>
            <a:r>
              <a:rPr lang="en-US"/>
              <a:t>part 2</a:t>
            </a:r>
            <a:br>
              <a:rPr lang="en-US"/>
            </a:br>
            <a:r>
              <a:rPr lang="en-US"/>
              <a:t>Q/A?</a:t>
            </a:r>
            <a:endParaRPr lang="en-US" dirty="0"/>
          </a:p>
        </p:txBody>
      </p:sp>
      <p:sp>
        <p:nvSpPr>
          <p:cNvPr id="4" name="Slide Number Placeholder 3"/>
          <p:cNvSpPr>
            <a:spLocks noGrp="1"/>
          </p:cNvSpPr>
          <p:nvPr>
            <p:ph type="sldNum" sz="quarter" idx="12"/>
          </p:nvPr>
        </p:nvSpPr>
        <p:spPr/>
        <p:txBody>
          <a:bodyPr/>
          <a:lstStyle/>
          <a:p>
            <a:fld id="{124822F1-CFFA-4FEE-B61E-8DB46E50F21B}" type="slidenum">
              <a:rPr lang="en-US" smtClean="0"/>
              <a:t>30</a:t>
            </a:fld>
            <a:endParaRPr lang="en-US"/>
          </a:p>
        </p:txBody>
      </p:sp>
    </p:spTree>
    <p:extLst>
      <p:ext uri="{BB962C8B-B14F-4D97-AF65-F5344CB8AC3E}">
        <p14:creationId xmlns:p14="http://schemas.microsoft.com/office/powerpoint/2010/main" val="39467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SUBCATEGORIES OF STATIVE VERBS: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680" y="2147888"/>
            <a:ext cx="10571229" cy="3843479"/>
          </a:xfrm>
        </p:spPr>
      </p:pic>
      <p:sp>
        <p:nvSpPr>
          <p:cNvPr id="4" name="Slide Number Placeholder 3"/>
          <p:cNvSpPr>
            <a:spLocks noGrp="1"/>
          </p:cNvSpPr>
          <p:nvPr>
            <p:ph type="sldNum" sz="quarter" idx="12"/>
          </p:nvPr>
        </p:nvSpPr>
        <p:spPr/>
        <p:txBody>
          <a:bodyPr/>
          <a:lstStyle/>
          <a:p>
            <a:fld id="{49458351-4C1D-4332-ACF1-CFCFF9FF3410}" type="slidenum">
              <a:rPr lang="en-US" smtClean="0"/>
              <a:t>4</a:t>
            </a:fld>
            <a:endParaRPr lang="en-US"/>
          </a:p>
        </p:txBody>
      </p:sp>
    </p:spTree>
    <p:extLst>
      <p:ext uri="{BB962C8B-B14F-4D97-AF65-F5344CB8AC3E}">
        <p14:creationId xmlns:p14="http://schemas.microsoft.com/office/powerpoint/2010/main" val="240452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VERBS With simple aspect</a:t>
            </a:r>
          </a:p>
        </p:txBody>
      </p:sp>
      <p:sp>
        <p:nvSpPr>
          <p:cNvPr id="3" name="Content Placeholder 2"/>
          <p:cNvSpPr>
            <a:spLocks noGrp="1"/>
          </p:cNvSpPr>
          <p:nvPr>
            <p:ph idx="1"/>
          </p:nvPr>
        </p:nvSpPr>
        <p:spPr>
          <a:xfrm>
            <a:off x="913795" y="2096064"/>
            <a:ext cx="10353762" cy="1713936"/>
          </a:xfrm>
        </p:spPr>
        <p:txBody>
          <a:bodyPr/>
          <a:lstStyle/>
          <a:p>
            <a:r>
              <a:rPr lang="en-US" sz="2400" dirty="0"/>
              <a:t>All the 4 types of verbs express either specific or general facts, events, habits, and states with all the four verb types</a:t>
            </a:r>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9458351-4C1D-4332-ACF1-CFCFF9FF3410}" type="slidenum">
              <a:rPr lang="en-US" smtClean="0"/>
              <a:t>5</a:t>
            </a:fld>
            <a:endParaRPr lang="en-US"/>
          </a:p>
        </p:txBody>
      </p:sp>
    </p:spTree>
    <p:extLst>
      <p:ext uri="{BB962C8B-B14F-4D97-AF65-F5344CB8AC3E}">
        <p14:creationId xmlns:p14="http://schemas.microsoft.com/office/powerpoint/2010/main" val="222352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perfect aspect</a:t>
            </a:r>
          </a:p>
        </p:txBody>
      </p:sp>
      <p:sp>
        <p:nvSpPr>
          <p:cNvPr id="4" name="Slide Number Placeholder 3"/>
          <p:cNvSpPr>
            <a:spLocks noGrp="1"/>
          </p:cNvSpPr>
          <p:nvPr>
            <p:ph type="sldNum" sz="quarter" idx="12"/>
          </p:nvPr>
        </p:nvSpPr>
        <p:spPr/>
        <p:txBody>
          <a:bodyPr/>
          <a:lstStyle/>
          <a:p>
            <a:fld id="{49458351-4C1D-4332-ACF1-CFCFF9FF3410}" type="slidenum">
              <a:rPr lang="en-US" smtClean="0"/>
              <a:t>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82791538"/>
              </p:ext>
            </p:extLst>
          </p:nvPr>
        </p:nvGraphicFramePr>
        <p:xfrm>
          <a:off x="410817" y="1584738"/>
          <a:ext cx="11105322" cy="4663662"/>
        </p:xfrm>
        <a:graphic>
          <a:graphicData uri="http://schemas.openxmlformats.org/drawingml/2006/table">
            <a:tbl>
              <a:tblPr firstRow="1" bandRow="1">
                <a:tableStyleId>{93296810-A885-4BE3-A3E7-6D5BEEA58F35}</a:tableStyleId>
              </a:tblPr>
              <a:tblGrid>
                <a:gridCol w="6546574">
                  <a:extLst>
                    <a:ext uri="{9D8B030D-6E8A-4147-A177-3AD203B41FA5}">
                      <a16:colId xmlns:a16="http://schemas.microsoft.com/office/drawing/2014/main" val="246141651"/>
                    </a:ext>
                  </a:extLst>
                </a:gridCol>
                <a:gridCol w="4558748">
                  <a:extLst>
                    <a:ext uri="{9D8B030D-6E8A-4147-A177-3AD203B41FA5}">
                      <a16:colId xmlns:a16="http://schemas.microsoft.com/office/drawing/2014/main" val="157152951"/>
                    </a:ext>
                  </a:extLst>
                </a:gridCol>
              </a:tblGrid>
              <a:tr h="674153">
                <a:tc>
                  <a:txBody>
                    <a:bodyPr/>
                    <a:lstStyle/>
                    <a:p>
                      <a:r>
                        <a:rPr lang="en-US" dirty="0"/>
                        <a:t>Verbs</a:t>
                      </a:r>
                    </a:p>
                  </a:txBody>
                  <a:tcPr/>
                </a:tc>
                <a:tc>
                  <a:txBody>
                    <a:bodyPr/>
                    <a:lstStyle/>
                    <a:p>
                      <a:r>
                        <a:rPr lang="en-US" dirty="0"/>
                        <a:t>Examples</a:t>
                      </a:r>
                    </a:p>
                  </a:txBody>
                  <a:tcPr/>
                </a:tc>
                <a:extLst>
                  <a:ext uri="{0D108BD9-81ED-4DB2-BD59-A6C34878D82A}">
                    <a16:rowId xmlns:a16="http://schemas.microsoft.com/office/drawing/2014/main" val="2511970869"/>
                  </a:ext>
                </a:extLst>
              </a:tr>
              <a:tr h="1662295">
                <a:tc>
                  <a:txBody>
                    <a:bodyPr/>
                    <a:lstStyle/>
                    <a:p>
                      <a:r>
                        <a:rPr lang="en-US" dirty="0"/>
                        <a:t>Activity verbs are not commonly used with perfect aspect, when used, they indicate a prior experience or activity</a:t>
                      </a:r>
                    </a:p>
                  </a:txBody>
                  <a:tcPr/>
                </a:tc>
                <a:tc>
                  <a:txBody>
                    <a:bodyPr/>
                    <a:lstStyle/>
                    <a:p>
                      <a:r>
                        <a:rPr lang="en-US" i="1" dirty="0"/>
                        <a:t>I have run a marathon before.</a:t>
                      </a:r>
                    </a:p>
                  </a:txBody>
                  <a:tcPr/>
                </a:tc>
                <a:extLst>
                  <a:ext uri="{0D108BD9-81ED-4DB2-BD59-A6C34878D82A}">
                    <a16:rowId xmlns:a16="http://schemas.microsoft.com/office/drawing/2014/main" val="4162831841"/>
                  </a:ext>
                </a:extLst>
              </a:tr>
              <a:tr h="1163607">
                <a:tc>
                  <a:txBody>
                    <a:bodyPr/>
                    <a:lstStyle/>
                    <a:p>
                      <a:r>
                        <a:rPr lang="en-US" dirty="0"/>
                        <a:t>Accomplishment and achievement signal</a:t>
                      </a:r>
                      <a:r>
                        <a:rPr lang="en-US" baseline="0" dirty="0"/>
                        <a:t> prior event that is complete</a:t>
                      </a:r>
                      <a:endParaRPr lang="en-US" dirty="0"/>
                    </a:p>
                  </a:txBody>
                  <a:tcPr/>
                </a:tc>
                <a:tc>
                  <a:txBody>
                    <a:bodyPr/>
                    <a:lstStyle/>
                    <a:p>
                      <a:r>
                        <a:rPr lang="en-US" i="1" dirty="0"/>
                        <a:t>He has written many novels.</a:t>
                      </a:r>
                      <a:br>
                        <a:rPr lang="en-US" i="1" dirty="0"/>
                      </a:br>
                      <a:r>
                        <a:rPr lang="en-US" i="1" dirty="0"/>
                        <a:t>the</a:t>
                      </a:r>
                      <a:r>
                        <a:rPr lang="en-US" i="1" baseline="0" dirty="0"/>
                        <a:t> true meaning of that holiday has been lost.</a:t>
                      </a:r>
                      <a:endParaRPr lang="en-US" i="1" dirty="0"/>
                    </a:p>
                  </a:txBody>
                  <a:tcPr/>
                </a:tc>
                <a:extLst>
                  <a:ext uri="{0D108BD9-81ED-4DB2-BD59-A6C34878D82A}">
                    <a16:rowId xmlns:a16="http://schemas.microsoft.com/office/drawing/2014/main" val="1453075854"/>
                  </a:ext>
                </a:extLst>
              </a:tr>
              <a:tr h="1163607">
                <a:tc>
                  <a:txBody>
                    <a:bodyPr/>
                    <a:lstStyle/>
                    <a:p>
                      <a:r>
                        <a:rPr lang="en-US" dirty="0" err="1"/>
                        <a:t>Stative</a:t>
                      </a:r>
                      <a:r>
                        <a:rPr lang="en-US" dirty="0"/>
                        <a:t> verbs signal a state</a:t>
                      </a:r>
                      <a:r>
                        <a:rPr lang="en-US" baseline="0" dirty="0"/>
                        <a:t> that may or may not have ended at the time of speech</a:t>
                      </a:r>
                      <a:endParaRPr lang="en-US" dirty="0"/>
                    </a:p>
                  </a:txBody>
                  <a:tcPr/>
                </a:tc>
                <a:tc>
                  <a:txBody>
                    <a:bodyPr/>
                    <a:lstStyle/>
                    <a:p>
                      <a:r>
                        <a:rPr lang="en-US" i="1" dirty="0"/>
                        <a:t>I have owned a VW</a:t>
                      </a:r>
                      <a:r>
                        <a:rPr lang="en-US" i="1" baseline="0" dirty="0"/>
                        <a:t> before/since 2007.</a:t>
                      </a:r>
                      <a:endParaRPr lang="en-US" i="1" dirty="0"/>
                    </a:p>
                  </a:txBody>
                  <a:tcPr/>
                </a:tc>
                <a:extLst>
                  <a:ext uri="{0D108BD9-81ED-4DB2-BD59-A6C34878D82A}">
                    <a16:rowId xmlns:a16="http://schemas.microsoft.com/office/drawing/2014/main" val="3822324632"/>
                  </a:ext>
                </a:extLst>
              </a:tr>
            </a:tbl>
          </a:graphicData>
        </a:graphic>
      </p:graphicFrame>
    </p:spTree>
    <p:extLst>
      <p:ext uri="{BB962C8B-B14F-4D97-AF65-F5344CB8AC3E}">
        <p14:creationId xmlns:p14="http://schemas.microsoft.com/office/powerpoint/2010/main" val="205213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progressive aspect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4504169"/>
              </p:ext>
            </p:extLst>
          </p:nvPr>
        </p:nvGraphicFramePr>
        <p:xfrm>
          <a:off x="832875" y="1742808"/>
          <a:ext cx="10515600" cy="4140467"/>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3353601910"/>
                    </a:ext>
                  </a:extLst>
                </a:gridCol>
                <a:gridCol w="5257800">
                  <a:extLst>
                    <a:ext uri="{9D8B030D-6E8A-4147-A177-3AD203B41FA5}">
                      <a16:colId xmlns:a16="http://schemas.microsoft.com/office/drawing/2014/main" val="2989142536"/>
                    </a:ext>
                  </a:extLst>
                </a:gridCol>
              </a:tblGrid>
              <a:tr h="367665">
                <a:tc>
                  <a:txBody>
                    <a:bodyPr/>
                    <a:lstStyle/>
                    <a:p>
                      <a:r>
                        <a:rPr lang="en-US" dirty="0"/>
                        <a:t>Types of verbs</a:t>
                      </a:r>
                    </a:p>
                  </a:txBody>
                  <a:tcPr/>
                </a:tc>
                <a:tc>
                  <a:txBody>
                    <a:bodyPr/>
                    <a:lstStyle/>
                    <a:p>
                      <a:r>
                        <a:rPr lang="en-US" dirty="0"/>
                        <a:t>Examples</a:t>
                      </a:r>
                    </a:p>
                  </a:txBody>
                  <a:tcPr/>
                </a:tc>
                <a:extLst>
                  <a:ext uri="{0D108BD9-81ED-4DB2-BD59-A6C34878D82A}">
                    <a16:rowId xmlns:a16="http://schemas.microsoft.com/office/drawing/2014/main" val="1133275833"/>
                  </a:ext>
                </a:extLst>
              </a:tr>
              <a:tr h="370840">
                <a:tc>
                  <a:txBody>
                    <a:bodyPr/>
                    <a:lstStyle/>
                    <a:p>
                      <a:r>
                        <a:rPr lang="en-US" dirty="0"/>
                        <a:t>Activity verbs readily take the progressive, which reinforces the fact that the action</a:t>
                      </a:r>
                      <a:r>
                        <a:rPr lang="en-US" baseline="0" dirty="0"/>
                        <a:t> has duration</a:t>
                      </a:r>
                      <a:endParaRPr lang="en-US" dirty="0"/>
                    </a:p>
                  </a:txBody>
                  <a:tcPr/>
                </a:tc>
                <a:tc>
                  <a:txBody>
                    <a:bodyPr/>
                    <a:lstStyle/>
                    <a:p>
                      <a:r>
                        <a:rPr lang="en-US" i="1" dirty="0"/>
                        <a:t>She is washing the window.</a:t>
                      </a:r>
                    </a:p>
                  </a:txBody>
                  <a:tcPr/>
                </a:tc>
                <a:extLst>
                  <a:ext uri="{0D108BD9-81ED-4DB2-BD59-A6C34878D82A}">
                    <a16:rowId xmlns:a16="http://schemas.microsoft.com/office/drawing/2014/main" val="735422498"/>
                  </a:ext>
                </a:extLst>
              </a:tr>
              <a:tr h="370840">
                <a:tc>
                  <a:txBody>
                    <a:bodyPr/>
                    <a:lstStyle/>
                    <a:p>
                      <a:r>
                        <a:rPr lang="en-US" dirty="0"/>
                        <a:t>Accomplishment</a:t>
                      </a:r>
                      <a:r>
                        <a:rPr lang="en-US" baseline="0" dirty="0"/>
                        <a:t> verbs also take the progressive  but the progressive focuses on progress towards a particular end that has not yet been completed </a:t>
                      </a:r>
                      <a:endParaRPr lang="en-US" dirty="0"/>
                    </a:p>
                  </a:txBody>
                  <a:tcPr/>
                </a:tc>
                <a:tc>
                  <a:txBody>
                    <a:bodyPr/>
                    <a:lstStyle/>
                    <a:p>
                      <a:r>
                        <a:rPr lang="en-US" i="1" dirty="0"/>
                        <a:t>They are building the new bridge.</a:t>
                      </a:r>
                    </a:p>
                  </a:txBody>
                  <a:tcPr/>
                </a:tc>
                <a:extLst>
                  <a:ext uri="{0D108BD9-81ED-4DB2-BD59-A6C34878D82A}">
                    <a16:rowId xmlns:a16="http://schemas.microsoft.com/office/drawing/2014/main" val="1052047622"/>
                  </a:ext>
                </a:extLst>
              </a:tr>
              <a:tr h="1029602">
                <a:tc>
                  <a:txBody>
                    <a:bodyPr/>
                    <a:lstStyle/>
                    <a:p>
                      <a:r>
                        <a:rPr lang="en-US" dirty="0"/>
                        <a:t>The achievement verbs hold the meaning of iteration (repetition)</a:t>
                      </a:r>
                      <a:br>
                        <a:rPr lang="en-US" dirty="0"/>
                      </a:br>
                      <a:r>
                        <a:rPr lang="en-US" dirty="0"/>
                        <a:t>or inception of an event</a:t>
                      </a:r>
                    </a:p>
                  </a:txBody>
                  <a:tcPr/>
                </a:tc>
                <a:tc>
                  <a:txBody>
                    <a:bodyPr/>
                    <a:lstStyle/>
                    <a:p>
                      <a:r>
                        <a:rPr lang="en-US" i="1" dirty="0"/>
                        <a:t>She is nodding her head.</a:t>
                      </a:r>
                      <a:br>
                        <a:rPr lang="en-US" i="1" dirty="0"/>
                      </a:br>
                      <a:br>
                        <a:rPr lang="en-US" i="1" dirty="0"/>
                      </a:br>
                      <a:r>
                        <a:rPr lang="en-US" i="1" dirty="0"/>
                        <a:t>He is realizing the his mistake.</a:t>
                      </a:r>
                    </a:p>
                  </a:txBody>
                  <a:tcPr/>
                </a:tc>
                <a:extLst>
                  <a:ext uri="{0D108BD9-81ED-4DB2-BD59-A6C34878D82A}">
                    <a16:rowId xmlns:a16="http://schemas.microsoft.com/office/drawing/2014/main" val="1415941261"/>
                  </a:ext>
                </a:extLst>
              </a:tr>
              <a:tr h="370840">
                <a:tc>
                  <a:txBody>
                    <a:bodyPr/>
                    <a:lstStyle/>
                    <a:p>
                      <a:r>
                        <a:rPr lang="en-US" dirty="0"/>
                        <a:t>The speaker can</a:t>
                      </a:r>
                      <a:r>
                        <a:rPr lang="en-US" baseline="0" dirty="0"/>
                        <a:t> place emphasis on the action associated with the achievement</a:t>
                      </a:r>
                      <a:endParaRPr lang="en-US" dirty="0"/>
                    </a:p>
                  </a:txBody>
                  <a:tcPr/>
                </a:tc>
                <a:tc>
                  <a:txBody>
                    <a:bodyPr/>
                    <a:lstStyle/>
                    <a:p>
                      <a:r>
                        <a:rPr lang="en-US" i="1" dirty="0"/>
                        <a:t>The plane is landing right on schedule</a:t>
                      </a:r>
                    </a:p>
                  </a:txBody>
                  <a:tcPr/>
                </a:tc>
                <a:extLst>
                  <a:ext uri="{0D108BD9-81ED-4DB2-BD59-A6C34878D82A}">
                    <a16:rowId xmlns:a16="http://schemas.microsoft.com/office/drawing/2014/main" val="2179165073"/>
                  </a:ext>
                </a:extLst>
              </a:tr>
            </a:tbl>
          </a:graphicData>
        </a:graphic>
      </p:graphicFrame>
      <p:sp>
        <p:nvSpPr>
          <p:cNvPr id="4" name="Slide Number Placeholder 3"/>
          <p:cNvSpPr>
            <a:spLocks noGrp="1"/>
          </p:cNvSpPr>
          <p:nvPr>
            <p:ph type="sldNum" sz="quarter" idx="12"/>
          </p:nvPr>
        </p:nvSpPr>
        <p:spPr/>
        <p:txBody>
          <a:bodyPr/>
          <a:lstStyle/>
          <a:p>
            <a:fld id="{49458351-4C1D-4332-ACF1-CFCFF9FF3410}" type="slidenum">
              <a:rPr lang="en-US" smtClean="0"/>
              <a:t>7</a:t>
            </a:fld>
            <a:endParaRPr lang="en-US"/>
          </a:p>
        </p:txBody>
      </p:sp>
    </p:spTree>
    <p:extLst>
      <p:ext uri="{BB962C8B-B14F-4D97-AF65-F5344CB8AC3E}">
        <p14:creationId xmlns:p14="http://schemas.microsoft.com/office/powerpoint/2010/main" val="174447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err="1"/>
              <a:t>Stative</a:t>
            </a:r>
            <a:r>
              <a:rPr lang="en-US" dirty="0"/>
              <a:t> verbs can occur with progressive aspect in some certain cases as</a:t>
            </a:r>
          </a:p>
        </p:txBody>
      </p:sp>
      <p:sp>
        <p:nvSpPr>
          <p:cNvPr id="3" name="Content Placeholder 2"/>
          <p:cNvSpPr>
            <a:spLocks noGrp="1"/>
          </p:cNvSpPr>
          <p:nvPr>
            <p:ph sz="half" idx="2"/>
          </p:nvPr>
        </p:nvSpPr>
        <p:spPr>
          <a:xfrm>
            <a:off x="520700" y="2088319"/>
            <a:ext cx="10746857" cy="3702881"/>
          </a:xfrm>
        </p:spPr>
        <p:txBody>
          <a:bodyPr/>
          <a:lstStyle/>
          <a:p>
            <a:pPr marL="457200" indent="-457200">
              <a:buFont typeface="+mj-lt"/>
              <a:buAutoNum type="arabicPeriod"/>
            </a:pPr>
            <a:r>
              <a:rPr lang="en-US" dirty="0"/>
              <a:t>In Indian English to show achieve certain effects</a:t>
            </a:r>
          </a:p>
          <a:p>
            <a:pPr lvl="1"/>
            <a:r>
              <a:rPr lang="en-US" dirty="0"/>
              <a:t>Examples are in the table in the next slide</a:t>
            </a:r>
          </a:p>
          <a:p>
            <a:pPr marL="457200" indent="-457200">
              <a:buFont typeface="+mj-lt"/>
              <a:buAutoNum type="arabicPeriod"/>
            </a:pPr>
            <a:r>
              <a:rPr lang="en-US" dirty="0"/>
              <a:t>If they are active in meaning</a:t>
            </a:r>
          </a:p>
          <a:p>
            <a:pPr lvl="1"/>
            <a:r>
              <a:rPr lang="en-US" dirty="0"/>
              <a:t>ex:  (State, Subject is not the agent)</a:t>
            </a:r>
            <a:br>
              <a:rPr lang="en-US" dirty="0"/>
            </a:br>
            <a:r>
              <a:rPr lang="en-US" dirty="0"/>
              <a:t>?You are a fool.</a:t>
            </a:r>
          </a:p>
          <a:p>
            <a:pPr lvl="1"/>
            <a:r>
              <a:rPr lang="en-US" dirty="0"/>
              <a:t>ex: ( Action) Subject is the agent</a:t>
            </a:r>
            <a:br>
              <a:rPr lang="en-US" dirty="0"/>
            </a:br>
            <a:r>
              <a:rPr lang="en-US" dirty="0"/>
              <a:t>You are being a fool.</a:t>
            </a:r>
          </a:p>
        </p:txBody>
      </p:sp>
      <p:sp>
        <p:nvSpPr>
          <p:cNvPr id="4" name="Slide Number Placeholder 3"/>
          <p:cNvSpPr>
            <a:spLocks noGrp="1"/>
          </p:cNvSpPr>
          <p:nvPr>
            <p:ph type="sldNum" sz="quarter" idx="12"/>
          </p:nvPr>
        </p:nvSpPr>
        <p:spPr/>
        <p:txBody>
          <a:bodyPr/>
          <a:lstStyle/>
          <a:p>
            <a:fld id="{49458351-4C1D-4332-ACF1-CFCFF9FF3410}" type="slidenum">
              <a:rPr lang="en-US" smtClean="0"/>
              <a:t>8</a:t>
            </a:fld>
            <a:endParaRPr lang="en-US"/>
          </a:p>
        </p:txBody>
      </p:sp>
    </p:spTree>
    <p:extLst>
      <p:ext uri="{BB962C8B-B14F-4D97-AF65-F5344CB8AC3E}">
        <p14:creationId xmlns:p14="http://schemas.microsoft.com/office/powerpoint/2010/main" val="127270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326321"/>
          </a:xfrm>
        </p:spPr>
        <p:txBody>
          <a:bodyPr/>
          <a:lstStyle/>
          <a:p>
            <a:r>
              <a:rPr lang="en-US" dirty="0"/>
              <a:t>The progressive aspect WITH STATIVE VERBS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5616"/>
              </p:ext>
            </p:extLst>
          </p:nvPr>
        </p:nvGraphicFramePr>
        <p:xfrm>
          <a:off x="188528" y="1138413"/>
          <a:ext cx="11804294" cy="5610827"/>
        </p:xfrm>
        <a:graphic>
          <a:graphicData uri="http://schemas.openxmlformats.org/drawingml/2006/table">
            <a:tbl>
              <a:tblPr firstRow="1" bandRow="1">
                <a:tableStyleId>{93296810-A885-4BE3-A3E7-6D5BEEA58F35}</a:tableStyleId>
              </a:tblPr>
              <a:tblGrid>
                <a:gridCol w="5902147">
                  <a:extLst>
                    <a:ext uri="{9D8B030D-6E8A-4147-A177-3AD203B41FA5}">
                      <a16:colId xmlns:a16="http://schemas.microsoft.com/office/drawing/2014/main" val="3353601910"/>
                    </a:ext>
                  </a:extLst>
                </a:gridCol>
                <a:gridCol w="5902147">
                  <a:extLst>
                    <a:ext uri="{9D8B030D-6E8A-4147-A177-3AD203B41FA5}">
                      <a16:colId xmlns:a16="http://schemas.microsoft.com/office/drawing/2014/main" val="2989142536"/>
                    </a:ext>
                  </a:extLst>
                </a:gridCol>
              </a:tblGrid>
              <a:tr h="0">
                <a:tc>
                  <a:txBody>
                    <a:bodyPr/>
                    <a:lstStyle/>
                    <a:p>
                      <a:r>
                        <a:rPr lang="en-US" dirty="0" err="1"/>
                        <a:t>Stative</a:t>
                      </a:r>
                      <a:r>
                        <a:rPr lang="en-US" dirty="0"/>
                        <a:t> verbs</a:t>
                      </a:r>
                    </a:p>
                  </a:txBody>
                  <a:tcPr/>
                </a:tc>
                <a:tc>
                  <a:txBody>
                    <a:bodyPr/>
                    <a:lstStyle/>
                    <a:p>
                      <a:r>
                        <a:rPr lang="en-US" dirty="0"/>
                        <a:t>examples</a:t>
                      </a:r>
                    </a:p>
                  </a:txBody>
                  <a:tcPr/>
                </a:tc>
                <a:extLst>
                  <a:ext uri="{0D108BD9-81ED-4DB2-BD59-A6C34878D82A}">
                    <a16:rowId xmlns:a16="http://schemas.microsoft.com/office/drawing/2014/main" val="1133275833"/>
                  </a:ext>
                </a:extLst>
              </a:tr>
              <a:tr h="439769">
                <a:tc>
                  <a:txBody>
                    <a:bodyPr/>
                    <a:lstStyle/>
                    <a:p>
                      <a:r>
                        <a:rPr lang="en-US" dirty="0"/>
                        <a:t>Intensify</a:t>
                      </a:r>
                      <a:r>
                        <a:rPr lang="en-US" baseline="0" dirty="0"/>
                        <a:t> emotions expressed by the verbs</a:t>
                      </a:r>
                      <a:endParaRPr lang="en-US" dirty="0"/>
                    </a:p>
                  </a:txBody>
                  <a:tcPr/>
                </a:tc>
                <a:tc>
                  <a:txBody>
                    <a:bodyPr/>
                    <a:lstStyle/>
                    <a:p>
                      <a:r>
                        <a:rPr lang="en-US" i="1" dirty="0"/>
                        <a:t>I am hating this  job.</a:t>
                      </a:r>
                    </a:p>
                  </a:txBody>
                  <a:tcPr/>
                </a:tc>
                <a:extLst>
                  <a:ext uri="{0D108BD9-81ED-4DB2-BD59-A6C34878D82A}">
                    <a16:rowId xmlns:a16="http://schemas.microsoft.com/office/drawing/2014/main" val="735422498"/>
                  </a:ext>
                </a:extLst>
              </a:tr>
              <a:tr h="865878">
                <a:tc>
                  <a:txBody>
                    <a:bodyPr/>
                    <a:lstStyle/>
                    <a:p>
                      <a:r>
                        <a:rPr lang="en-US" dirty="0"/>
                        <a:t>Indicate current behavior as opposed to general</a:t>
                      </a:r>
                      <a:r>
                        <a:rPr lang="en-US" baseline="0" dirty="0"/>
                        <a:t> description</a:t>
                      </a:r>
                      <a:endParaRPr lang="en-US" dirty="0"/>
                    </a:p>
                  </a:txBody>
                  <a:tcPr/>
                </a:tc>
                <a:tc>
                  <a:txBody>
                    <a:bodyPr/>
                    <a:lstStyle/>
                    <a:p>
                      <a:r>
                        <a:rPr lang="en-US" i="1" dirty="0"/>
                        <a:t>He is being rude.</a:t>
                      </a:r>
                    </a:p>
                  </a:txBody>
                  <a:tcPr/>
                </a:tc>
                <a:extLst>
                  <a:ext uri="{0D108BD9-81ED-4DB2-BD59-A6C34878D82A}">
                    <a16:rowId xmlns:a16="http://schemas.microsoft.com/office/drawing/2014/main" val="1052047622"/>
                  </a:ext>
                </a:extLst>
              </a:tr>
              <a:tr h="781210">
                <a:tc>
                  <a:txBody>
                    <a:bodyPr/>
                    <a:lstStyle/>
                    <a:p>
                      <a:r>
                        <a:rPr lang="en-US" dirty="0"/>
                        <a:t>Introduce change in state by focusing on differences</a:t>
                      </a:r>
                      <a:r>
                        <a:rPr lang="en-US" baseline="0" dirty="0"/>
                        <a:t> in degree across time</a:t>
                      </a:r>
                      <a:endParaRPr lang="en-US" dirty="0"/>
                    </a:p>
                  </a:txBody>
                  <a:tcPr/>
                </a:tc>
                <a:tc>
                  <a:txBody>
                    <a:bodyPr/>
                    <a:lstStyle/>
                    <a:p>
                      <a:r>
                        <a:rPr lang="en-US" i="1" dirty="0"/>
                        <a:t>I am understanding less and less,</a:t>
                      </a:r>
                      <a:r>
                        <a:rPr lang="en-US" i="1" baseline="0" dirty="0"/>
                        <a:t> the older I get.</a:t>
                      </a:r>
                      <a:endParaRPr lang="en-US" i="1" dirty="0"/>
                    </a:p>
                  </a:txBody>
                  <a:tcPr/>
                </a:tc>
                <a:extLst>
                  <a:ext uri="{0D108BD9-81ED-4DB2-BD59-A6C34878D82A}">
                    <a16:rowId xmlns:a16="http://schemas.microsoft.com/office/drawing/2014/main" val="1415941261"/>
                  </a:ext>
                </a:extLst>
              </a:tr>
              <a:tr h="439769">
                <a:tc>
                  <a:txBody>
                    <a:bodyPr/>
                    <a:lstStyle/>
                    <a:p>
                      <a:r>
                        <a:rPr lang="en-US" dirty="0"/>
                        <a:t>Show limited duration</a:t>
                      </a:r>
                    </a:p>
                  </a:txBody>
                  <a:tcPr/>
                </a:tc>
                <a:tc>
                  <a:txBody>
                    <a:bodyPr/>
                    <a:lstStyle/>
                    <a:p>
                      <a:r>
                        <a:rPr lang="en-US" i="1" dirty="0"/>
                        <a:t>Are you understanding this now?</a:t>
                      </a:r>
                    </a:p>
                  </a:txBody>
                  <a:tcPr/>
                </a:tc>
                <a:extLst>
                  <a:ext uri="{0D108BD9-81ED-4DB2-BD59-A6C34878D82A}">
                    <a16:rowId xmlns:a16="http://schemas.microsoft.com/office/drawing/2014/main" val="2179165073"/>
                  </a:ext>
                </a:extLst>
              </a:tr>
              <a:tr h="439769">
                <a:tc>
                  <a:txBody>
                    <a:bodyPr/>
                    <a:lstStyle/>
                    <a:p>
                      <a:r>
                        <a:rPr lang="en-US" dirty="0"/>
                        <a:t>Emphasize conscious</a:t>
                      </a:r>
                      <a:r>
                        <a:rPr lang="en-US" baseline="0" dirty="0"/>
                        <a:t> involvement</a:t>
                      </a:r>
                      <a:endParaRPr lang="en-US" dirty="0"/>
                    </a:p>
                  </a:txBody>
                  <a:tcPr/>
                </a:tc>
                <a:tc>
                  <a:txBody>
                    <a:bodyPr/>
                    <a:lstStyle/>
                    <a:p>
                      <a:r>
                        <a:rPr lang="en-US" i="1" dirty="0"/>
                        <a:t>What we</a:t>
                      </a:r>
                      <a:r>
                        <a:rPr lang="en-US" i="1" baseline="0" dirty="0"/>
                        <a:t> are seeing is a big star.</a:t>
                      </a:r>
                      <a:endParaRPr lang="en-US" i="1" dirty="0"/>
                    </a:p>
                  </a:txBody>
                  <a:tcPr/>
                </a:tc>
                <a:extLst>
                  <a:ext uri="{0D108BD9-81ED-4DB2-BD59-A6C34878D82A}">
                    <a16:rowId xmlns:a16="http://schemas.microsoft.com/office/drawing/2014/main" val="3675260990"/>
                  </a:ext>
                </a:extLst>
              </a:tr>
              <a:tr h="439769">
                <a:tc>
                  <a:txBody>
                    <a:bodyPr/>
                    <a:lstStyle/>
                    <a:p>
                      <a:r>
                        <a:rPr lang="en-US" dirty="0"/>
                        <a:t>Show vividness</a:t>
                      </a:r>
                    </a:p>
                  </a:txBody>
                  <a:tcPr/>
                </a:tc>
                <a:tc>
                  <a:txBody>
                    <a:bodyPr/>
                    <a:lstStyle/>
                    <a:p>
                      <a:r>
                        <a:rPr lang="en-US" i="1" dirty="0"/>
                        <a:t>One night in the middle</a:t>
                      </a:r>
                      <a:r>
                        <a:rPr lang="en-US" i="1" baseline="0" dirty="0"/>
                        <a:t> of the night, I am hearing dripping.</a:t>
                      </a:r>
                      <a:endParaRPr lang="en-US" i="1" dirty="0"/>
                    </a:p>
                  </a:txBody>
                  <a:tcPr/>
                </a:tc>
                <a:extLst>
                  <a:ext uri="{0D108BD9-81ED-4DB2-BD59-A6C34878D82A}">
                    <a16:rowId xmlns:a16="http://schemas.microsoft.com/office/drawing/2014/main" val="80627605"/>
                  </a:ext>
                </a:extLst>
              </a:tr>
              <a:tr h="439769">
                <a:tc>
                  <a:txBody>
                    <a:bodyPr/>
                    <a:lstStyle/>
                    <a:p>
                      <a:r>
                        <a:rPr lang="en-US" dirty="0"/>
                        <a:t>Show personal involvement </a:t>
                      </a:r>
                    </a:p>
                  </a:txBody>
                  <a:tcPr/>
                </a:tc>
                <a:tc>
                  <a:txBody>
                    <a:bodyPr/>
                    <a:lstStyle/>
                    <a:p>
                      <a:r>
                        <a:rPr lang="en-US" i="1" dirty="0"/>
                        <a:t>Are you liking</a:t>
                      </a:r>
                      <a:r>
                        <a:rPr lang="en-US" i="1" baseline="0" dirty="0"/>
                        <a:t> it?</a:t>
                      </a:r>
                      <a:endParaRPr lang="en-US" i="1" dirty="0"/>
                    </a:p>
                  </a:txBody>
                  <a:tcPr/>
                </a:tc>
                <a:extLst>
                  <a:ext uri="{0D108BD9-81ED-4DB2-BD59-A6C34878D82A}">
                    <a16:rowId xmlns:a16="http://schemas.microsoft.com/office/drawing/2014/main" val="4034682806"/>
                  </a:ext>
                </a:extLst>
              </a:tr>
              <a:tr h="759054">
                <a:tc>
                  <a:txBody>
                    <a:bodyPr/>
                    <a:lstStyle/>
                    <a:p>
                      <a:r>
                        <a:rPr lang="en-US" dirty="0"/>
                        <a:t>Mitigate criticism</a:t>
                      </a:r>
                    </a:p>
                  </a:txBody>
                  <a:tcPr/>
                </a:tc>
                <a:tc>
                  <a:txBody>
                    <a:bodyPr/>
                    <a:lstStyle/>
                    <a:p>
                      <a:r>
                        <a:rPr lang="en-US" i="1" dirty="0"/>
                        <a:t>I like the first beginning but</a:t>
                      </a:r>
                      <a:r>
                        <a:rPr lang="en-US" i="1" baseline="0" dirty="0"/>
                        <a:t> I am not liking it where you summarize .</a:t>
                      </a:r>
                      <a:endParaRPr lang="en-US" i="1" dirty="0"/>
                    </a:p>
                  </a:txBody>
                  <a:tcPr/>
                </a:tc>
                <a:extLst>
                  <a:ext uri="{0D108BD9-81ED-4DB2-BD59-A6C34878D82A}">
                    <a16:rowId xmlns:a16="http://schemas.microsoft.com/office/drawing/2014/main" val="3609490949"/>
                  </a:ext>
                </a:extLst>
              </a:tr>
              <a:tr h="439769">
                <a:tc>
                  <a:txBody>
                    <a:bodyPr/>
                    <a:lstStyle/>
                    <a:p>
                      <a:r>
                        <a:rPr lang="en-US" dirty="0"/>
                        <a:t>Avoid imposition ( repetition)</a:t>
                      </a:r>
                    </a:p>
                  </a:txBody>
                  <a:tcPr/>
                </a:tc>
                <a:tc>
                  <a:txBody>
                    <a:bodyPr/>
                    <a:lstStyle/>
                    <a:p>
                      <a:r>
                        <a:rPr lang="en-US" i="1" dirty="0"/>
                        <a:t>I was just wanting</a:t>
                      </a:r>
                      <a:r>
                        <a:rPr lang="en-US" i="1" baseline="0" dirty="0"/>
                        <a:t> to invite you to a gathering.</a:t>
                      </a:r>
                      <a:endParaRPr lang="en-US" i="1" dirty="0"/>
                    </a:p>
                  </a:txBody>
                  <a:tcPr/>
                </a:tc>
                <a:extLst>
                  <a:ext uri="{0D108BD9-81ED-4DB2-BD59-A6C34878D82A}">
                    <a16:rowId xmlns:a16="http://schemas.microsoft.com/office/drawing/2014/main" val="2452741026"/>
                  </a:ext>
                </a:extLst>
              </a:tr>
            </a:tbl>
          </a:graphicData>
        </a:graphic>
      </p:graphicFrame>
      <p:sp>
        <p:nvSpPr>
          <p:cNvPr id="4" name="Slide Number Placeholder 3"/>
          <p:cNvSpPr>
            <a:spLocks noGrp="1"/>
          </p:cNvSpPr>
          <p:nvPr>
            <p:ph type="sldNum" sz="quarter" idx="12"/>
          </p:nvPr>
        </p:nvSpPr>
        <p:spPr/>
        <p:txBody>
          <a:bodyPr/>
          <a:lstStyle/>
          <a:p>
            <a:fld id="{49458351-4C1D-4332-ACF1-CFCFF9FF3410}" type="slidenum">
              <a:rPr lang="en-US" smtClean="0"/>
              <a:t>9</a:t>
            </a:fld>
            <a:endParaRPr lang="en-US"/>
          </a:p>
        </p:txBody>
      </p:sp>
    </p:spTree>
    <p:extLst>
      <p:ext uri="{BB962C8B-B14F-4D97-AF65-F5344CB8AC3E}">
        <p14:creationId xmlns:p14="http://schemas.microsoft.com/office/powerpoint/2010/main" val="2372472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712</TotalTime>
  <Words>3220</Words>
  <Application>Microsoft Office PowerPoint</Application>
  <PresentationFormat>Widescreen</PresentationFormat>
  <Paragraphs>293</Paragraphs>
  <Slides>30</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Bookman Old Style</vt:lpstr>
      <vt:lpstr>Calibri</vt:lpstr>
      <vt:lpstr>Rockwell</vt:lpstr>
      <vt:lpstr>Damask</vt:lpstr>
      <vt:lpstr>Tense-Aspect System</vt:lpstr>
      <vt:lpstr>AGENDA</vt:lpstr>
      <vt:lpstr>The lexical aspect of verbs</vt:lpstr>
      <vt:lpstr>SUBCATEGORIES OF STATIVE VERBS:</vt:lpstr>
      <vt:lpstr> VERBS With simple aspect</vt:lpstr>
      <vt:lpstr>With perfect aspect</vt:lpstr>
      <vt:lpstr>The progressive aspect</vt:lpstr>
      <vt:lpstr>The Stative verbs can occur with progressive aspect in some certain cases as</vt:lpstr>
      <vt:lpstr>The progressive aspect WITH STATIVE VERBS </vt:lpstr>
      <vt:lpstr>Perfect progressive aspect</vt:lpstr>
      <vt:lpstr>Adverbs of tense and time</vt:lpstr>
      <vt:lpstr>More examples</vt:lpstr>
      <vt:lpstr>The use of the Tense-Aspect System</vt:lpstr>
      <vt:lpstr>Simple Present VS Present Progressive</vt:lpstr>
      <vt:lpstr>Present perfect VS Present perfect Progressive</vt:lpstr>
      <vt:lpstr>Simple past VS Present Perfect</vt:lpstr>
      <vt:lpstr>Simple past VS Present Perfect</vt:lpstr>
      <vt:lpstr>More facts about Present Perfect</vt:lpstr>
      <vt:lpstr>Simple past VS Past Progressive</vt:lpstr>
      <vt:lpstr>Simple past VS Past Perfect</vt:lpstr>
      <vt:lpstr>Simple past VS Past Perfect</vt:lpstr>
      <vt:lpstr>Simple future (Will)VS other ways of indicating future</vt:lpstr>
      <vt:lpstr>Some useful OBSERVATIONS</vt:lpstr>
      <vt:lpstr>According to some discoveries in 2007</vt:lpstr>
      <vt:lpstr>Simple future vs future progressive</vt:lpstr>
      <vt:lpstr>Simple future VS future perfect</vt:lpstr>
      <vt:lpstr>Some additional facts regarding use</vt:lpstr>
      <vt:lpstr>PowerPoint Presentation</vt:lpstr>
      <vt:lpstr>conclusion</vt:lpstr>
      <vt:lpstr>END OF the PRESENTATION part 2 Q/A?</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Tense-Aspect System</dc:title>
  <dc:creator>Hazheen</dc:creator>
  <cp:lastModifiedBy>saaed.adris@uod.ac</cp:lastModifiedBy>
  <cp:revision>95</cp:revision>
  <dcterms:created xsi:type="dcterms:W3CDTF">2020-11-17T12:55:45Z</dcterms:created>
  <dcterms:modified xsi:type="dcterms:W3CDTF">2020-11-27T13:30:21Z</dcterms:modified>
</cp:coreProperties>
</file>