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2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6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1704A3F-1624-444B-B419-EABBC4C0C800}" type="datetimeFigureOut">
              <a:rPr lang="ar-SA" smtClean="0"/>
              <a:t>12/04/1442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A03D689-5824-4A25-A0CB-B5BB39E36A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003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D689-5824-4A25-A0CB-B5BB39E36A94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705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3D689-5824-4A25-A0CB-B5BB39E36A94}" type="slidenum">
              <a:rPr lang="ar-SA" smtClean="0"/>
              <a:t>28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4179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6C61-15A4-483B-BA86-494C279777A3}" type="datetime1">
              <a:rPr lang="en-US" smtClean="0"/>
              <a:t>11/27/2020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6E010-5CCA-43A2-A276-DAA3CD1E35A1}" type="datetime1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C9996-938D-4E18-8D78-FE6208D31FF2}" type="datetime1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FB10-37E6-4AD2-A668-6F689F890D6C}" type="datetime1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AEE7-07B4-43AC-A8B9-9D831E6BD23E}" type="datetime1">
              <a:rPr lang="en-US" smtClean="0"/>
              <a:t>11/27/2020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3D88E51-C3D6-4FDC-8607-26C4EF478558}" type="datetime1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F3AAC-2A9F-4398-9124-95A702FDB32F}" type="datetime1">
              <a:rPr lang="en-US" smtClean="0"/>
              <a:t>11/27/2020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7A12-583C-434A-8444-ABC7C40196C9}" type="datetime1">
              <a:rPr lang="en-US" smtClean="0"/>
              <a:t>11/27/2020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F7D6-325D-4171-904A-8353E981284F}" type="datetime1">
              <a:rPr lang="en-US" smtClean="0"/>
              <a:t>11/27/2020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3E201-B4ED-4842-980C-743039135799}" type="datetime1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5637741-C6C5-4449-AC7C-D49513271D67}" type="datetime1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667CA54-B34C-4016-AB98-0601B84C3B49}" type="datetime1">
              <a:rPr lang="en-US" smtClean="0"/>
              <a:t>11/27/2020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514600"/>
            <a:ext cx="8839200" cy="4191000"/>
          </a:xfrm>
        </p:spPr>
        <p:txBody>
          <a:bodyPr/>
          <a:lstStyle/>
          <a:p>
            <a:pPr marL="342900" indent="-342900" algn="l" rtl="0">
              <a:lnSpc>
                <a:spcPct val="2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The Auxiliary</a:t>
            </a:r>
          </a:p>
          <a:p>
            <a:pPr marL="342900" indent="-342900" algn="l" rtl="0">
              <a:lnSpc>
                <a:spcPct val="2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The Verb Phrase</a:t>
            </a:r>
          </a:p>
          <a:p>
            <a:pPr marL="342900" indent="-342900" algn="l" rtl="0">
              <a:lnSpc>
                <a:spcPct val="2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Adverbials</a:t>
            </a:r>
          </a:p>
          <a:p>
            <a:pPr marL="342900" indent="-342900" algn="l" rtl="0">
              <a:lnSpc>
                <a:spcPct val="2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dirty="0"/>
              <a:t>The Ordering of Sentence-final Adverbials</a:t>
            </a:r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153400" cy="1219200"/>
          </a:xfrm>
        </p:spPr>
        <p:txBody>
          <a:bodyPr>
            <a:noAutofit/>
          </a:bodyPr>
          <a:lstStyle/>
          <a:p>
            <a:pPr rtl="0"/>
            <a:r>
              <a:rPr lang="en-US" sz="3200" b="1" dirty="0">
                <a:solidFill>
                  <a:schemeClr val="tx1"/>
                </a:solidFill>
              </a:rPr>
              <a:t>More Phrase Structure Rules: The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Predicate of a Sentence</a:t>
            </a:r>
            <a:endParaRPr lang="ar-SA" sz="32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9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Here is how sentence 8 looks in tree form:</a:t>
            </a:r>
            <a:endParaRPr lang="ar-SA" sz="2400" dirty="0">
              <a:solidFill>
                <a:schemeClr val="tx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" y="1616247"/>
            <a:ext cx="8504238" cy="4393856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42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/>
              <a:t>The auxiliary is very important in English. It indicates:</a:t>
            </a:r>
          </a:p>
          <a:p>
            <a:pPr algn="l" rtl="0"/>
            <a:r>
              <a:rPr lang="en-US" sz="2400" dirty="0"/>
              <a:t>Tense</a:t>
            </a:r>
          </a:p>
          <a:p>
            <a:pPr algn="l" rtl="0"/>
            <a:r>
              <a:rPr lang="en-US" sz="2400" dirty="0"/>
              <a:t>Modality </a:t>
            </a:r>
          </a:p>
          <a:p>
            <a:pPr algn="l" rtl="0"/>
            <a:r>
              <a:rPr lang="en-US" sz="2400" dirty="0"/>
              <a:t>Aspect</a:t>
            </a:r>
          </a:p>
          <a:p>
            <a:pPr algn="l" rtl="0"/>
            <a:r>
              <a:rPr lang="en-US" sz="2400" dirty="0"/>
              <a:t>Morphological complexity of verb forms.</a:t>
            </a:r>
          </a:p>
          <a:p>
            <a:pPr algn="l" rtl="0"/>
            <a:r>
              <a:rPr lang="en-US" sz="2400" dirty="0"/>
              <a:t>Carries mood (the imperative is one example)</a:t>
            </a:r>
          </a:p>
          <a:p>
            <a:pPr algn="l" rtl="0"/>
            <a:r>
              <a:rPr lang="en-US" sz="2400" dirty="0"/>
              <a:t>Voice (the passive is an example).</a:t>
            </a:r>
            <a:endParaRPr lang="ar-S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0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b="1" dirty="0">
                <a:solidFill>
                  <a:schemeClr val="tx1"/>
                </a:solidFill>
              </a:rPr>
              <a:t>The Verb Phrase</a:t>
            </a:r>
            <a:endParaRPr lang="ar-SA" b="1" dirty="0">
              <a:solidFill>
                <a:schemeClr val="tx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56" y="1981200"/>
            <a:ext cx="8334375" cy="3017837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2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400" b="1" dirty="0">
                <a:solidFill>
                  <a:schemeClr val="tx1"/>
                </a:solidFill>
              </a:rPr>
              <a:t>We apply rule 11 to the eight sentences above as follows:</a:t>
            </a:r>
            <a:endParaRPr lang="ar-SA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26402465"/>
              </p:ext>
            </p:extLst>
          </p:nvPr>
        </p:nvGraphicFramePr>
        <p:xfrm>
          <a:off x="228600" y="1981200"/>
          <a:ext cx="8504238" cy="33375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5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2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Examples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Rule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1. John is a teacher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VP                cop NP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2. Alice is very intelligent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VP                    cop AP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 Gaby is allergic to cats.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VP                     cop AP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4. The students are in the room.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VP                    cop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PrepP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5. Steve snores.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VP                     V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6. Judy studies mathematics.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VP                  V NP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7. He gave the money to Sally.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VP-                   V NP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PrepP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8. He gave Sally the money.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 VP                     V NP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NP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990600" y="2590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117600" y="5181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106714" y="3657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117600" y="4038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143000" y="4419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17600" y="4800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106714" y="2895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06714" y="3276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</a:rPr>
              <a:t>Here is the tree diagram for sentence number 4</a:t>
            </a:r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7175"/>
            <a:ext cx="8610600" cy="4572000"/>
          </a:xfrm>
        </p:spPr>
      </p:pic>
    </p:spTree>
    <p:extLst>
      <p:ext uri="{BB962C8B-B14F-4D97-AF65-F5344CB8AC3E}">
        <p14:creationId xmlns:p14="http://schemas.microsoft.com/office/powerpoint/2010/main" val="37692252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b="1" dirty="0">
                <a:solidFill>
                  <a:schemeClr val="tx1"/>
                </a:solidFill>
              </a:rPr>
              <a:t>Further VP option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000" dirty="0"/>
              <a:t>An NP'. NP' is our symbol for an NP in the predicate directly followed by another NP, adjective, or prepositional phrase</a:t>
            </a:r>
          </a:p>
          <a:p>
            <a:pPr algn="l" rtl="0"/>
            <a:endParaRPr lang="en-US" sz="2000" dirty="0"/>
          </a:p>
          <a:p>
            <a:pPr algn="l" rtl="0"/>
            <a:r>
              <a:rPr lang="en-US" sz="2000" dirty="0"/>
              <a:t>Consider the following examples:</a:t>
            </a:r>
            <a:endParaRPr lang="ar-SA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815609"/>
              </p:ext>
            </p:extLst>
          </p:nvPr>
        </p:nvGraphicFramePr>
        <p:xfrm>
          <a:off x="442686" y="3200400"/>
          <a:ext cx="8215086" cy="1711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74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9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94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Object predicates/complements</a:t>
                      </a:r>
                      <a:endParaRPr lang="ar-SA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Direct object</a:t>
                      </a:r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treasurer.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We elected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inept.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Forrest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Lola considers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the table.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book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Sarah paced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8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</a:rPr>
              <a:t>These sentences are admittedly not very common, but to account for them, we need one further rule:</a:t>
            </a:r>
            <a:endParaRPr lang="ar-SA" sz="2000" b="1" dirty="0">
              <a:solidFill>
                <a:schemeClr val="tx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1"/>
            <a:ext cx="8458200" cy="2493962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1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>
          <a:xfrm>
            <a:off x="685800" y="1371600"/>
            <a:ext cx="8299705" cy="914400"/>
          </a:xfrm>
        </p:spPr>
        <p:txBody>
          <a:bodyPr/>
          <a:lstStyle/>
          <a:p>
            <a:pPr algn="l" rtl="0"/>
            <a:r>
              <a:rPr lang="en-US" sz="1600" b="0" dirty="0">
                <a:solidFill>
                  <a:schemeClr val="tx1"/>
                </a:solidFill>
              </a:rPr>
              <a:t>Rule 12 allows us to account for sentences like the three sentences above with object predicates. Below, we diagram the first such sentence as an example:</a:t>
            </a:r>
            <a:endParaRPr lang="ar-SA" sz="1600" b="0" dirty="0">
              <a:solidFill>
                <a:schemeClr val="tx1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438400"/>
            <a:ext cx="4343399" cy="2743200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362200"/>
            <a:ext cx="4038600" cy="3657600"/>
          </a:xfr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400" b="1" dirty="0">
                <a:solidFill>
                  <a:schemeClr val="tx1"/>
                </a:solidFill>
              </a:rPr>
              <a:t>These sentences are admittedly not very common, but to account for them, we need one further rule: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8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000" dirty="0"/>
              <a:t>Subject NP: e.g. </a:t>
            </a:r>
            <a:r>
              <a:rPr lang="en-US" sz="2000" i="1" u="sng" dirty="0"/>
              <a:t>The hospital </a:t>
            </a:r>
            <a:r>
              <a:rPr lang="en-US" sz="2000" i="1" dirty="0"/>
              <a:t>is across the street</a:t>
            </a:r>
          </a:p>
          <a:p>
            <a:pPr algn="l" rtl="0"/>
            <a:endParaRPr lang="en-US" sz="2000" i="1" dirty="0"/>
          </a:p>
          <a:p>
            <a:pPr algn="l" rtl="0"/>
            <a:r>
              <a:rPr lang="en-US" sz="2000" dirty="0"/>
              <a:t>The subject NP can be followed by an NP object of a preposition within the subject phrase;</a:t>
            </a:r>
          </a:p>
          <a:p>
            <a:pPr marL="0" indent="0" algn="l" rtl="0">
              <a:buNone/>
            </a:pPr>
            <a:r>
              <a:rPr lang="en-US" sz="2000" dirty="0"/>
              <a:t>e.g. </a:t>
            </a:r>
            <a:r>
              <a:rPr lang="en-US" sz="2000" i="1" dirty="0"/>
              <a:t>"The city of </a:t>
            </a:r>
            <a:r>
              <a:rPr lang="en-US" sz="2000" i="1" u="sng" dirty="0"/>
              <a:t>New York </a:t>
            </a:r>
            <a:r>
              <a:rPr lang="en-US" sz="2000" i="1" dirty="0"/>
              <a:t>is called "the Big Apple." </a:t>
            </a:r>
          </a:p>
          <a:p>
            <a:pPr marL="0" indent="0" algn="l" rtl="0">
              <a:buNone/>
            </a:pPr>
            <a:endParaRPr lang="en-US" sz="2000" i="1" dirty="0"/>
          </a:p>
          <a:p>
            <a:pPr algn="l" rtl="0"/>
            <a:r>
              <a:rPr lang="en-US" sz="2000" dirty="0"/>
              <a:t>NPs can function as objects or predicates. They function as three types of objects:</a:t>
            </a:r>
          </a:p>
          <a:p>
            <a:pPr algn="l" rtl="0"/>
            <a:r>
              <a:rPr lang="en-US" sz="2000" b="1" dirty="0"/>
              <a:t>direct objects </a:t>
            </a:r>
            <a:r>
              <a:rPr lang="en-US" sz="2000" dirty="0"/>
              <a:t>(what receives the action of the verb): </a:t>
            </a:r>
            <a:r>
              <a:rPr lang="en-US" sz="2000" i="1" dirty="0"/>
              <a:t>Jim read </a:t>
            </a:r>
            <a:r>
              <a:rPr lang="en-US" sz="2000" i="1" u="sng" dirty="0"/>
              <a:t>a book.</a:t>
            </a:r>
          </a:p>
          <a:p>
            <a:pPr algn="l" rtl="0"/>
            <a:r>
              <a:rPr lang="en-US" sz="2000" b="1" dirty="0"/>
              <a:t>indirect objects (</a:t>
            </a:r>
            <a:r>
              <a:rPr lang="en-US" sz="2000" dirty="0"/>
              <a:t>to whom or for whom the action of the verb applies: </a:t>
            </a:r>
            <a:r>
              <a:rPr lang="en-US" sz="2000" i="1" dirty="0"/>
              <a:t>She gave </a:t>
            </a:r>
            <a:r>
              <a:rPr lang="en-US" sz="2000" i="1" u="sng" dirty="0"/>
              <a:t>me</a:t>
            </a:r>
            <a:r>
              <a:rPr lang="en-US" sz="2000" i="1" dirty="0"/>
              <a:t> a book</a:t>
            </a:r>
          </a:p>
          <a:p>
            <a:pPr algn="l" rtl="0"/>
            <a:r>
              <a:rPr lang="en-US" sz="2000" b="1" dirty="0"/>
              <a:t>object of prepositions </a:t>
            </a:r>
            <a:r>
              <a:rPr lang="en-US" sz="2000" dirty="0"/>
              <a:t>(noun phrases following prepositions): </a:t>
            </a:r>
            <a:r>
              <a:rPr lang="en-US" sz="2000" i="1" dirty="0"/>
              <a:t>Sam lives In </a:t>
            </a:r>
            <a:r>
              <a:rPr lang="en-US" sz="2000" i="1" u="sng" dirty="0"/>
              <a:t>a big house</a:t>
            </a:r>
            <a:endParaRPr lang="ar-SA" sz="2000" i="1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74024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dirty="0">
                <a:solidFill>
                  <a:schemeClr val="tx1"/>
                </a:solidFill>
              </a:rPr>
              <a:t>NPs also function as two types of predicates:</a:t>
            </a:r>
            <a:endParaRPr lang="ar-SA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000" dirty="0"/>
              <a:t>Predicate NPs</a:t>
            </a:r>
          </a:p>
          <a:p>
            <a:pPr algn="l" rtl="0"/>
            <a:r>
              <a:rPr lang="en-US" sz="2000" dirty="0"/>
              <a:t>NPs function as predicates of subjects when they occur after a copular verb. These are referred to as </a:t>
            </a:r>
            <a:r>
              <a:rPr lang="en-US" sz="2000" i="1" dirty="0"/>
              <a:t>subject predicat</a:t>
            </a:r>
            <a:r>
              <a:rPr lang="en-US" sz="2000" dirty="0"/>
              <a:t>es or </a:t>
            </a:r>
            <a:r>
              <a:rPr lang="en-US" sz="2000" i="1" dirty="0"/>
              <a:t>subject complements:</a:t>
            </a:r>
          </a:p>
          <a:p>
            <a:pPr algn="l" rtl="0"/>
            <a:r>
              <a:rPr lang="en-US" sz="2000" b="1" dirty="0"/>
              <a:t>Subject predicate: </a:t>
            </a:r>
            <a:r>
              <a:rPr lang="en-US" sz="2000" i="1" dirty="0"/>
              <a:t>Mark is </a:t>
            </a:r>
            <a:r>
              <a:rPr lang="en-US" sz="2000" i="1" u="sng" dirty="0"/>
              <a:t>a teacher</a:t>
            </a:r>
          </a:p>
          <a:p>
            <a:pPr algn="l" rtl="0"/>
            <a:endParaRPr lang="en-US" sz="2000" i="1" u="sng" dirty="0"/>
          </a:p>
          <a:p>
            <a:pPr algn="l" rtl="0"/>
            <a:r>
              <a:rPr lang="en-US" sz="2000" dirty="0"/>
              <a:t>They can function as predicates of objects in small clauses, in which they are called </a:t>
            </a:r>
            <a:r>
              <a:rPr lang="en-US" sz="2000" i="1" dirty="0"/>
              <a:t>object predicates </a:t>
            </a:r>
            <a:r>
              <a:rPr lang="en-US" sz="2000" dirty="0"/>
              <a:t>or </a:t>
            </a:r>
            <a:r>
              <a:rPr lang="en-US" sz="2000" i="1" dirty="0"/>
              <a:t>object complements:</a:t>
            </a:r>
          </a:p>
          <a:p>
            <a:pPr marL="0" indent="0" algn="l" rtl="0">
              <a:buNone/>
            </a:pPr>
            <a:endParaRPr lang="en-US" sz="2000" i="1" dirty="0"/>
          </a:p>
          <a:p>
            <a:pPr algn="l" rtl="0"/>
            <a:r>
              <a:rPr lang="en-US" sz="2000" b="1" dirty="0"/>
              <a:t>Object predicate</a:t>
            </a:r>
            <a:r>
              <a:rPr lang="en-US" sz="2000" dirty="0"/>
              <a:t>: </a:t>
            </a:r>
            <a:r>
              <a:rPr lang="en-US" sz="2000" i="1" dirty="0"/>
              <a:t>We elected Sam </a:t>
            </a:r>
            <a:r>
              <a:rPr lang="en-US" sz="2000" i="1" u="sng" dirty="0"/>
              <a:t>treasurer</a:t>
            </a:r>
            <a:r>
              <a:rPr lang="en-US" sz="2000" i="1" dirty="0"/>
              <a:t>.</a:t>
            </a:r>
            <a:endParaRPr lang="ar-SA" sz="2000" i="1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0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/>
              <a:t>The core elements of the predicate are auxiliary elements(AUX) and verb phrases (VP).</a:t>
            </a:r>
          </a:p>
          <a:p>
            <a:pPr algn="l" rtl="0"/>
            <a:r>
              <a:rPr lang="en-US" dirty="0"/>
              <a:t> In addition to these, we also consider adverbials in English. </a:t>
            </a:r>
          </a:p>
          <a:p>
            <a:pPr algn="l" rtl="0"/>
            <a:r>
              <a:rPr lang="en-US" dirty="0"/>
              <a:t>One pedagogical issue having to do with form related to adverbials is their sequence when there is more than one.</a:t>
            </a:r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2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Adverbials</a:t>
            </a:r>
            <a:endParaRPr lang="ar-SA" b="1" dirty="0">
              <a:solidFill>
                <a:schemeClr val="tx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1828800"/>
            <a:ext cx="3429000" cy="34290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295400"/>
            <a:ext cx="4876800" cy="4681728"/>
          </a:xfrm>
        </p:spPr>
        <p:txBody>
          <a:bodyPr>
            <a:normAutofit/>
          </a:bodyPr>
          <a:lstStyle/>
          <a:p>
            <a:pPr algn="l" rtl="0">
              <a:lnSpc>
                <a:spcPct val="200000"/>
              </a:lnSpc>
            </a:pPr>
            <a:r>
              <a:rPr lang="en-US" sz="1400" dirty="0"/>
              <a:t>Rule 13 provides us with three syntactic possibilities for each sentence-final adverbial</a:t>
            </a:r>
          </a:p>
          <a:p>
            <a:pPr marL="342900" indent="-342900" algn="l" rtl="0">
              <a:lnSpc>
                <a:spcPct val="200000"/>
              </a:lnSpc>
              <a:buAutoNum type="arabicPeriod"/>
            </a:pPr>
            <a:r>
              <a:rPr lang="en-US" sz="1400" dirty="0" err="1"/>
              <a:t>AdvCl</a:t>
            </a:r>
            <a:r>
              <a:rPr lang="en-US" sz="1400" dirty="0"/>
              <a:t>: </a:t>
            </a:r>
            <a:r>
              <a:rPr lang="en-US" sz="1400" i="1" dirty="0"/>
              <a:t>The boys left before their father could find them.</a:t>
            </a:r>
          </a:p>
          <a:p>
            <a:pPr marL="342900" indent="-342900" algn="l" rtl="0">
              <a:lnSpc>
                <a:spcPct val="200000"/>
              </a:lnSpc>
              <a:buAutoNum type="arabicPeriod"/>
            </a:pPr>
            <a:r>
              <a:rPr lang="en-US" sz="1400" dirty="0" err="1"/>
              <a:t>AdvP</a:t>
            </a:r>
            <a:r>
              <a:rPr lang="en-US" sz="1400" dirty="0"/>
              <a:t>: </a:t>
            </a:r>
            <a:r>
              <a:rPr lang="en-US" sz="1400" i="1" dirty="0"/>
              <a:t>The boys left very quickly</a:t>
            </a:r>
          </a:p>
          <a:p>
            <a:pPr marL="342900" indent="-342900" algn="l" rtl="0">
              <a:lnSpc>
                <a:spcPct val="200000"/>
              </a:lnSpc>
              <a:buAutoNum type="arabicPeriod"/>
            </a:pPr>
            <a:r>
              <a:rPr lang="en-US" sz="1400" dirty="0" err="1"/>
              <a:t>PrepP</a:t>
            </a:r>
            <a:r>
              <a:rPr lang="en-US" sz="1400" dirty="0"/>
              <a:t>: </a:t>
            </a:r>
            <a:r>
              <a:rPr lang="en-US" sz="1400" i="1" dirty="0"/>
              <a:t>The boys ran out the door.</a:t>
            </a:r>
          </a:p>
          <a:p>
            <a:pPr marL="0" indent="0" algn="l" rtl="0">
              <a:buNone/>
            </a:pPr>
            <a:endParaRPr lang="en-US" sz="1400" i="1" dirty="0"/>
          </a:p>
          <a:p>
            <a:pPr algn="l" rtl="0"/>
            <a:r>
              <a:rPr lang="en-US" sz="1400" dirty="0"/>
              <a:t>An adverb clause is expanded to include an adverb subordinator (</a:t>
            </a:r>
            <a:r>
              <a:rPr lang="en-US" sz="1400" dirty="0" err="1"/>
              <a:t>adv</a:t>
            </a:r>
            <a:r>
              <a:rPr lang="en-US" sz="1400" dirty="0"/>
              <a:t> sub) followed by a new sentence (S):</a:t>
            </a:r>
          </a:p>
          <a:p>
            <a:pPr marL="0" indent="0" algn="l" rtl="0">
              <a:buNone/>
            </a:pPr>
            <a:endParaRPr lang="en-US" sz="1400" i="1" dirty="0"/>
          </a:p>
          <a:p>
            <a:pPr marL="0" indent="0" algn="l" rtl="0">
              <a:buNone/>
            </a:pPr>
            <a:r>
              <a:rPr lang="en-US" sz="1400" dirty="0"/>
              <a:t>14. </a:t>
            </a:r>
            <a:r>
              <a:rPr lang="en-US" sz="1400" b="1" dirty="0" err="1"/>
              <a:t>Advcl</a:t>
            </a:r>
            <a:r>
              <a:rPr lang="en-US" sz="1400" b="1" dirty="0"/>
              <a:t>                  </a:t>
            </a:r>
            <a:r>
              <a:rPr lang="en-US" sz="1400" b="1" dirty="0" err="1"/>
              <a:t>adv</a:t>
            </a:r>
            <a:r>
              <a:rPr lang="en-US" sz="1400" b="1" dirty="0"/>
              <a:t> sub S</a:t>
            </a:r>
            <a:endParaRPr lang="en-US" sz="1400" b="1" i="1" dirty="0"/>
          </a:p>
          <a:p>
            <a:pPr marL="0" indent="0" algn="l" rtl="0">
              <a:buNone/>
            </a:pPr>
            <a:endParaRPr lang="ar-SA" sz="1400" i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876800" y="5181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5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z="1800" b="0" dirty="0">
                <a:solidFill>
                  <a:schemeClr val="tx1"/>
                </a:solidFill>
              </a:rPr>
              <a:t>Let us consider the tree diagram for a sentence with an adverb clause:</a:t>
            </a:r>
            <a:endParaRPr lang="ar-SA" sz="18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>
          <a:xfrm>
            <a:off x="4800600" y="1295400"/>
            <a:ext cx="4124070" cy="1219200"/>
          </a:xfrm>
        </p:spPr>
        <p:txBody>
          <a:bodyPr/>
          <a:lstStyle/>
          <a:p>
            <a:pPr marL="285750" indent="-285750" algn="l" rtl="0">
              <a:buFont typeface="Arial" pitchFamily="34" charset="0"/>
              <a:buChar char="•"/>
            </a:pPr>
            <a:r>
              <a:rPr lang="en-US" sz="1600" b="0" dirty="0">
                <a:solidFill>
                  <a:schemeClr val="tx1"/>
                </a:solidFill>
              </a:rPr>
              <a:t>Another possible expansion of the adverbial in rule 13 is an adverb phrase (</a:t>
            </a:r>
            <a:r>
              <a:rPr lang="en-US" sz="1600" b="0" dirty="0" err="1">
                <a:solidFill>
                  <a:schemeClr val="tx1"/>
                </a:solidFill>
              </a:rPr>
              <a:t>AdvP</a:t>
            </a:r>
            <a:r>
              <a:rPr lang="en-US" sz="1600" b="0" dirty="0">
                <a:solidFill>
                  <a:schemeClr val="tx1"/>
                </a:solidFill>
              </a:rPr>
              <a:t>), which is rewritten as follows:</a:t>
            </a:r>
            <a:endParaRPr lang="ar-SA" sz="1600" dirty="0">
              <a:solidFill>
                <a:schemeClr val="tx1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2514600"/>
            <a:ext cx="4343400" cy="3581400"/>
          </a:xfrm>
        </p:spPr>
      </p:pic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1800" dirty="0"/>
              <a:t>15. </a:t>
            </a:r>
            <a:r>
              <a:rPr lang="en-US" sz="1800" dirty="0" err="1"/>
              <a:t>AdvP</a:t>
            </a:r>
            <a:r>
              <a:rPr lang="en-US" sz="1800" dirty="0"/>
              <a:t>              (ADV")</a:t>
            </a:r>
            <a:r>
              <a:rPr lang="en-US" sz="1800" dirty="0" err="1"/>
              <a:t>Adv</a:t>
            </a:r>
            <a:endParaRPr lang="en-US" sz="1800" dirty="0"/>
          </a:p>
          <a:p>
            <a:pPr algn="l" rtl="0"/>
            <a:endParaRPr lang="en-US" sz="1800" dirty="0"/>
          </a:p>
          <a:p>
            <a:pPr algn="l" rtl="0"/>
            <a:r>
              <a:rPr lang="en-US" sz="1800" dirty="0"/>
              <a:t>an adverb phrase contains an obligatory adverb, ADV, optionally preceded by one or more other adverbs.</a:t>
            </a:r>
          </a:p>
          <a:p>
            <a:pPr algn="l" rtl="0"/>
            <a:r>
              <a:rPr lang="en-US" sz="1800" dirty="0"/>
              <a:t>An adverb occurs not only before adjectives as, but also before adverbs.</a:t>
            </a:r>
            <a:endParaRPr lang="ar-SA" sz="18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324600" y="26670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630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ar-SA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" y="2590800"/>
            <a:ext cx="4201457" cy="3352800"/>
          </a:xfrm>
        </p:spPr>
      </p:pic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200000"/>
              </a:lnSpc>
            </a:pPr>
            <a:r>
              <a:rPr lang="en-US" sz="1600" dirty="0"/>
              <a:t>some adverbs may be repeated, while other series can have different adverbs:</a:t>
            </a:r>
          </a:p>
          <a:p>
            <a:pPr marL="0" indent="0" algn="l" rtl="0">
              <a:lnSpc>
                <a:spcPct val="200000"/>
              </a:lnSpc>
              <a:buNone/>
            </a:pPr>
            <a:r>
              <a:rPr lang="en-US" sz="1600" i="1" dirty="0"/>
              <a:t>(very, very quickly, really very quickly)</a:t>
            </a:r>
            <a:endParaRPr lang="ar-SA" sz="1600" i="1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</a:rPr>
              <a:t>The following sentence and tree diagram illustrate a case where an optional adverb has been selected to modify an adverb: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1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28600" y="1371600"/>
            <a:ext cx="8305800" cy="1066800"/>
          </a:xfrm>
        </p:spPr>
        <p:txBody>
          <a:bodyPr/>
          <a:lstStyle/>
          <a:p>
            <a:pPr algn="l" rtl="0"/>
            <a:r>
              <a:rPr lang="en-US" sz="1400" dirty="0">
                <a:solidFill>
                  <a:schemeClr val="tx1"/>
                </a:solidFill>
              </a:rPr>
              <a:t>Rule 5, which was introduced earlier and which is repeated here, would apPply in such a case:</a:t>
            </a:r>
          </a:p>
          <a:p>
            <a:pPr algn="l" rtl="0"/>
            <a:r>
              <a:rPr lang="en-US" sz="1400" dirty="0">
                <a:solidFill>
                  <a:schemeClr val="tx1"/>
                </a:solidFill>
              </a:rPr>
              <a:t>5. Prep                P prep NP</a:t>
            </a:r>
            <a:endParaRPr lang="ar-SA" sz="1400" dirty="0">
              <a:solidFill>
                <a:schemeClr val="tx1"/>
              </a:solidFill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" y="2971800"/>
            <a:ext cx="8613775" cy="3200400"/>
          </a:xfr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</a:rPr>
              <a:t>Finally, an optional adverbial may also be expanded as a prepositional phrase.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066800" y="2057400"/>
            <a:ext cx="457200" cy="2286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22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2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01752" y="1371600"/>
            <a:ext cx="4040188" cy="885374"/>
          </a:xfrm>
        </p:spPr>
        <p:txBody>
          <a:bodyPr/>
          <a:lstStyle/>
          <a:p>
            <a:pPr algn="l" rtl="0"/>
            <a:r>
              <a:rPr lang="en-US" sz="1800" b="0" dirty="0">
                <a:solidFill>
                  <a:schemeClr val="tx1"/>
                </a:solidFill>
              </a:rPr>
              <a:t>In case of PrepPs under adverbial node</a:t>
            </a:r>
            <a:endParaRPr lang="ar-SA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>
          <a:xfrm>
            <a:off x="4791330" y="1371600"/>
            <a:ext cx="4041775" cy="883920"/>
          </a:xfrm>
        </p:spPr>
        <p:txBody>
          <a:bodyPr/>
          <a:lstStyle/>
          <a:p>
            <a:pPr algn="l" rtl="0"/>
            <a:r>
              <a:rPr lang="en-US" sz="1800" b="0" dirty="0">
                <a:solidFill>
                  <a:schemeClr val="tx1"/>
                </a:solidFill>
              </a:rPr>
              <a:t>In case of PrepPs that are part of VP, </a:t>
            </a:r>
            <a:endParaRPr lang="ar-SA" sz="18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1600" dirty="0"/>
              <a:t>All other cases where the preposition follows the verb are adverbial in origin and come under the adverbial node (ADVL).</a:t>
            </a:r>
          </a:p>
          <a:p>
            <a:pPr algn="l" rtl="0"/>
            <a:r>
              <a:rPr lang="en-US" sz="1600" i="1" dirty="0"/>
              <a:t>Jack sells auto parts for a living.</a:t>
            </a:r>
          </a:p>
          <a:p>
            <a:pPr algn="l" rtl="0"/>
            <a:endParaRPr lang="ar-SA" sz="160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600" dirty="0"/>
              <a:t>e.g. </a:t>
            </a:r>
            <a:r>
              <a:rPr lang="en-US" sz="1600" i="1" dirty="0"/>
              <a:t>She gave the book to Mavis.</a:t>
            </a:r>
          </a:p>
          <a:p>
            <a:pPr marL="0" indent="0" algn="l" rtl="0">
              <a:buNone/>
            </a:pPr>
            <a:r>
              <a:rPr lang="en-US" sz="1600" i="1" dirty="0"/>
              <a:t> *She gave the book. </a:t>
            </a:r>
          </a:p>
          <a:p>
            <a:pPr marL="0" indent="0" algn="l" rtl="0">
              <a:buNone/>
            </a:pPr>
            <a:endParaRPr lang="en-US" sz="1600" dirty="0"/>
          </a:p>
          <a:p>
            <a:pPr marL="0" indent="0" algn="l" rtl="0">
              <a:buNone/>
            </a:pPr>
            <a:endParaRPr lang="en-US" sz="1600" dirty="0"/>
          </a:p>
          <a:p>
            <a:pPr algn="l" rtl="0"/>
            <a:r>
              <a:rPr lang="en-US" sz="1600" dirty="0"/>
              <a:t>The same applies to the copular </a:t>
            </a:r>
            <a:r>
              <a:rPr lang="en-US" sz="1600" i="1" dirty="0"/>
              <a:t>be</a:t>
            </a:r>
            <a:r>
              <a:rPr lang="en-US" sz="1600" dirty="0"/>
              <a:t>. The </a:t>
            </a:r>
            <a:r>
              <a:rPr lang="en-US" sz="1600" dirty="0" err="1"/>
              <a:t>PrepP</a:t>
            </a:r>
            <a:r>
              <a:rPr lang="en-US" sz="1600" dirty="0"/>
              <a:t> is essential to completing the VP:</a:t>
            </a:r>
          </a:p>
          <a:p>
            <a:pPr marL="0" indent="0" algn="l" rtl="0">
              <a:buNone/>
            </a:pPr>
            <a:r>
              <a:rPr lang="en-US" sz="1600" i="1" dirty="0"/>
              <a:t>e.g. John Is in the house.</a:t>
            </a:r>
          </a:p>
          <a:p>
            <a:pPr marL="0" indent="0" algn="l" rtl="0">
              <a:buNone/>
            </a:pPr>
            <a:r>
              <a:rPr lang="en-US" sz="1600" i="1" dirty="0"/>
              <a:t>e.g. *John is.</a:t>
            </a:r>
            <a:endParaRPr lang="ar-SA" sz="1600" i="1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1800" b="1" dirty="0">
                <a:solidFill>
                  <a:schemeClr val="tx1"/>
                </a:solidFill>
              </a:rPr>
              <a:t>There is a difference between PrepPs that come under the adverbial node and PrepPs that are part of the VP.</a:t>
            </a:r>
            <a:endParaRPr lang="ar-SA" sz="1800" b="1" dirty="0">
              <a:solidFill>
                <a:schemeClr val="tx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23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69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000" dirty="0"/>
              <a:t>Just as there are pronouns for NPs, there can be pro-adverbs for PrepPs. For example:</a:t>
            </a:r>
          </a:p>
          <a:p>
            <a:pPr algn="l" rtl="0"/>
            <a:r>
              <a:rPr lang="en-US" sz="2000" i="1" dirty="0"/>
              <a:t>Joe is a tourist guide in Miami Beach. He likes working there.</a:t>
            </a:r>
          </a:p>
          <a:p>
            <a:pPr algn="l" rtl="0"/>
            <a:r>
              <a:rPr lang="en-US" sz="2000" i="1" dirty="0"/>
              <a:t>Tourists flock to Miami Beach in the winter. Tourists flock there then.</a:t>
            </a:r>
          </a:p>
          <a:p>
            <a:pPr algn="l" rtl="0"/>
            <a:endParaRPr lang="ar-SA" sz="20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570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Ordering of Sentence-final Adverbials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sz="1800" dirty="0"/>
              <a:t>To understand the order, it is important to first establish that there are many semantically different types of sentence-final adverbials</a:t>
            </a:r>
          </a:p>
          <a:p>
            <a:pPr algn="l" rtl="0">
              <a:lnSpc>
                <a:spcPct val="200000"/>
              </a:lnSpc>
            </a:pPr>
            <a:r>
              <a:rPr lang="en-US" sz="1800" b="1" dirty="0"/>
              <a:t>direction adverbial: </a:t>
            </a:r>
            <a:r>
              <a:rPr lang="en-US" sz="1800" i="1" dirty="0"/>
              <a:t>John ran to the store.</a:t>
            </a:r>
          </a:p>
          <a:p>
            <a:pPr algn="l" rtl="0">
              <a:lnSpc>
                <a:spcPct val="200000"/>
              </a:lnSpc>
            </a:pPr>
            <a:r>
              <a:rPr lang="en-US" sz="1800" b="1" dirty="0"/>
              <a:t>position adverbial: </a:t>
            </a:r>
            <a:r>
              <a:rPr lang="en-US" sz="1800" i="1" dirty="0"/>
              <a:t>John is at home.</a:t>
            </a:r>
          </a:p>
          <a:p>
            <a:pPr algn="l" rtl="0">
              <a:lnSpc>
                <a:spcPct val="200000"/>
              </a:lnSpc>
            </a:pPr>
            <a:r>
              <a:rPr lang="en-US" sz="1800" b="1" dirty="0"/>
              <a:t>manner adverbial: </a:t>
            </a:r>
            <a:r>
              <a:rPr lang="en-US" sz="1800" i="1" dirty="0"/>
              <a:t>John runs quickly.</a:t>
            </a:r>
          </a:p>
          <a:p>
            <a:pPr algn="l" rtl="0">
              <a:lnSpc>
                <a:spcPct val="200000"/>
              </a:lnSpc>
            </a:pPr>
            <a:r>
              <a:rPr lang="en-US" sz="1800" b="1" dirty="0"/>
              <a:t>time adverbial: </a:t>
            </a:r>
            <a:r>
              <a:rPr lang="en-US" sz="1800" i="1" dirty="0"/>
              <a:t>Judy eats lunch at noon.</a:t>
            </a:r>
          </a:p>
          <a:p>
            <a:pPr algn="l" rtl="0">
              <a:lnSpc>
                <a:spcPct val="200000"/>
              </a:lnSpc>
            </a:pPr>
            <a:r>
              <a:rPr lang="en-US" sz="1800" b="1" dirty="0"/>
              <a:t>frequency adverbial: </a:t>
            </a:r>
            <a:r>
              <a:rPr lang="en-US" sz="1800" i="1" dirty="0"/>
              <a:t>Judy eats lunch every day.</a:t>
            </a:r>
          </a:p>
          <a:p>
            <a:pPr algn="l" rtl="0">
              <a:lnSpc>
                <a:spcPct val="200000"/>
              </a:lnSpc>
            </a:pPr>
            <a:r>
              <a:rPr lang="en-US" sz="1800" b="1" dirty="0"/>
              <a:t>purpose adverbial: </a:t>
            </a:r>
            <a:r>
              <a:rPr lang="en-US" sz="1800" i="1" dirty="0"/>
              <a:t>Harry works to earn money.</a:t>
            </a:r>
          </a:p>
          <a:p>
            <a:pPr algn="l" rtl="0">
              <a:lnSpc>
                <a:spcPct val="200000"/>
              </a:lnSpc>
            </a:pPr>
            <a:r>
              <a:rPr lang="en-US" sz="1800" b="1" dirty="0"/>
              <a:t>reason adverbial</a:t>
            </a:r>
            <a:r>
              <a:rPr lang="en-US" sz="1800" dirty="0"/>
              <a:t>: </a:t>
            </a:r>
            <a:r>
              <a:rPr lang="en-US" sz="1800" i="1" dirty="0"/>
              <a:t>Harry works because he has to pay bills</a:t>
            </a:r>
            <a:r>
              <a:rPr lang="en-US" sz="1800" dirty="0"/>
              <a:t>.</a:t>
            </a:r>
            <a:endParaRPr lang="ar-SA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0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Ordering of Sentence-final Adverbials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1800" b="1" dirty="0"/>
              <a:t>Adverbials of Manner, Direction, and Position:</a:t>
            </a:r>
          </a:p>
          <a:p>
            <a:pPr algn="l" rtl="0"/>
            <a:r>
              <a:rPr lang="en-US" sz="1800" dirty="0"/>
              <a:t>1. Manner tends to precede or to follow direction and position.</a:t>
            </a:r>
          </a:p>
          <a:p>
            <a:pPr algn="l" rtl="0"/>
            <a:r>
              <a:rPr lang="en-US" sz="1800" dirty="0"/>
              <a:t>2. Direction tends to precede position, and they tend to be adjacent.</a:t>
            </a:r>
          </a:p>
          <a:p>
            <a:pPr marL="0" indent="0" algn="l" rtl="0">
              <a:buNone/>
            </a:pPr>
            <a:r>
              <a:rPr lang="en-US" sz="1800" dirty="0"/>
              <a:t>                            </a:t>
            </a:r>
            <a:r>
              <a:rPr lang="en-US" sz="1600" i="1" dirty="0"/>
              <a:t>quickly around the track at the park. [manner, direction, position]</a:t>
            </a:r>
          </a:p>
          <a:p>
            <a:pPr marL="0" indent="0" algn="l" rtl="0">
              <a:buNone/>
            </a:pPr>
            <a:r>
              <a:rPr lang="en-US" sz="1600" i="1" dirty="0"/>
              <a:t>e.g. He ran </a:t>
            </a:r>
          </a:p>
          <a:p>
            <a:pPr marL="0" indent="0" algn="l" rtl="0">
              <a:buNone/>
            </a:pPr>
            <a:r>
              <a:rPr lang="en-US" sz="1600" i="1" dirty="0"/>
              <a:t>                              around the track at the park quickly. [direction, position, manner </a:t>
            </a:r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r>
              <a:rPr lang="en-US" sz="1800" b="1" dirty="0"/>
              <a:t>Adverbials of Time and Frequency:</a:t>
            </a:r>
          </a:p>
          <a:p>
            <a:pPr algn="l" rtl="0"/>
            <a:r>
              <a:rPr lang="en-US" sz="1800" dirty="0"/>
              <a:t>1. Time and frequency tend to follow manner, direction, and position.</a:t>
            </a:r>
          </a:p>
          <a:p>
            <a:pPr algn="l" rtl="0"/>
            <a:r>
              <a:rPr lang="en-US" sz="1800" dirty="0"/>
              <a:t>2. Time and frequency are variable in order with respect to each other.</a:t>
            </a:r>
          </a:p>
          <a:p>
            <a:pPr algn="l" rtl="0"/>
            <a:endParaRPr lang="en-US" sz="1800" dirty="0"/>
          </a:p>
          <a:p>
            <a:pPr marL="0" indent="0" algn="l" rtl="0">
              <a:buNone/>
            </a:pPr>
            <a:r>
              <a:rPr lang="en-US" sz="1800" b="1" i="1" dirty="0"/>
              <a:t>e.g. </a:t>
            </a:r>
            <a:r>
              <a:rPr lang="en-US" sz="1800" i="1" dirty="0"/>
              <a:t>She eats lunch quickly (every day at noon/at noon every day).</a:t>
            </a:r>
          </a:p>
          <a:p>
            <a:pPr marL="0" indent="0" algn="l" rtl="0">
              <a:buNone/>
            </a:pPr>
            <a:r>
              <a:rPr lang="en-US" sz="1800" b="1" i="1" dirty="0"/>
              <a:t>                                   manner(frequency, time/ time, frequency)</a:t>
            </a:r>
          </a:p>
        </p:txBody>
      </p:sp>
      <p:sp>
        <p:nvSpPr>
          <p:cNvPr id="4" name="Left Brace 3"/>
          <p:cNvSpPr/>
          <p:nvPr/>
        </p:nvSpPr>
        <p:spPr>
          <a:xfrm>
            <a:off x="1600200" y="2590800"/>
            <a:ext cx="304800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Right Brace 4"/>
          <p:cNvSpPr/>
          <p:nvPr/>
        </p:nvSpPr>
        <p:spPr>
          <a:xfrm>
            <a:off x="8001000" y="2514600"/>
            <a:ext cx="2286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2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1800" b="1" dirty="0"/>
              <a:t>Adverbials of Purpose and Reason:</a:t>
            </a:r>
          </a:p>
          <a:p>
            <a:pPr marL="0" indent="0" algn="l" rtl="0">
              <a:buNone/>
            </a:pPr>
            <a:r>
              <a:rPr lang="en-US" sz="1800" dirty="0"/>
              <a:t>1. Purpose and reason tend to follow all other adverbials.</a:t>
            </a:r>
          </a:p>
          <a:p>
            <a:pPr marL="0" indent="0" algn="l" rtl="0">
              <a:buNone/>
            </a:pPr>
            <a:r>
              <a:rPr lang="en-US" sz="1800" dirty="0"/>
              <a:t>2. Purpose tends to precede reason.</a:t>
            </a:r>
          </a:p>
          <a:p>
            <a:pPr marL="0" indent="0" algn="l" rtl="0">
              <a:buNone/>
            </a:pPr>
            <a:r>
              <a:rPr lang="en-US" sz="1800" dirty="0"/>
              <a:t>                                                                        </a:t>
            </a:r>
            <a:r>
              <a:rPr lang="en-US" sz="1800" i="1" dirty="0"/>
              <a:t>in order to have time to read.</a:t>
            </a:r>
          </a:p>
          <a:p>
            <a:pPr marL="0" indent="0" algn="l" rtl="0">
              <a:buNone/>
            </a:pPr>
            <a:r>
              <a:rPr lang="en-US" sz="1800" i="1" dirty="0"/>
              <a:t> e.g. She eats lunch quickly every day                    [purpose]</a:t>
            </a:r>
          </a:p>
          <a:p>
            <a:pPr marL="0" indent="0" algn="l" rtl="0">
              <a:buNone/>
            </a:pPr>
            <a:r>
              <a:rPr lang="en-US" sz="1800" i="1" dirty="0"/>
              <a:t>                                                                        because she likes to have time to read.</a:t>
            </a:r>
          </a:p>
          <a:p>
            <a:pPr marL="0" indent="0" algn="l" rtl="0">
              <a:buNone/>
            </a:pPr>
            <a:r>
              <a:rPr lang="en-US" sz="1800" i="1" dirty="0"/>
              <a:t>                                                                                        [reason]</a:t>
            </a:r>
          </a:p>
          <a:p>
            <a:pPr marL="0" indent="0" algn="l" rtl="0">
              <a:buNone/>
            </a:pPr>
            <a:endParaRPr lang="en-US" sz="1800" i="1" dirty="0"/>
          </a:p>
          <a:p>
            <a:pPr marL="0" indent="0" algn="l" rtl="0">
              <a:buNone/>
            </a:pPr>
            <a:r>
              <a:rPr lang="en-US" sz="1800" i="1" dirty="0"/>
              <a:t>e.g. Jane went to Ohio to visit her uncle because she hadn't seen him for years.       </a:t>
            </a:r>
          </a:p>
          <a:p>
            <a:pPr marL="0" indent="0" algn="l" rtl="0">
              <a:buNone/>
            </a:pPr>
            <a:r>
              <a:rPr lang="en-US" sz="1800" i="1" dirty="0"/>
              <a:t>                                         purpose                          reason</a:t>
            </a:r>
          </a:p>
          <a:p>
            <a:pPr marL="0" indent="0" algn="l" rtl="0">
              <a:buNone/>
            </a:pPr>
            <a:endParaRPr lang="en-US" sz="1800" i="1" dirty="0"/>
          </a:p>
          <a:p>
            <a:pPr marL="0" indent="0" algn="l" rtl="0">
              <a:buNone/>
            </a:pPr>
            <a:r>
              <a:rPr lang="en-US" sz="1800" i="1" dirty="0"/>
              <a:t>e.g. Jane went to Ohio because she hadn't seen her uncle for years to visit him.</a:t>
            </a:r>
          </a:p>
          <a:p>
            <a:pPr marL="0" indent="0" algn="l" rtl="0">
              <a:buNone/>
            </a:pPr>
            <a:r>
              <a:rPr lang="en-US" sz="1800" i="1" dirty="0"/>
              <a:t>                                           reason                                                           purpose</a:t>
            </a:r>
            <a:endParaRPr lang="ar-SA" sz="1800" i="1" dirty="0"/>
          </a:p>
        </p:txBody>
      </p:sp>
      <p:sp>
        <p:nvSpPr>
          <p:cNvPr id="4" name="Left Brace 3"/>
          <p:cNvSpPr/>
          <p:nvPr/>
        </p:nvSpPr>
        <p:spPr>
          <a:xfrm>
            <a:off x="4191000" y="2514600"/>
            <a:ext cx="152400" cy="990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Right Brace 4"/>
          <p:cNvSpPr/>
          <p:nvPr/>
        </p:nvSpPr>
        <p:spPr>
          <a:xfrm>
            <a:off x="8610600" y="2514600"/>
            <a:ext cx="1524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536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000" dirty="0"/>
              <a:t>The ordering of sentence-final adverbials thus exhibits some variability, yet it is far from being random, since sequences such as the following are awkward, if not ungrammatical:</a:t>
            </a:r>
          </a:p>
          <a:p>
            <a:pPr marL="0" indent="0" algn="l" rtl="0">
              <a:buNone/>
            </a:pPr>
            <a:r>
              <a:rPr lang="en-US" sz="2000" i="1" dirty="0"/>
              <a:t>e.g. Marcia walked this morning to the shopping center</a:t>
            </a:r>
          </a:p>
          <a:p>
            <a:pPr marL="0" indent="0" algn="l" rtl="0">
              <a:buNone/>
            </a:pPr>
            <a:r>
              <a:rPr lang="en-US" sz="2000" i="1" dirty="0"/>
              <a:t>e.g.  Jane fixes dinner every day quickly.</a:t>
            </a:r>
          </a:p>
          <a:p>
            <a:pPr marL="0" indent="0" algn="l" rtl="0">
              <a:buNone/>
            </a:pPr>
            <a:r>
              <a:rPr lang="en-US" sz="2000" i="1" dirty="0"/>
              <a:t>e.g. Harry goes jogging in order to stay fit at noon.</a:t>
            </a:r>
          </a:p>
          <a:p>
            <a:pPr algn="l" rtl="0"/>
            <a:endParaRPr lang="en-US" sz="2000" dirty="0"/>
          </a:p>
          <a:p>
            <a:pPr marL="0" indent="0" algn="l" rtl="0">
              <a:buNone/>
            </a:pPr>
            <a:endParaRPr lang="en-US" sz="2000" dirty="0"/>
          </a:p>
          <a:p>
            <a:pPr algn="l" rtl="0"/>
            <a:r>
              <a:rPr lang="en-US" sz="2000" dirty="0"/>
              <a:t>For now, perhaps we should just adopt a rule of thumb that looks like this:</a:t>
            </a:r>
          </a:p>
          <a:p>
            <a:pPr algn="l" rtl="0"/>
            <a:endParaRPr lang="en-US" sz="2000" dirty="0"/>
          </a:p>
          <a:p>
            <a:pPr algn="l" rtl="0"/>
            <a:r>
              <a:rPr lang="en-US" sz="1600" i="1" dirty="0"/>
              <a:t>direction+ position             manner + time              frequency + purpose + reason</a:t>
            </a:r>
          </a:p>
          <a:p>
            <a:pPr algn="l" rtl="0"/>
            <a:endParaRPr lang="ar-SA" sz="1600" i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14600" y="5562600"/>
            <a:ext cx="381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572000" y="5562600"/>
            <a:ext cx="381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74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The Auxiliary </a:t>
            </a:r>
            <a:endParaRPr lang="ar-S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pPr algn="l" rtl="0"/>
                <a:r>
                  <a:rPr lang="en-US" dirty="0"/>
                  <a:t>The auxiliary in English is especially important.</a:t>
                </a:r>
              </a:p>
              <a:p>
                <a:pPr algn="l" rtl="0"/>
                <a:r>
                  <a:rPr lang="en-US" dirty="0"/>
                  <a:t>It contains information about tense and the possible auxiliary verbs that can be used in an English sentence.</a:t>
                </a:r>
              </a:p>
              <a:p>
                <a:pPr algn="l" rtl="0"/>
                <a:r>
                  <a:rPr lang="en-US" dirty="0"/>
                  <a:t>Auxiliary verbs tend to come before main verbs in sentences.</a:t>
                </a:r>
              </a:p>
              <a:p>
                <a:pPr marL="0" indent="0" algn="ctr" rtl="0">
                  <a:buNone/>
                </a:pPr>
                <a:r>
                  <a:rPr lang="fr-FR" dirty="0"/>
                  <a:t>6. PRED         AUX VP (ADVL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</m:e>
                      <m:sup>
                        <m:r>
                          <a:rPr lang="en-US" i="1" dirty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fr-FR" dirty="0"/>
                  <a:t>)</a:t>
                </a:r>
              </a:p>
              <a:p>
                <a:pPr marL="0" indent="0" algn="ctr" rtl="0">
                  <a:buNone/>
                </a:pPr>
                <a:endParaRPr lang="ar-S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789" t="-1200" r="-50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ight Arrow 5"/>
          <p:cNvSpPr/>
          <p:nvPr/>
        </p:nvSpPr>
        <p:spPr>
          <a:xfrm>
            <a:off x="3657600" y="4343400"/>
            <a:ext cx="533400" cy="228600"/>
          </a:xfrm>
          <a:prstGeom prst="rightArrow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6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en-US" b="1" dirty="0">
                <a:solidFill>
                  <a:schemeClr val="tx1"/>
                </a:solidFill>
              </a:rPr>
              <a:t>Summary of the Phrase Structure Rules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" y="1524000"/>
            <a:ext cx="4038600" cy="4648200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447800"/>
            <a:ext cx="4038600" cy="4800600"/>
          </a:xfrm>
        </p:spPr>
      </p:pic>
    </p:spTree>
    <p:extLst>
      <p:ext uri="{BB962C8B-B14F-4D97-AF65-F5344CB8AC3E}">
        <p14:creationId xmlns:p14="http://schemas.microsoft.com/office/powerpoint/2010/main" val="30724294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000" b="1" dirty="0">
                <a:solidFill>
                  <a:schemeClr val="tx1"/>
                </a:solidFill>
              </a:rPr>
              <a:t>There are several kinds of adverbials, which we will enumerate later in this chapter. To do so, here is rule 7:</a:t>
            </a:r>
            <a:endParaRPr lang="ar-SA" sz="2000" b="1" dirty="0">
              <a:solidFill>
                <a:schemeClr val="tx1"/>
              </a:solidFill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" y="2855687"/>
            <a:ext cx="8504238" cy="1914976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9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sz="2400" dirty="0"/>
              <a:t>This rule tells us that every English sentence must have either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 verb tense (T)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/>
              <a:t>A modal verb (M)</a:t>
            </a:r>
          </a:p>
          <a:p>
            <a:pPr marL="457200" indent="-457200" algn="l" rtl="0">
              <a:buFont typeface="+mj-lt"/>
              <a:buAutoNum type="arabicPeriod"/>
            </a:pPr>
            <a:endParaRPr lang="en-US" sz="2400" dirty="0"/>
          </a:p>
          <a:p>
            <a:pPr marL="0" indent="0" algn="l" rtl="0">
              <a:buNone/>
            </a:pPr>
            <a:r>
              <a:rPr lang="en-US" sz="2400" dirty="0"/>
              <a:t>A sentence can then optionally have a phrasal modal</a:t>
            </a:r>
          </a:p>
          <a:p>
            <a:pPr marL="0" indent="0" algn="l" rtl="0">
              <a:buNone/>
            </a:pPr>
            <a:r>
              <a:rPr lang="en-US" sz="2400" dirty="0"/>
              <a:t>(pm) (</a:t>
            </a:r>
            <a:r>
              <a:rPr lang="en-US" sz="2400" dirty="0" err="1"/>
              <a:t>e.g</a:t>
            </a:r>
            <a:r>
              <a:rPr lang="en-US" sz="2400" dirty="0"/>
              <a:t>, be able to, have to, be going to), perfect aspect (perf), and/or progressive aspect(</a:t>
            </a:r>
            <a:r>
              <a:rPr lang="en-US" sz="2400" dirty="0" err="1"/>
              <a:t>prog</a:t>
            </a:r>
            <a:r>
              <a:rPr lang="en-US" sz="2400" dirty="0"/>
              <a:t>)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Alternatively, the auxiliary can consist only of a marker (-</a:t>
            </a:r>
            <a:r>
              <a:rPr lang="en-US" sz="2400" dirty="0" err="1"/>
              <a:t>imper</a:t>
            </a:r>
            <a:r>
              <a:rPr lang="en-US" sz="2400" dirty="0"/>
              <a:t>) for an imperative sentence.</a:t>
            </a:r>
          </a:p>
          <a:p>
            <a:pPr algn="l" rtl="0"/>
            <a:endParaRPr lang="ar-S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5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000" dirty="0"/>
              <a:t>Rule 8 tells us that that there are two tenses in English: present and past. The curly brackets tell us that for any given sentence, we must choose between the two:</a:t>
            </a:r>
          </a:p>
          <a:p>
            <a:pPr marL="0" indent="0" algn="l" rtl="0">
              <a:buNone/>
            </a:pPr>
            <a:r>
              <a:rPr lang="en-US" sz="2000" dirty="0"/>
              <a:t>                             -</a:t>
            </a:r>
            <a:r>
              <a:rPr lang="en-US" sz="2000" dirty="0" err="1"/>
              <a:t>pres</a:t>
            </a:r>
            <a:r>
              <a:rPr lang="en-US" sz="2000" dirty="0"/>
              <a:t>) </a:t>
            </a:r>
          </a:p>
          <a:p>
            <a:pPr algn="l" rtl="0"/>
            <a:r>
              <a:rPr lang="en-US" sz="2000" dirty="0"/>
              <a:t>8.  T</a:t>
            </a:r>
          </a:p>
          <a:p>
            <a:pPr marL="0" indent="0" algn="l" rtl="0">
              <a:buNone/>
            </a:pPr>
            <a:r>
              <a:rPr lang="en-US" sz="2000" dirty="0"/>
              <a:t>                              -past</a:t>
            </a:r>
          </a:p>
          <a:p>
            <a:pPr algn="l" rtl="0"/>
            <a:endParaRPr lang="en-US" sz="2000" dirty="0"/>
          </a:p>
          <a:p>
            <a:pPr algn="l" rtl="0"/>
            <a:r>
              <a:rPr lang="en-US" sz="2000" dirty="0"/>
              <a:t>It may seem odd to say that there are only two tenses because English speakers can certainly talk about the future. </a:t>
            </a:r>
          </a:p>
          <a:p>
            <a:pPr algn="l" rtl="0"/>
            <a:r>
              <a:rPr lang="en-US" sz="2000" dirty="0"/>
              <a:t>However, we do so by using alternative means, such as modal verbs (e.g. I will go tomorrow) and phrasal modals («.g., He's going to go the next day). Tense, then, refers to inflections on the verb.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273629" y="2950029"/>
            <a:ext cx="533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Left Brace 4"/>
          <p:cNvSpPr/>
          <p:nvPr/>
        </p:nvSpPr>
        <p:spPr>
          <a:xfrm>
            <a:off x="1866901" y="2590800"/>
            <a:ext cx="228600" cy="93072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Right Brace 5"/>
          <p:cNvSpPr/>
          <p:nvPr/>
        </p:nvSpPr>
        <p:spPr>
          <a:xfrm>
            <a:off x="3184979" y="2590800"/>
            <a:ext cx="114300" cy="91984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6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/>
              <a:t>The verb </a:t>
            </a:r>
            <a:r>
              <a:rPr lang="en-US" i="1" dirty="0"/>
              <a:t>be</a:t>
            </a:r>
            <a:r>
              <a:rPr lang="en-US" dirty="0"/>
              <a:t> is more highly inflected than other verbs in English and can express:</a:t>
            </a:r>
          </a:p>
          <a:p>
            <a:pPr algn="l" rtl="0"/>
            <a:r>
              <a:rPr lang="en-US" dirty="0"/>
              <a:t> present : </a:t>
            </a:r>
            <a:r>
              <a:rPr lang="en-US" i="1" dirty="0"/>
              <a:t>am, is, are</a:t>
            </a:r>
          </a:p>
          <a:p>
            <a:pPr algn="l" rtl="0"/>
            <a:r>
              <a:rPr lang="en-US" dirty="0"/>
              <a:t>past : </a:t>
            </a:r>
            <a:r>
              <a:rPr lang="en-US" i="1" dirty="0"/>
              <a:t>was, were.</a:t>
            </a:r>
          </a:p>
          <a:p>
            <a:pPr algn="l" rtl="0"/>
            <a:endParaRPr lang="en-US" dirty="0"/>
          </a:p>
          <a:p>
            <a:pPr marL="0" indent="0" algn="l" rtl="0">
              <a:buNone/>
            </a:pPr>
            <a:r>
              <a:rPr lang="en-US" dirty="0"/>
              <a:t> English has two optional structural markers of aspect: </a:t>
            </a:r>
          </a:p>
          <a:p>
            <a:pPr algn="l" rtl="0"/>
            <a:r>
              <a:rPr lang="en-US" dirty="0"/>
              <a:t>the perfect (perf) </a:t>
            </a:r>
          </a:p>
          <a:p>
            <a:pPr algn="l" rtl="0"/>
            <a:r>
              <a:rPr lang="en-US" dirty="0"/>
              <a:t>the progressive (</a:t>
            </a:r>
            <a:r>
              <a:rPr lang="en-US" dirty="0" err="1"/>
              <a:t>prog</a:t>
            </a:r>
            <a:r>
              <a:rPr lang="en-US" dirty="0"/>
              <a:t>).</a:t>
            </a:r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1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400" b="1" dirty="0">
                <a:solidFill>
                  <a:schemeClr val="tx1"/>
                </a:solidFill>
              </a:rPr>
              <a:t>Aspect gives information about completion or duration of an event. For example:</a:t>
            </a:r>
            <a:endParaRPr lang="ar-SA" sz="2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r>
              <a:rPr lang="en-US" sz="2400" i="1" dirty="0"/>
              <a:t>e.g. James has taken Linguistics 101</a:t>
            </a:r>
            <a:r>
              <a:rPr lang="en-US" sz="2400" dirty="0"/>
              <a:t>. (suggests that the course is completed)</a:t>
            </a:r>
          </a:p>
          <a:p>
            <a:pPr marL="0" indent="0" algn="l" rtl="0">
              <a:buNone/>
            </a:pPr>
            <a:r>
              <a:rPr lang="en-US" sz="2400" i="1" dirty="0"/>
              <a:t>e.g. James is taking Linguistics 101</a:t>
            </a:r>
            <a:r>
              <a:rPr lang="en-US" sz="2400" dirty="0"/>
              <a:t>.(suggests that the course is ongoing)</a:t>
            </a:r>
          </a:p>
          <a:p>
            <a:pPr algn="l" rtl="0"/>
            <a:endParaRPr lang="en-US" sz="2400" dirty="0"/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Here are the rules for these aspects:</a:t>
            </a:r>
          </a:p>
          <a:p>
            <a:pPr marL="0" indent="0" algn="l" rtl="0">
              <a:buNone/>
            </a:pPr>
            <a:r>
              <a:rPr lang="en-US" sz="2400" dirty="0"/>
              <a:t>9. </a:t>
            </a:r>
            <a:r>
              <a:rPr lang="en-US" sz="2400" dirty="0" err="1"/>
              <a:t>perf</a:t>
            </a:r>
            <a:r>
              <a:rPr lang="en-US" sz="2400" dirty="0"/>
              <a:t>            have...-en</a:t>
            </a:r>
          </a:p>
          <a:p>
            <a:pPr marL="0" indent="0" algn="l" rtl="0">
              <a:buNone/>
            </a:pPr>
            <a:r>
              <a:rPr lang="en-US" sz="2400" dirty="0"/>
              <a:t>10. </a:t>
            </a:r>
            <a:r>
              <a:rPr lang="en-US" sz="2400" dirty="0" err="1"/>
              <a:t>Prog</a:t>
            </a:r>
            <a:r>
              <a:rPr lang="en-US" sz="2400" dirty="0"/>
              <a:t>            be..-</a:t>
            </a:r>
            <a:r>
              <a:rPr lang="en-US" sz="2400" dirty="0" err="1"/>
              <a:t>ing</a:t>
            </a:r>
            <a:endParaRPr lang="ar-SA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524000" y="50292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752600" y="55626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2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/>
              <a:t>Using rules 7-10, lets describe the auxiliary in the following sentences:</a:t>
            </a:r>
          </a:p>
          <a:p>
            <a:pPr algn="l" rtl="0"/>
            <a:endParaRPr lang="ar-S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445376"/>
              </p:ext>
            </p:extLst>
          </p:nvPr>
        </p:nvGraphicFramePr>
        <p:xfrm>
          <a:off x="457200" y="2438400"/>
          <a:ext cx="8334828" cy="414528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4027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7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6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Description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Sentences 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past tense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John wrote a book.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modal should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John should write a book.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</a:t>
                      </a:r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tense + perfect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have..en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John has written a book.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</a:t>
                      </a:r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tense + progressive be.-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John is writing a book.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</a:t>
                      </a:r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tense + phrasal modal be going to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John is going to write a book.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imper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Write a book.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modal 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phrasal modal have to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John will have to write a book.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 past tense+ phrasal modal have to + perfect hove..-en + progressive be.-</a:t>
                      </a:r>
                      <a:r>
                        <a:rPr kumimoji="0"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ving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 John had to have been writing a book.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52400" y="6410848"/>
            <a:ext cx="3581400" cy="365760"/>
          </a:xfrm>
        </p:spPr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6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927</TotalTime>
  <Words>2010</Words>
  <Application>Microsoft Office PowerPoint</Application>
  <PresentationFormat>On-screen Show (4:3)</PresentationFormat>
  <Paragraphs>272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Cambria Math</vt:lpstr>
      <vt:lpstr>Georgia</vt:lpstr>
      <vt:lpstr>Wingdings</vt:lpstr>
      <vt:lpstr>Wingdings 2</vt:lpstr>
      <vt:lpstr>Civic</vt:lpstr>
      <vt:lpstr>More Phrase Structure Rules: The Predicate of a Sentence</vt:lpstr>
      <vt:lpstr>Introduction </vt:lpstr>
      <vt:lpstr>The Auxiliary </vt:lpstr>
      <vt:lpstr>There are several kinds of adverbials, which we will enumerate later in this chapter. To do so, here is rule 7:</vt:lpstr>
      <vt:lpstr>PowerPoint Presentation</vt:lpstr>
      <vt:lpstr>PowerPoint Presentation</vt:lpstr>
      <vt:lpstr>PowerPoint Presentation</vt:lpstr>
      <vt:lpstr>Aspect gives information about completion or duration of an event. For example:</vt:lpstr>
      <vt:lpstr>PowerPoint Presentation</vt:lpstr>
      <vt:lpstr>Here is how sentence 8 looks in tree form:</vt:lpstr>
      <vt:lpstr>PowerPoint Presentation</vt:lpstr>
      <vt:lpstr>The Verb Phrase</vt:lpstr>
      <vt:lpstr>We apply rule 11 to the eight sentences above as follows:</vt:lpstr>
      <vt:lpstr>Here is the tree diagram for sentence number 4</vt:lpstr>
      <vt:lpstr>Further VP option</vt:lpstr>
      <vt:lpstr>These sentences are admittedly not very common, but to account for them, we need one further rule:</vt:lpstr>
      <vt:lpstr>These sentences are admittedly not very common, but to account for them, we need one further rule:</vt:lpstr>
      <vt:lpstr>PowerPoint Presentation</vt:lpstr>
      <vt:lpstr>NPs also function as two types of predicates:</vt:lpstr>
      <vt:lpstr>Adverbials</vt:lpstr>
      <vt:lpstr>PowerPoint Presentation</vt:lpstr>
      <vt:lpstr>The following sentence and tree diagram illustrate a case where an optional adverb has been selected to modify an adverb:</vt:lpstr>
      <vt:lpstr>Finally, an optional adverbial may also be expanded as a prepositional phrase.</vt:lpstr>
      <vt:lpstr>There is a difference between PrepPs that come under the adverbial node and PrepPs that are part of the VP.</vt:lpstr>
      <vt:lpstr>PowerPoint Presentation</vt:lpstr>
      <vt:lpstr>The Ordering of Sentence-final Adverbials</vt:lpstr>
      <vt:lpstr>The Ordering of Sentence-final Adverbials</vt:lpstr>
      <vt:lpstr>PowerPoint Presentation</vt:lpstr>
      <vt:lpstr>PowerPoint Presentation</vt:lpstr>
      <vt:lpstr>Summary of the Phrase Structure Rules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Phrase Structure Rules: The Predicate of a Sentence</dc:title>
  <dc:creator>ADNAN</dc:creator>
  <cp:lastModifiedBy>saaed.adris@uod.ac</cp:lastModifiedBy>
  <cp:revision>76</cp:revision>
  <dcterms:created xsi:type="dcterms:W3CDTF">2006-08-16T00:00:00Z</dcterms:created>
  <dcterms:modified xsi:type="dcterms:W3CDTF">2020-11-27T13:29:04Z</dcterms:modified>
</cp:coreProperties>
</file>