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8FDA4-FEF7-438C-82D8-5AC855E36B95}" type="datetimeFigureOut">
              <a:rPr lang="en-US" smtClean="0"/>
              <a:t>07-Jan-23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56BD6-F140-4AEF-B419-7481EE9CE4DE}" type="slidenum">
              <a:rPr lang="en-US" smtClean="0"/>
              <a:t>‹#›</a:t>
            </a:fld>
            <a:endParaRPr lang="en-US"/>
          </a:p>
        </p:txBody>
      </p:sp>
    </p:spTree>
    <p:extLst>
      <p:ext uri="{BB962C8B-B14F-4D97-AF65-F5344CB8AC3E}">
        <p14:creationId xmlns:p14="http://schemas.microsoft.com/office/powerpoint/2010/main" val="221839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4C4C86B-78D7-410A-BF42-2E863CD22265}"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162383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BEEADA-143D-46B6-A81C-86BCFEE04351}" type="datetimeFigureOut">
              <a:rPr lang="ar-IQ" smtClean="0"/>
              <a:pPr/>
              <a:t>15/06/1444</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90EEA5-BFBC-4A4A-90C9-295AECE0612F}" type="slidenum">
              <a:rPr lang="ar-IQ" smtClean="0"/>
              <a:pPr/>
              <a:t>‹#›</a:t>
            </a:fld>
            <a:endParaRPr lang="ar-IQ"/>
          </a:p>
        </p:txBody>
      </p:sp>
    </p:spTree>
    <p:extLst>
      <p:ext uri="{BB962C8B-B14F-4D97-AF65-F5344CB8AC3E}">
        <p14:creationId xmlns:p14="http://schemas.microsoft.com/office/powerpoint/2010/main" val="3702128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black"/>
                </a:solidFill>
              </a:rPr>
              <a:pPr/>
              <a:t>15/06/1444</a:t>
            </a:fld>
            <a:endParaRPr lang="ar-IQ">
              <a:solidFill>
                <a:prstClr val="black"/>
              </a:solidFill>
            </a:endParaRPr>
          </a:p>
        </p:txBody>
      </p:sp>
      <p:sp>
        <p:nvSpPr>
          <p:cNvPr id="5" name="Footer Placeholder 4"/>
          <p:cNvSpPr>
            <a:spLocks noGrp="1"/>
          </p:cNvSpPr>
          <p:nvPr>
            <p:ph type="ftr" sz="quarter" idx="11"/>
          </p:nvPr>
        </p:nvSpPr>
        <p:spPr/>
        <p:txBody>
          <a:bodyPr/>
          <a:lstStyle>
            <a:extLst/>
          </a:lstStyle>
          <a:p>
            <a:endParaRPr lang="ar-IQ">
              <a:solidFill>
                <a:prstClr val="black"/>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91310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white"/>
                </a:solidFill>
              </a:rPr>
              <a:pPr/>
              <a:t>15/06/1444</a:t>
            </a:fld>
            <a:endParaRPr lang="ar-IQ">
              <a:solidFill>
                <a:prstClr val="white"/>
              </a:solidFill>
            </a:endParaRPr>
          </a:p>
        </p:txBody>
      </p:sp>
      <p:sp>
        <p:nvSpPr>
          <p:cNvPr id="5" name="Footer Placeholder 4"/>
          <p:cNvSpPr>
            <a:spLocks noGrp="1"/>
          </p:cNvSpPr>
          <p:nvPr>
            <p:ph type="ftr" sz="quarter" idx="11"/>
          </p:nvPr>
        </p:nvSpPr>
        <p:spPr/>
        <p:txBody>
          <a:bodyPr/>
          <a:lstStyle>
            <a:extLst/>
          </a:lstStyle>
          <a:p>
            <a:endParaRPr lang="ar-IQ">
              <a:solidFill>
                <a:prstClr val="white"/>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white"/>
                </a:solidFill>
              </a:rPr>
              <a:pPr/>
              <a:t>‹#›</a:t>
            </a:fld>
            <a:endParaRPr lang="ar-IQ">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399413084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EEADA-143D-46B6-A81C-86BCFEE04351}" type="datetimeFigureOut">
              <a:rPr lang="ar-IQ" smtClean="0">
                <a:solidFill>
                  <a:prstClr val="white"/>
                </a:solidFill>
              </a:rPr>
              <a:pPr/>
              <a:t>15/06/1444</a:t>
            </a:fld>
            <a:endParaRPr lang="ar-IQ">
              <a:solidFill>
                <a:prstClr val="white"/>
              </a:solidFill>
            </a:endParaRPr>
          </a:p>
        </p:txBody>
      </p:sp>
      <p:sp>
        <p:nvSpPr>
          <p:cNvPr id="6" name="Footer Placeholder 5"/>
          <p:cNvSpPr>
            <a:spLocks noGrp="1"/>
          </p:cNvSpPr>
          <p:nvPr>
            <p:ph type="ftr" sz="quarter" idx="11"/>
          </p:nvPr>
        </p:nvSpPr>
        <p:spPr/>
        <p:txBody>
          <a:bodyPr/>
          <a:lstStyle>
            <a:extLst/>
          </a:lstStyle>
          <a:p>
            <a:endParaRPr lang="ar-IQ">
              <a:solidFill>
                <a:prstClr val="white"/>
              </a:solidFill>
            </a:endParaRPr>
          </a:p>
        </p:txBody>
      </p:sp>
      <p:sp>
        <p:nvSpPr>
          <p:cNvPr id="7" name="Slide Number Placeholder 6"/>
          <p:cNvSpPr>
            <a:spLocks noGrp="1"/>
          </p:cNvSpPr>
          <p:nvPr>
            <p:ph type="sldNum" sz="quarter" idx="12"/>
          </p:nvPr>
        </p:nvSpPr>
        <p:spPr/>
        <p:txBody>
          <a:bodyPr/>
          <a:lstStyle>
            <a:extLst/>
          </a:lstStyle>
          <a:p>
            <a:fld id="{3690EEA5-BFBC-4A4A-90C9-295AECE0612F}" type="slidenum">
              <a:rPr lang="ar-IQ" smtClean="0">
                <a:solidFill>
                  <a:prstClr val="white"/>
                </a:solidFill>
              </a:rPr>
              <a:pPr/>
              <a:t>‹#›</a:t>
            </a:fld>
            <a:endParaRPr lang="ar-IQ">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3228010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BEEADA-143D-46B6-A81C-86BCFEE04351}" type="datetimeFigureOut">
              <a:rPr lang="ar-IQ" smtClean="0">
                <a:solidFill>
                  <a:prstClr val="black"/>
                </a:solidFill>
              </a:rPr>
              <a:pPr/>
              <a:t>15/06/1444</a:t>
            </a:fld>
            <a:endParaRPr lang="ar-IQ">
              <a:solidFill>
                <a:prstClr val="black"/>
              </a:solidFill>
            </a:endParaRPr>
          </a:p>
        </p:txBody>
      </p:sp>
      <p:sp>
        <p:nvSpPr>
          <p:cNvPr id="8" name="Footer Placeholder 7"/>
          <p:cNvSpPr>
            <a:spLocks noGrp="1"/>
          </p:cNvSpPr>
          <p:nvPr>
            <p:ph type="ftr" sz="quarter" idx="11"/>
          </p:nvPr>
        </p:nvSpPr>
        <p:spPr/>
        <p:txBody>
          <a:bodyPr/>
          <a:lstStyle>
            <a:extLst/>
          </a:lstStyle>
          <a:p>
            <a:endParaRPr lang="ar-IQ">
              <a:solidFill>
                <a:prstClr val="black"/>
              </a:solidFill>
            </a:endParaRPr>
          </a:p>
        </p:txBody>
      </p:sp>
      <p:sp>
        <p:nvSpPr>
          <p:cNvPr id="9" name="Slide Number Placeholder 8"/>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89928994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BEEADA-143D-46B6-A81C-86BCFEE04351}" type="datetimeFigureOut">
              <a:rPr lang="ar-IQ" smtClean="0">
                <a:solidFill>
                  <a:prstClr val="white"/>
                </a:solidFill>
              </a:rPr>
              <a:pPr/>
              <a:t>15/06/1444</a:t>
            </a:fld>
            <a:endParaRPr lang="ar-IQ">
              <a:solidFill>
                <a:prstClr val="white"/>
              </a:solidFill>
            </a:endParaRPr>
          </a:p>
        </p:txBody>
      </p:sp>
      <p:sp>
        <p:nvSpPr>
          <p:cNvPr id="4" name="Footer Placeholder 3"/>
          <p:cNvSpPr>
            <a:spLocks noGrp="1"/>
          </p:cNvSpPr>
          <p:nvPr>
            <p:ph type="ftr" sz="quarter" idx="11"/>
          </p:nvPr>
        </p:nvSpPr>
        <p:spPr/>
        <p:txBody>
          <a:bodyPr/>
          <a:lstStyle>
            <a:extLst/>
          </a:lstStyle>
          <a:p>
            <a:endParaRPr lang="ar-IQ">
              <a:solidFill>
                <a:prstClr val="white"/>
              </a:solidFill>
            </a:endParaRPr>
          </a:p>
        </p:txBody>
      </p:sp>
      <p:sp>
        <p:nvSpPr>
          <p:cNvPr id="5" name="Slide Number Placeholder 4"/>
          <p:cNvSpPr>
            <a:spLocks noGrp="1"/>
          </p:cNvSpPr>
          <p:nvPr>
            <p:ph type="sldNum" sz="quarter" idx="12"/>
          </p:nvPr>
        </p:nvSpPr>
        <p:spPr/>
        <p:txBody>
          <a:bodyPr/>
          <a:lstStyle>
            <a:extLst/>
          </a:lstStyle>
          <a:p>
            <a:fld id="{3690EEA5-BFBC-4A4A-90C9-295AECE0612F}" type="slidenum">
              <a:rPr lang="ar-IQ" smtClean="0">
                <a:solidFill>
                  <a:prstClr val="white"/>
                </a:solidFill>
              </a:rPr>
              <a:pPr/>
              <a:t>‹#›</a:t>
            </a:fld>
            <a:endParaRPr lang="ar-IQ">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894007072"/>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BEEADA-143D-46B6-A81C-86BCFEE04351}" type="datetimeFigureOut">
              <a:rPr lang="ar-IQ" smtClean="0">
                <a:solidFill>
                  <a:prstClr val="black"/>
                </a:solidFill>
              </a:rPr>
              <a:pPr/>
              <a:t>15/06/1444</a:t>
            </a:fld>
            <a:endParaRPr lang="ar-IQ">
              <a:solidFill>
                <a:prstClr val="black"/>
              </a:solidFill>
            </a:endParaRPr>
          </a:p>
        </p:txBody>
      </p:sp>
      <p:sp>
        <p:nvSpPr>
          <p:cNvPr id="3" name="Footer Placeholder 2"/>
          <p:cNvSpPr>
            <a:spLocks noGrp="1"/>
          </p:cNvSpPr>
          <p:nvPr>
            <p:ph type="ftr" sz="quarter" idx="11"/>
          </p:nvPr>
        </p:nvSpPr>
        <p:spPr/>
        <p:txBody>
          <a:bodyPr/>
          <a:lstStyle>
            <a:extLst/>
          </a:lstStyle>
          <a:p>
            <a:endParaRPr lang="ar-IQ">
              <a:solidFill>
                <a:prstClr val="black"/>
              </a:solidFill>
            </a:endParaRPr>
          </a:p>
        </p:txBody>
      </p:sp>
      <p:sp>
        <p:nvSpPr>
          <p:cNvPr id="4" name="Slide Number Placeholder 3"/>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2227791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BEEADA-143D-46B6-A81C-86BCFEE04351}" type="datetimeFigureOut">
              <a:rPr lang="ar-IQ" smtClean="0">
                <a:solidFill>
                  <a:prstClr val="black"/>
                </a:solidFill>
              </a:rPr>
              <a:pPr/>
              <a:t>15/06/1444</a:t>
            </a:fld>
            <a:endParaRPr lang="ar-IQ">
              <a:solidFill>
                <a:prstClr val="black"/>
              </a:solidFill>
            </a:endParaRPr>
          </a:p>
        </p:txBody>
      </p:sp>
      <p:sp>
        <p:nvSpPr>
          <p:cNvPr id="6" name="Footer Placeholder 5"/>
          <p:cNvSpPr>
            <a:spLocks noGrp="1"/>
          </p:cNvSpPr>
          <p:nvPr>
            <p:ph type="ftr" sz="quarter" idx="11"/>
          </p:nvPr>
        </p:nvSpPr>
        <p:spPr/>
        <p:txBody>
          <a:bodyPr/>
          <a:lstStyle>
            <a:extLst/>
          </a:lstStyle>
          <a:p>
            <a:endParaRPr lang="ar-IQ">
              <a:solidFill>
                <a:prstClr val="black"/>
              </a:solidFill>
            </a:endParaRPr>
          </a:p>
        </p:txBody>
      </p:sp>
      <p:sp>
        <p:nvSpPr>
          <p:cNvPr id="7" name="Slide Number Placeholder 6"/>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353294216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BEEADA-143D-46B6-A81C-86BCFEE04351}" type="datetimeFigureOut">
              <a:rPr lang="ar-IQ" smtClean="0">
                <a:solidFill>
                  <a:prstClr val="white"/>
                </a:solidFill>
              </a:rPr>
              <a:pPr/>
              <a:t>15/06/1444</a:t>
            </a:fld>
            <a:endParaRPr lang="ar-IQ">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90EEA5-BFBC-4A4A-90C9-295AECE0612F}" type="slidenum">
              <a:rPr lang="ar-IQ" smtClean="0">
                <a:solidFill>
                  <a:prstClr val="white"/>
                </a:solidFill>
              </a:rPr>
              <a:pPr/>
              <a:t>‹#›</a:t>
            </a:fld>
            <a:endParaRPr lang="ar-IQ">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53026093"/>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black"/>
                </a:solidFill>
              </a:rPr>
              <a:pPr/>
              <a:t>15/06/1444</a:t>
            </a:fld>
            <a:endParaRPr lang="ar-IQ">
              <a:solidFill>
                <a:prstClr val="black"/>
              </a:solidFill>
            </a:endParaRPr>
          </a:p>
        </p:txBody>
      </p:sp>
      <p:sp>
        <p:nvSpPr>
          <p:cNvPr id="5" name="Footer Placeholder 4"/>
          <p:cNvSpPr>
            <a:spLocks noGrp="1"/>
          </p:cNvSpPr>
          <p:nvPr>
            <p:ph type="ftr" sz="quarter" idx="11"/>
          </p:nvPr>
        </p:nvSpPr>
        <p:spPr/>
        <p:txBody>
          <a:bodyPr/>
          <a:lstStyle>
            <a:extLst/>
          </a:lstStyle>
          <a:p>
            <a:endParaRPr lang="ar-IQ">
              <a:solidFill>
                <a:prstClr val="black"/>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558506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EEADA-143D-46B6-A81C-86BCFEE04351}" type="datetimeFigureOut">
              <a:rPr lang="ar-IQ" smtClean="0">
                <a:solidFill>
                  <a:prstClr val="black"/>
                </a:solidFill>
              </a:rPr>
              <a:pPr/>
              <a:t>15/06/1444</a:t>
            </a:fld>
            <a:endParaRPr lang="ar-IQ">
              <a:solidFill>
                <a:prstClr val="black"/>
              </a:solidFill>
            </a:endParaRPr>
          </a:p>
        </p:txBody>
      </p:sp>
      <p:sp>
        <p:nvSpPr>
          <p:cNvPr id="5" name="Footer Placeholder 4"/>
          <p:cNvSpPr>
            <a:spLocks noGrp="1"/>
          </p:cNvSpPr>
          <p:nvPr>
            <p:ph type="ftr" sz="quarter" idx="11"/>
          </p:nvPr>
        </p:nvSpPr>
        <p:spPr/>
        <p:txBody>
          <a:bodyPr/>
          <a:lstStyle>
            <a:extLst/>
          </a:lstStyle>
          <a:p>
            <a:endParaRPr lang="ar-IQ">
              <a:solidFill>
                <a:prstClr val="black"/>
              </a:solidFill>
            </a:endParaRPr>
          </a:p>
        </p:txBody>
      </p:sp>
      <p:sp>
        <p:nvSpPr>
          <p:cNvPr id="6" name="Slide Number Placeholder 5"/>
          <p:cNvSpPr>
            <a:spLocks noGrp="1"/>
          </p:cNvSpPr>
          <p:nvPr>
            <p:ph type="sldNum" sz="quarter" idx="12"/>
          </p:nvPr>
        </p:nvSpPr>
        <p:spPr/>
        <p:txBody>
          <a:bodyPr/>
          <a:lstStyle>
            <a:extLst/>
          </a:lstStyle>
          <a:p>
            <a:fld id="{3690EEA5-BFBC-4A4A-90C9-295AECE0612F}" type="slidenum">
              <a:rPr lang="ar-IQ" smtClean="0">
                <a:solidFill>
                  <a:prstClr val="black"/>
                </a:solidFill>
              </a:rPr>
              <a:pPr/>
              <a:t>‹#›</a:t>
            </a:fld>
            <a:endParaRPr lang="ar-IQ">
              <a:solidFill>
                <a:prstClr val="black"/>
              </a:solidFill>
            </a:endParaRPr>
          </a:p>
        </p:txBody>
      </p:sp>
    </p:spTree>
    <p:extLst>
      <p:ext uri="{BB962C8B-B14F-4D97-AF65-F5344CB8AC3E}">
        <p14:creationId xmlns:p14="http://schemas.microsoft.com/office/powerpoint/2010/main" val="28558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07-Jan-23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B5BEEADA-143D-46B6-A81C-86BCFEE04351}" type="datetimeFigureOut">
              <a:rPr lang="ar-IQ" smtClean="0">
                <a:solidFill>
                  <a:prstClr val="black"/>
                </a:solidFill>
              </a:rPr>
              <a:pPr rtl="1"/>
              <a:t>15/06/1444</a:t>
            </a:fld>
            <a:endParaRPr lang="ar-IQ">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IQ">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690EEA5-BFBC-4A4A-90C9-295AECE0612F}" type="slidenum">
              <a:rPr lang="ar-IQ" smtClean="0">
                <a:solidFill>
                  <a:prstClr val="black"/>
                </a:solidFill>
              </a:rPr>
              <a:pPr rtl="1"/>
              <a:t>‹#›</a:t>
            </a:fld>
            <a:endParaRPr lang="ar-IQ">
              <a:solidFill>
                <a:prstClr val="black"/>
              </a:solidFill>
            </a:endParaRPr>
          </a:p>
        </p:txBody>
      </p:sp>
    </p:spTree>
    <p:extLst>
      <p:ext uri="{BB962C8B-B14F-4D97-AF65-F5344CB8AC3E}">
        <p14:creationId xmlns:p14="http://schemas.microsoft.com/office/powerpoint/2010/main" val="3519765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3249707"/>
          </a:xfrm>
        </p:spPr>
        <p:txBody>
          <a:bodyPr>
            <a:normAutofit/>
          </a:bodyPr>
          <a:lstStyle/>
          <a:p>
            <a:pPr algn="ctr"/>
            <a:r>
              <a:rPr lang="ar-IQ" dirty="0" smtClean="0">
                <a:effectLst/>
              </a:rPr>
              <a:t>قانون </a:t>
            </a:r>
            <a:r>
              <a:rPr lang="ar-IQ" dirty="0">
                <a:effectLst/>
              </a:rPr>
              <a:t>رعاية القاصرين العراقي رقم 78 لسنة 1980 وتعديلاته</a:t>
            </a:r>
            <a:r>
              <a:rPr lang="en-US" dirty="0">
                <a:effectLst/>
              </a:rPr>
              <a:t/>
            </a:r>
            <a:br>
              <a:rPr lang="en-US" dirty="0">
                <a:effectLst/>
              </a:rPr>
            </a:br>
            <a:endParaRPr lang="ar-IQ" dirty="0"/>
          </a:p>
        </p:txBody>
      </p:sp>
    </p:spTree>
    <p:extLst>
      <p:ext uri="{BB962C8B-B14F-4D97-AF65-F5344CB8AC3E}">
        <p14:creationId xmlns:p14="http://schemas.microsoft.com/office/powerpoint/2010/main" val="289407322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5832648"/>
          </a:xfrm>
        </p:spPr>
        <p:txBody>
          <a:bodyPr>
            <a:normAutofit/>
          </a:bodyPr>
          <a:lstStyle/>
          <a:p>
            <a:pPr algn="just"/>
            <a:r>
              <a:rPr lang="ar-IQ" sz="2900" dirty="0" smtClean="0"/>
              <a:t>نتناول </a:t>
            </a:r>
            <a:r>
              <a:rPr lang="ar-IQ" sz="2900" dirty="0"/>
              <a:t>في دراستنا هذه قانون رعاية القاصرين العراقي رقم 78 لسنة 1980 وتعديلاته وذلك وفق ما تم التطرق فيه إلى كيفية رعاية القاصرين وحمايتهم في المجتمع من النواحي الإقتصادية والإجتماعية والثقافية والتربوية وكل ذلك يكون من خلال معرفة الأحكام القانونية لهذا </a:t>
            </a:r>
            <a:r>
              <a:rPr lang="ar-IQ" sz="2900" dirty="0" smtClean="0"/>
              <a:t>القانون</a:t>
            </a:r>
            <a:r>
              <a:rPr lang="ar-SA" sz="2900" dirty="0" smtClean="0"/>
              <a:t>.</a:t>
            </a:r>
          </a:p>
          <a:p>
            <a:pPr algn="just"/>
            <a:r>
              <a:rPr lang="ar-IQ" sz="2900" dirty="0" smtClean="0">
                <a:solidFill>
                  <a:schemeClr val="accent2"/>
                </a:solidFill>
              </a:rPr>
              <a:t>وبناءاً عليه سنتطرق من خلال دراستنا إلى هذه المفردات الآتية</a:t>
            </a:r>
            <a:r>
              <a:rPr lang="ar-SA" sz="2900" dirty="0" smtClean="0">
                <a:solidFill>
                  <a:schemeClr val="accent2"/>
                </a:solidFill>
              </a:rPr>
              <a:t>:</a:t>
            </a:r>
            <a:endParaRPr lang="en-US" sz="2900" dirty="0">
              <a:solidFill>
                <a:schemeClr val="accent2"/>
              </a:solidFill>
            </a:endParaRPr>
          </a:p>
        </p:txBody>
      </p:sp>
      <p:sp>
        <p:nvSpPr>
          <p:cNvPr id="3" name="Title 2"/>
          <p:cNvSpPr>
            <a:spLocks noGrp="1"/>
          </p:cNvSpPr>
          <p:nvPr>
            <p:ph type="title"/>
          </p:nvPr>
        </p:nvSpPr>
        <p:spPr>
          <a:xfrm>
            <a:off x="457200" y="274638"/>
            <a:ext cx="8229600" cy="634082"/>
          </a:xfrm>
        </p:spPr>
        <p:txBody>
          <a:bodyPr>
            <a:normAutofit fontScale="90000"/>
          </a:bodyPr>
          <a:lstStyle/>
          <a:p>
            <a:pPr algn="ctr" rtl="0"/>
            <a:r>
              <a:rPr lang="ar-IQ" dirty="0">
                <a:solidFill>
                  <a:schemeClr val="accent4"/>
                </a:solidFill>
              </a:rPr>
              <a:t>مقدمة</a:t>
            </a:r>
            <a:endParaRPr lang="en-US" dirty="0">
              <a:solidFill>
                <a:schemeClr val="accent4"/>
              </a:solidFill>
            </a:endParaRPr>
          </a:p>
        </p:txBody>
      </p:sp>
    </p:spTree>
    <p:extLst>
      <p:ext uri="{BB962C8B-B14F-4D97-AF65-F5344CB8AC3E}">
        <p14:creationId xmlns:p14="http://schemas.microsoft.com/office/powerpoint/2010/main" val="33775700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29600" cy="6165304"/>
          </a:xfrm>
        </p:spPr>
        <p:txBody>
          <a:bodyPr>
            <a:normAutofit/>
          </a:bodyPr>
          <a:lstStyle/>
          <a:p>
            <a:pPr algn="just"/>
            <a:r>
              <a:rPr lang="ar-IQ" sz="2800" dirty="0"/>
              <a:t>1- الأسباب الموجبة لإصدار قانون رعاية القاصرين وأهم أهدافه.</a:t>
            </a:r>
            <a:endParaRPr lang="en-US" sz="2800" dirty="0"/>
          </a:p>
          <a:p>
            <a:pPr algn="just"/>
            <a:r>
              <a:rPr lang="ar-IQ" sz="2800" dirty="0"/>
              <a:t>2- تحديد مفهوم القاصر من خلال تعريفه ومناطه.</a:t>
            </a:r>
            <a:endParaRPr lang="en-US" sz="2800" dirty="0"/>
          </a:p>
          <a:p>
            <a:pPr algn="just"/>
            <a:r>
              <a:rPr lang="ar-IQ" sz="2800" dirty="0"/>
              <a:t>3- الأحكام القانونية المتعلقة بالنائب عن القاصر (الولي).</a:t>
            </a:r>
            <a:endParaRPr lang="en-US" sz="2800" dirty="0"/>
          </a:p>
          <a:p>
            <a:pPr algn="just"/>
            <a:r>
              <a:rPr lang="ar-IQ" sz="2800" dirty="0"/>
              <a:t>4- الأحكام القانونية المتعلقة بالنائبين عن القاصر ( الوصي والقيم).</a:t>
            </a:r>
          </a:p>
          <a:p>
            <a:pPr algn="just"/>
            <a:r>
              <a:rPr lang="ar-IQ" sz="2800" dirty="0"/>
              <a:t>5- التشكيلات الإدارية لرعاية القاصرين.</a:t>
            </a:r>
            <a:endParaRPr lang="en-US" sz="2800" dirty="0"/>
          </a:p>
          <a:p>
            <a:pPr algn="just"/>
            <a:r>
              <a:rPr lang="ar-IQ" sz="2800" dirty="0"/>
              <a:t>6- كيفية رعاية القاصرين من خلال البحث الإجتماعي ومكاتب الرعاية وصندوق العناية.</a:t>
            </a:r>
            <a:endParaRPr lang="en-US" sz="2800" dirty="0"/>
          </a:p>
          <a:p>
            <a:pPr algn="just"/>
            <a:r>
              <a:rPr lang="ar-IQ" sz="2800" dirty="0"/>
              <a:t>7- حماية أموال القاصرين من خلال تحرير التركة وتصفيتها.</a:t>
            </a:r>
            <a:endParaRPr lang="en-US" sz="2800" dirty="0"/>
          </a:p>
          <a:p>
            <a:pPr algn="just"/>
            <a:r>
              <a:rPr lang="ar-IQ" sz="2800" dirty="0"/>
              <a:t>8- كيفية إدارة أموال الصغير وإستثمارها.</a:t>
            </a:r>
            <a:endParaRPr lang="en-US" sz="2800" dirty="0"/>
          </a:p>
          <a:p>
            <a:pPr algn="just"/>
            <a:r>
              <a:rPr lang="ar-IQ" sz="2800" dirty="0"/>
              <a:t>9- كيفية إدارة أموال المحجور والغائب والمفقود وإستثمارها</a:t>
            </a:r>
            <a:r>
              <a:rPr lang="ar-IQ" sz="2800" dirty="0" smtClean="0"/>
              <a:t>.</a:t>
            </a:r>
            <a:endParaRPr lang="en-US" sz="2800" dirty="0"/>
          </a:p>
          <a:p>
            <a:pPr algn="just"/>
            <a:r>
              <a:rPr lang="ar-IQ" sz="2800" dirty="0"/>
              <a:t>10- الإجراءات المحاسبية لمديرية رعاية القاصرين.</a:t>
            </a:r>
            <a:endParaRPr lang="en-US" sz="2800" dirty="0"/>
          </a:p>
          <a:p>
            <a:endParaRPr lang="ar-IQ" dirty="0"/>
          </a:p>
        </p:txBody>
      </p:sp>
      <p:sp>
        <p:nvSpPr>
          <p:cNvPr id="4" name="Title 3"/>
          <p:cNvSpPr>
            <a:spLocks noGrp="1"/>
          </p:cNvSpPr>
          <p:nvPr>
            <p:ph type="title"/>
          </p:nvPr>
        </p:nvSpPr>
        <p:spPr>
          <a:xfrm flipV="1">
            <a:off x="457200" y="116632"/>
            <a:ext cx="8229600" cy="158006"/>
          </a:xfrm>
        </p:spPr>
        <p:txBody>
          <a:bodyPr>
            <a:normAutofit fontScale="90000"/>
          </a:bodyPr>
          <a:lstStyle/>
          <a:p>
            <a:endParaRPr lang="ar-IQ" dirty="0"/>
          </a:p>
        </p:txBody>
      </p:sp>
    </p:spTree>
    <p:extLst>
      <p:ext uri="{BB962C8B-B14F-4D97-AF65-F5344CB8AC3E}">
        <p14:creationId xmlns:p14="http://schemas.microsoft.com/office/powerpoint/2010/main" val="3780329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circle(in)">
                                      <p:cBhvr>
                                        <p:cTn id="14" dur="20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80">
                                          <p:stCondLst>
                                            <p:cond delay="0"/>
                                          </p:stCondLst>
                                        </p:cTn>
                                        <p:tgtEl>
                                          <p:spTgt spid="2">
                                            <p:txEl>
                                              <p:pRg st="2" end="2"/>
                                            </p:txEl>
                                          </p:spTgt>
                                        </p:tgtEl>
                                      </p:cBhvr>
                                    </p:animEffect>
                                    <p:anim calcmode="lin" valueType="num">
                                      <p:cBhvr>
                                        <p:cTn id="2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2">
                                            <p:txEl>
                                              <p:pRg st="2" end="2"/>
                                            </p:txEl>
                                          </p:spTgt>
                                        </p:tgtEl>
                                      </p:cBhvr>
                                      <p:to x="100000" y="60000"/>
                                    </p:animScale>
                                    <p:animScale>
                                      <p:cBhvr>
                                        <p:cTn id="26" dur="166" decel="50000">
                                          <p:stCondLst>
                                            <p:cond delay="676"/>
                                          </p:stCondLst>
                                        </p:cTn>
                                        <p:tgtEl>
                                          <p:spTgt spid="2">
                                            <p:txEl>
                                              <p:pRg st="2" end="2"/>
                                            </p:txEl>
                                          </p:spTgt>
                                        </p:tgtEl>
                                      </p:cBhvr>
                                      <p:to x="100000" y="100000"/>
                                    </p:animScale>
                                    <p:animScale>
                                      <p:cBhvr>
                                        <p:cTn id="27" dur="26">
                                          <p:stCondLst>
                                            <p:cond delay="1312"/>
                                          </p:stCondLst>
                                        </p:cTn>
                                        <p:tgtEl>
                                          <p:spTgt spid="2">
                                            <p:txEl>
                                              <p:pRg st="2" end="2"/>
                                            </p:txEl>
                                          </p:spTgt>
                                        </p:tgtEl>
                                      </p:cBhvr>
                                      <p:to x="100000" y="80000"/>
                                    </p:animScale>
                                    <p:animScale>
                                      <p:cBhvr>
                                        <p:cTn id="28" dur="166" decel="50000">
                                          <p:stCondLst>
                                            <p:cond delay="1338"/>
                                          </p:stCondLst>
                                        </p:cTn>
                                        <p:tgtEl>
                                          <p:spTgt spid="2">
                                            <p:txEl>
                                              <p:pRg st="2" end="2"/>
                                            </p:txEl>
                                          </p:spTgt>
                                        </p:tgtEl>
                                      </p:cBhvr>
                                      <p:to x="100000" y="100000"/>
                                    </p:animScale>
                                    <p:animScale>
                                      <p:cBhvr>
                                        <p:cTn id="29" dur="26">
                                          <p:stCondLst>
                                            <p:cond delay="1642"/>
                                          </p:stCondLst>
                                        </p:cTn>
                                        <p:tgtEl>
                                          <p:spTgt spid="2">
                                            <p:txEl>
                                              <p:pRg st="2" end="2"/>
                                            </p:txEl>
                                          </p:spTgt>
                                        </p:tgtEl>
                                      </p:cBhvr>
                                      <p:to x="100000" y="90000"/>
                                    </p:animScale>
                                    <p:animScale>
                                      <p:cBhvr>
                                        <p:cTn id="30" dur="166" decel="50000">
                                          <p:stCondLst>
                                            <p:cond delay="1668"/>
                                          </p:stCondLst>
                                        </p:cTn>
                                        <p:tgtEl>
                                          <p:spTgt spid="2">
                                            <p:txEl>
                                              <p:pRg st="2" end="2"/>
                                            </p:txEl>
                                          </p:spTgt>
                                        </p:tgtEl>
                                      </p:cBhvr>
                                      <p:to x="100000" y="100000"/>
                                    </p:animScale>
                                    <p:animScale>
                                      <p:cBhvr>
                                        <p:cTn id="31" dur="26">
                                          <p:stCondLst>
                                            <p:cond delay="1808"/>
                                          </p:stCondLst>
                                        </p:cTn>
                                        <p:tgtEl>
                                          <p:spTgt spid="2">
                                            <p:txEl>
                                              <p:pRg st="2" end="2"/>
                                            </p:txEl>
                                          </p:spTgt>
                                        </p:tgtEl>
                                      </p:cBhvr>
                                      <p:to x="100000" y="95000"/>
                                    </p:animScale>
                                    <p:animScale>
                                      <p:cBhvr>
                                        <p:cTn id="32" dur="166" decel="50000">
                                          <p:stCondLst>
                                            <p:cond delay="1834"/>
                                          </p:stCondLst>
                                        </p:cTn>
                                        <p:tgtEl>
                                          <p:spTgt spid="2">
                                            <p:txEl>
                                              <p:pRg st="2" end="2"/>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additive="base">
                                        <p:cTn id="3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1000"/>
                                        <p:tgtEl>
                                          <p:spTgt spid="2">
                                            <p:txEl>
                                              <p:pRg st="4" end="4"/>
                                            </p:txEl>
                                          </p:spTgt>
                                        </p:tgtEl>
                                      </p:cBhvr>
                                    </p:animEffect>
                                    <p:anim calcmode="lin" valueType="num">
                                      <p:cBhvr>
                                        <p:cTn id="4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 calcmode="lin" valueType="num">
                                      <p:cBhvr additive="base">
                                        <p:cTn id="5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additive="base">
                                        <p:cTn id="6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2">
                                            <p:txEl>
                                              <p:pRg st="8" end="8"/>
                                            </p:txEl>
                                          </p:spTgt>
                                        </p:tgtEl>
                                        <p:attrNameLst>
                                          <p:attrName>style.visibility</p:attrName>
                                        </p:attrNameLst>
                                      </p:cBhvr>
                                      <p:to>
                                        <p:strVal val="visible"/>
                                      </p:to>
                                    </p:set>
                                    <p:animEffect transition="in" filter="fade">
                                      <p:cBhvr>
                                        <p:cTn id="69" dur="1000"/>
                                        <p:tgtEl>
                                          <p:spTgt spid="2">
                                            <p:txEl>
                                              <p:pRg st="8" end="8"/>
                                            </p:txEl>
                                          </p:spTgt>
                                        </p:tgtEl>
                                      </p:cBhvr>
                                    </p:animEffect>
                                    <p:anim calcmode="lin" valueType="num">
                                      <p:cBhvr>
                                        <p:cTn id="7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2">
                                            <p:txEl>
                                              <p:pRg st="9" end="9"/>
                                            </p:txEl>
                                          </p:spTgt>
                                        </p:tgtEl>
                                        <p:attrNameLst>
                                          <p:attrName>style.visibility</p:attrName>
                                        </p:attrNameLst>
                                      </p:cBhvr>
                                      <p:to>
                                        <p:strVal val="visible"/>
                                      </p:to>
                                    </p:set>
                                    <p:anim calcmode="lin" valueType="num">
                                      <p:cBhvr additive="base">
                                        <p:cTn id="76"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229600" cy="5733256"/>
          </a:xfrm>
        </p:spPr>
        <p:txBody>
          <a:bodyPr>
            <a:normAutofit lnSpcReduction="10000"/>
          </a:bodyPr>
          <a:lstStyle/>
          <a:p>
            <a:pPr algn="just"/>
            <a:r>
              <a:rPr lang="ar-IQ" sz="2400" b="1" dirty="0"/>
              <a:t>كان جلّ إهتمام القوانين الخاصة الصادرة في العراق بشأن القاصرين قبل إصدار هذا القانون يرتكز على الجانب المالي وكيفية المحافظة عليه وإدارته,</a:t>
            </a:r>
            <a:r>
              <a:rPr lang="ar-SA" sz="2400" b="1" dirty="0"/>
              <a:t> دون الاهتمام بالجانب الاجتماعي منحياته، وما يتطلبه من عناية تتعلق بشؤونه التربوية والثقافية، رغم اهمية هذا الجانب وخطورته التي تفوق اهمية الحفاظ على امواله وادارتها . وتلافياً لهذا النقص الجوهري في القانون فقد اقتضى صدور قانون جديد</a:t>
            </a:r>
            <a:r>
              <a:rPr lang="ar-IQ" sz="2400" b="1" dirty="0"/>
              <a:t>, ولذلك جاءت الأسباب الموجبة لهذا القانون </a:t>
            </a:r>
            <a:r>
              <a:rPr lang="ar-IQ" sz="2400" b="1" dirty="0" smtClean="0"/>
              <a:t>كالتالي</a:t>
            </a:r>
            <a:r>
              <a:rPr lang="ar-IQ" sz="2400" b="1" dirty="0" smtClean="0"/>
              <a:t>:</a:t>
            </a:r>
            <a:endParaRPr lang="en-US" sz="2400" b="1" dirty="0"/>
          </a:p>
          <a:p>
            <a:pPr algn="just"/>
            <a:r>
              <a:rPr lang="ar-IQ" sz="2400" b="1" dirty="0"/>
              <a:t>1- الإهتمام بالجانب الإجتماعي من حياة القاصرين وما يتطلبه من عناية ورعاية تتعلق بشوؤنهم التربوية والثقافية.</a:t>
            </a:r>
            <a:endParaRPr lang="en-US" sz="2400" b="1" dirty="0"/>
          </a:p>
          <a:p>
            <a:pPr algn="just"/>
            <a:r>
              <a:rPr lang="ar-IQ" sz="2400" b="1" dirty="0"/>
              <a:t>2- الإهتمام بالجانب المالي للقاصرين وذلك من خلال المحافظة على هذه الأموال وكيفية حمايتها وإدارتها وفق القانون.</a:t>
            </a:r>
            <a:endParaRPr lang="en-US" sz="2400" b="1" dirty="0"/>
          </a:p>
          <a:p>
            <a:pPr algn="just"/>
            <a:r>
              <a:rPr lang="ar-IQ" sz="2400" b="1" dirty="0"/>
              <a:t>3- القيام بتشكيل دائرة تسمى ( دائرة رعاية القاصرين ) تعمل على تحقيق جميع النواحي المتقدمة، ويكون على رأسها مجلس على مستوىً عالي ( مجلس رعاية القاصرين ) يتولى رسم الخطط للوصول إلى الأهداف المحددة والإشراف على تنفيذها.</a:t>
            </a:r>
            <a:endParaRPr lang="en-US" sz="2400" b="1" dirty="0"/>
          </a:p>
          <a:p>
            <a:pPr algn="just"/>
            <a:r>
              <a:rPr lang="ar-IQ" sz="2400" b="1" dirty="0"/>
              <a:t>4- إناطة مهمة رعاية القاصر وحماية أمواله بجهاز عدلي متخصص يعمل بتوجيهات وتوصيات مجلس رعاية القاصرين.</a:t>
            </a:r>
            <a:endParaRPr lang="en-US" sz="2400" b="1" dirty="0"/>
          </a:p>
          <a:p>
            <a:endParaRPr lang="ar-IQ" b="1" dirty="0"/>
          </a:p>
        </p:txBody>
      </p:sp>
      <p:sp>
        <p:nvSpPr>
          <p:cNvPr id="3" name="Title 2"/>
          <p:cNvSpPr>
            <a:spLocks noGrp="1"/>
          </p:cNvSpPr>
          <p:nvPr>
            <p:ph type="title"/>
          </p:nvPr>
        </p:nvSpPr>
        <p:spPr>
          <a:xfrm>
            <a:off x="457200" y="274638"/>
            <a:ext cx="8229600" cy="1354162"/>
          </a:xfrm>
        </p:spPr>
        <p:txBody>
          <a:bodyPr>
            <a:normAutofit fontScale="90000"/>
          </a:bodyPr>
          <a:lstStyle/>
          <a:p>
            <a:pPr algn="ctr"/>
            <a:r>
              <a:rPr lang="ar-IQ" sz="3600" dirty="0">
                <a:solidFill>
                  <a:srgbClr val="002060"/>
                </a:solidFill>
                <a:effectLst/>
              </a:rPr>
              <a:t>الأسباب الموجبة لإصدار قانون رعاية القاصرين رقم 78 لسنة1980</a:t>
            </a:r>
            <a:r>
              <a:rPr lang="ar-IQ" dirty="0">
                <a:solidFill>
                  <a:srgbClr val="002060"/>
                </a:solidFill>
                <a:effectLst/>
              </a:rPr>
              <a:t> </a:t>
            </a:r>
            <a:r>
              <a:rPr lang="en-US" dirty="0">
                <a:effectLst/>
              </a:rPr>
              <a:t/>
            </a:r>
            <a:br>
              <a:rPr lang="en-US" dirty="0">
                <a:effectLst/>
              </a:rPr>
            </a:br>
            <a:endParaRPr lang="ar-IQ" dirty="0"/>
          </a:p>
        </p:txBody>
      </p:sp>
    </p:spTree>
    <p:extLst>
      <p:ext uri="{BB962C8B-B14F-4D97-AF65-F5344CB8AC3E}">
        <p14:creationId xmlns:p14="http://schemas.microsoft.com/office/powerpoint/2010/main" val="315022016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517232"/>
          </a:xfrm>
        </p:spPr>
        <p:txBody>
          <a:bodyPr>
            <a:normAutofit/>
          </a:bodyPr>
          <a:lstStyle/>
          <a:p>
            <a:pPr marL="624078" indent="-514350">
              <a:buFont typeface="+mj-lt"/>
              <a:buAutoNum type="arabicPeriod"/>
            </a:pPr>
            <a:r>
              <a:rPr lang="ar-IQ" dirty="0" smtClean="0"/>
              <a:t>يهدف </a:t>
            </a:r>
            <a:r>
              <a:rPr lang="ar-IQ" dirty="0"/>
              <a:t>القانون إلى رعاية الصغار ومن في حكمهم والعناية بشوؤنهم الإجتماعية والثقافية والمالية للمساهمة في بناء المجتمع.</a:t>
            </a:r>
            <a:endParaRPr lang="en-US" dirty="0"/>
          </a:p>
          <a:p>
            <a:pPr marL="624078" indent="-514350">
              <a:buFont typeface="+mj-lt"/>
              <a:buAutoNum type="arabicPeriod"/>
            </a:pPr>
            <a:r>
              <a:rPr lang="ar-IQ" dirty="0" smtClean="0"/>
              <a:t>يقوم </a:t>
            </a:r>
            <a:r>
              <a:rPr lang="ar-IQ" dirty="0"/>
              <a:t>القانون على إيجاد صيغ متطورة للتعاون بين المحاكم المختصة وبين دائرة رعاية القاصرين</a:t>
            </a:r>
            <a:r>
              <a:rPr lang="ar-IQ" dirty="0" smtClean="0"/>
              <a:t>.</a:t>
            </a:r>
            <a:endParaRPr lang="en-US" dirty="0"/>
          </a:p>
          <a:p>
            <a:pPr marL="624078" indent="-514350">
              <a:buFont typeface="+mj-lt"/>
              <a:buAutoNum type="arabicPeriod"/>
            </a:pPr>
            <a:r>
              <a:rPr lang="ar-IQ" dirty="0" smtClean="0"/>
              <a:t>تمكين </a:t>
            </a:r>
            <a:r>
              <a:rPr lang="ar-IQ" dirty="0"/>
              <a:t>دائرة رعاية القاصرين وتشكيلاتها من الرقابة والإشراف على من يتولى رعاية شوؤن القاصر والقيام مقامه عند عدم وجوده بما يحقق مصلحة القاصر في ضوء أهداف هذا القانون.</a:t>
            </a:r>
            <a:endParaRPr lang="en-US" dirty="0"/>
          </a:p>
          <a:p>
            <a:pPr marL="624078" indent="-514350">
              <a:buFont typeface="+mj-lt"/>
              <a:buAutoNum type="arabicPeriod"/>
            </a:pPr>
            <a:r>
              <a:rPr lang="ar-IQ" dirty="0" smtClean="0"/>
              <a:t>إعتماد </a:t>
            </a:r>
            <a:r>
              <a:rPr lang="ar-IQ" dirty="0"/>
              <a:t>البحث الإجتماعي لمعالجة شوؤن القاصرين الحياتية وفق منهج علمي.</a:t>
            </a:r>
            <a:endParaRPr lang="en-US" dirty="0"/>
          </a:p>
          <a:p>
            <a:pPr marL="624078" indent="-514350">
              <a:buFont typeface="+mj-lt"/>
              <a:buAutoNum type="arabicPeriod"/>
            </a:pPr>
            <a:r>
              <a:rPr lang="ar-IQ" dirty="0" smtClean="0"/>
              <a:t>المحافظة </a:t>
            </a:r>
            <a:r>
              <a:rPr lang="ar-IQ" dirty="0"/>
              <a:t>على أموال القاصرين وإستثمارها بما يحقق منافع أكثر لهم ويتلائم مع خطط التنمية القومية. </a:t>
            </a:r>
            <a:endParaRPr lang="en-US" dirty="0"/>
          </a:p>
          <a:p>
            <a:pPr marL="624078" indent="-514350">
              <a:buFont typeface="+mj-lt"/>
              <a:buAutoNum type="arabicPeriod"/>
            </a:pPr>
            <a:endParaRPr lang="ar-IQ" dirty="0"/>
          </a:p>
        </p:txBody>
      </p:sp>
      <p:sp>
        <p:nvSpPr>
          <p:cNvPr id="3" name="Title 2"/>
          <p:cNvSpPr>
            <a:spLocks noGrp="1"/>
          </p:cNvSpPr>
          <p:nvPr>
            <p:ph type="title"/>
          </p:nvPr>
        </p:nvSpPr>
        <p:spPr>
          <a:xfrm>
            <a:off x="457200" y="116632"/>
            <a:ext cx="8229600" cy="1296144"/>
          </a:xfrm>
        </p:spPr>
        <p:txBody>
          <a:bodyPr>
            <a:normAutofit/>
          </a:bodyPr>
          <a:lstStyle/>
          <a:p>
            <a:pPr algn="ctr"/>
            <a:r>
              <a:rPr lang="ar-IQ" sz="3600" dirty="0">
                <a:solidFill>
                  <a:srgbClr val="0070C0"/>
                </a:solidFill>
                <a:effectLst/>
              </a:rPr>
              <a:t>أهداف قانون رعاية القاصرين رقم 78 لسنة </a:t>
            </a:r>
            <a:r>
              <a:rPr lang="ar-IQ" sz="3600" dirty="0" smtClean="0">
                <a:solidFill>
                  <a:srgbClr val="0070C0"/>
                </a:solidFill>
                <a:effectLst/>
              </a:rPr>
              <a:t>1980</a:t>
            </a:r>
            <a:r>
              <a:rPr lang="en-US" dirty="0">
                <a:effectLst/>
              </a:rPr>
              <a:t/>
            </a:r>
            <a:br>
              <a:rPr lang="en-US" dirty="0">
                <a:effectLst/>
              </a:rPr>
            </a:br>
            <a:endParaRPr lang="ar-IQ" dirty="0"/>
          </a:p>
        </p:txBody>
      </p:sp>
    </p:spTree>
    <p:extLst>
      <p:ext uri="{BB962C8B-B14F-4D97-AF65-F5344CB8AC3E}">
        <p14:creationId xmlns:p14="http://schemas.microsoft.com/office/powerpoint/2010/main" val="332693107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circle(in)">
                                      <p:cBhvr>
                                        <p:cTn id="21" dur="20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wheel(1)">
                                      <p:cBhvr>
                                        <p:cTn id="26" dur="2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426</Words>
  <Application>Microsoft Office PowerPoint</Application>
  <PresentationFormat>On-screen Show (4:3)</PresentationFormat>
  <Paragraphs>27</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Concourse</vt:lpstr>
      <vt:lpstr>قانون رعاية القاصرين العراقي رقم 78 لسنة 1980 وتعديلاته </vt:lpstr>
      <vt:lpstr>مقدمة</vt:lpstr>
      <vt:lpstr>PowerPoint Presentation</vt:lpstr>
      <vt:lpstr>الأسباب الموجبة لإصدار قانون رعاية القاصرين رقم 78 لسنة1980  </vt:lpstr>
      <vt:lpstr>أهداف قانون رعاية القاصرين رقم 78 لسنة 1980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حول قانون رعاية القاصرين العراقي رقم 78 لسنة 1980 وتعديلاته </dc:title>
  <dc:creator>Zhiman</dc:creator>
  <cp:lastModifiedBy>Zhiman</cp:lastModifiedBy>
  <cp:revision>3</cp:revision>
  <dcterms:created xsi:type="dcterms:W3CDTF">2006-08-16T00:00:00Z</dcterms:created>
  <dcterms:modified xsi:type="dcterms:W3CDTF">2023-01-07T18:50:38Z</dcterms:modified>
</cp:coreProperties>
</file>