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883" r:id="rId4"/>
    <p:sldMasterId id="2147483915" r:id="rId5"/>
    <p:sldMasterId id="2147483993" r:id="rId6"/>
    <p:sldMasterId id="2147484005" r:id="rId7"/>
    <p:sldMasterId id="2147484029" r:id="rId8"/>
    <p:sldMasterId id="2147484041" r:id="rId9"/>
  </p:sldMasterIdLst>
  <p:notesMasterIdLst>
    <p:notesMasterId r:id="rId50"/>
  </p:notesMasterIdLst>
  <p:sldIdLst>
    <p:sldId id="332" r:id="rId10"/>
    <p:sldId id="292" r:id="rId11"/>
    <p:sldId id="344" r:id="rId12"/>
    <p:sldId id="369" r:id="rId13"/>
    <p:sldId id="299" r:id="rId14"/>
    <p:sldId id="319" r:id="rId15"/>
    <p:sldId id="320" r:id="rId16"/>
    <p:sldId id="347" r:id="rId17"/>
    <p:sldId id="371" r:id="rId18"/>
    <p:sldId id="305" r:id="rId19"/>
    <p:sldId id="357" r:id="rId20"/>
    <p:sldId id="307" r:id="rId21"/>
    <p:sldId id="309" r:id="rId22"/>
    <p:sldId id="331" r:id="rId23"/>
    <p:sldId id="266" r:id="rId24"/>
    <p:sldId id="316" r:id="rId25"/>
    <p:sldId id="310" r:id="rId26"/>
    <p:sldId id="366" r:id="rId27"/>
    <p:sldId id="359" r:id="rId28"/>
    <p:sldId id="360" r:id="rId29"/>
    <p:sldId id="256" r:id="rId30"/>
    <p:sldId id="377" r:id="rId31"/>
    <p:sldId id="313" r:id="rId32"/>
    <p:sldId id="348" r:id="rId33"/>
    <p:sldId id="352" r:id="rId34"/>
    <p:sldId id="353" r:id="rId35"/>
    <p:sldId id="257" r:id="rId36"/>
    <p:sldId id="283" r:id="rId37"/>
    <p:sldId id="281" r:id="rId38"/>
    <p:sldId id="277" r:id="rId39"/>
    <p:sldId id="274" r:id="rId40"/>
    <p:sldId id="372" r:id="rId41"/>
    <p:sldId id="286" r:id="rId42"/>
    <p:sldId id="322" r:id="rId43"/>
    <p:sldId id="280" r:id="rId44"/>
    <p:sldId id="334" r:id="rId45"/>
    <p:sldId id="335" r:id="rId46"/>
    <p:sldId id="289" r:id="rId47"/>
    <p:sldId id="323" r:id="rId48"/>
    <p:sldId id="37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D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499" autoAdjust="0"/>
  </p:normalViewPr>
  <p:slideViewPr>
    <p:cSldViewPr>
      <p:cViewPr>
        <p:scale>
          <a:sx n="21" d="100"/>
          <a:sy n="21" d="100"/>
        </p:scale>
        <p:origin x="2107" y="533"/>
      </p:cViewPr>
      <p:guideLst>
        <p:guide orient="horz" pos="2160"/>
        <p:guide pos="2880"/>
      </p:guideLst>
    </p:cSldViewPr>
  </p:slideViewPr>
  <p:notesTextViewPr>
    <p:cViewPr>
      <p:scale>
        <a:sx n="100" d="100"/>
        <a:sy n="100" d="100"/>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43D2C-2425-4DC2-91ED-50A99F6F139A}" type="datetimeFigureOut">
              <a:rPr lang="en-US" smtClean="0"/>
              <a:t>2/12/2024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3C4CD4-1E48-47E5-A0F3-23D55AADBADD}" type="slidenum">
              <a:rPr lang="en-US" smtClean="0"/>
              <a:t>‹#›</a:t>
            </a:fld>
            <a:endParaRPr lang="en-US"/>
          </a:p>
        </p:txBody>
      </p:sp>
    </p:spTree>
    <p:extLst>
      <p:ext uri="{BB962C8B-B14F-4D97-AF65-F5344CB8AC3E}">
        <p14:creationId xmlns:p14="http://schemas.microsoft.com/office/powerpoint/2010/main" val="18424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Lectures </a:t>
            </a:r>
          </a:p>
        </p:txBody>
      </p:sp>
      <p:sp>
        <p:nvSpPr>
          <p:cNvPr id="4" name="Slide Number Placeholder 3"/>
          <p:cNvSpPr>
            <a:spLocks noGrp="1"/>
          </p:cNvSpPr>
          <p:nvPr>
            <p:ph type="sldNum" sz="quarter" idx="10"/>
          </p:nvPr>
        </p:nvSpPr>
        <p:spPr/>
        <p:txBody>
          <a:bodyPr/>
          <a:lstStyle/>
          <a:p>
            <a:fld id="{5A3C4CD4-1E48-47E5-A0F3-23D55AADBADD}" type="slidenum">
              <a:rPr lang="en-US" smtClean="0"/>
              <a:t>1</a:t>
            </a:fld>
            <a:endParaRPr lang="en-US"/>
          </a:p>
        </p:txBody>
      </p:sp>
    </p:spTree>
    <p:extLst>
      <p:ext uri="{BB962C8B-B14F-4D97-AF65-F5344CB8AC3E}">
        <p14:creationId xmlns:p14="http://schemas.microsoft.com/office/powerpoint/2010/main" val="227047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Foot print</a:t>
            </a:r>
          </a:p>
        </p:txBody>
      </p:sp>
      <p:sp>
        <p:nvSpPr>
          <p:cNvPr id="4" name="Slide Number Placeholder 3"/>
          <p:cNvSpPr>
            <a:spLocks noGrp="1"/>
          </p:cNvSpPr>
          <p:nvPr>
            <p:ph type="sldNum" sz="quarter" idx="5"/>
          </p:nvPr>
        </p:nvSpPr>
        <p:spPr/>
        <p:txBody>
          <a:bodyPr/>
          <a:lstStyle/>
          <a:p>
            <a:fld id="{5A3C4CD4-1E48-47E5-A0F3-23D55AADBADD}" type="slidenum">
              <a:rPr lang="en-US" smtClean="0"/>
              <a:t>12</a:t>
            </a:fld>
            <a:endParaRPr lang="en-US"/>
          </a:p>
        </p:txBody>
      </p:sp>
    </p:spTree>
    <p:extLst>
      <p:ext uri="{BB962C8B-B14F-4D97-AF65-F5344CB8AC3E}">
        <p14:creationId xmlns:p14="http://schemas.microsoft.com/office/powerpoint/2010/main" val="230809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771A-B245-5A40-709C-CD6AA6E73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A1B43-1C3B-0F5F-3AF2-B9684643663A}"/>
              </a:ext>
            </a:extLst>
          </p:cNvPr>
          <p:cNvSpPr>
            <a:spLocks noGrp="1"/>
          </p:cNvSpPr>
          <p:nvPr>
            <p:ph sz="half" idx="1"/>
          </p:nvPr>
        </p:nvSpPr>
        <p:spPr>
          <a:xfrm>
            <a:off x="533400" y="1743075"/>
            <a:ext cx="4076700" cy="199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35FD11-0094-5AAD-4B4A-E10ECE0C875F}"/>
              </a:ext>
            </a:extLst>
          </p:cNvPr>
          <p:cNvSpPr>
            <a:spLocks noGrp="1"/>
          </p:cNvSpPr>
          <p:nvPr>
            <p:ph sz="half" idx="2"/>
          </p:nvPr>
        </p:nvSpPr>
        <p:spPr>
          <a:xfrm>
            <a:off x="4762500" y="1743075"/>
            <a:ext cx="4076700" cy="199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133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D423-3C2D-180C-8B6C-2A1B69B0622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F22B0-4B9E-C684-4008-D665BADD44C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5C37B-97EF-C44C-F7A6-777E4AD657D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EE8A41-DB56-E526-AB95-A6E98DCD22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A701B-0ACD-3AB6-B900-964E20C48FE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1806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BE70-2E4A-F504-2F1C-46EC2628DD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1841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37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60EC-E571-A125-1F88-959697402C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D9E543-B9C2-39D0-A755-DD3CCAC72FC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87D5E-6320-28FB-B67A-52D014D79E8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562698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708C-6834-8AF2-031A-8276244CEF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7D4497-5CDF-BFAF-BA07-E88C478F295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CAB7D-36BC-2BDD-AB2B-64756985E2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585979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EEC0-EAD2-618A-B864-29A753989C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699A65-7B6E-D366-0B1C-6C17273A2B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9314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2F754-3665-2095-FD03-83913B8DCA42}"/>
              </a:ext>
            </a:extLst>
          </p:cNvPr>
          <p:cNvSpPr>
            <a:spLocks noGrp="1"/>
          </p:cNvSpPr>
          <p:nvPr>
            <p:ph type="title" orient="vert"/>
          </p:nvPr>
        </p:nvSpPr>
        <p:spPr>
          <a:xfrm>
            <a:off x="6667500" y="914400"/>
            <a:ext cx="2171700" cy="2819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62E74-FB3E-6A79-FD01-3F650D5F96FF}"/>
              </a:ext>
            </a:extLst>
          </p:cNvPr>
          <p:cNvSpPr>
            <a:spLocks noGrp="1"/>
          </p:cNvSpPr>
          <p:nvPr>
            <p:ph type="body" orient="vert" idx="1"/>
          </p:nvPr>
        </p:nvSpPr>
        <p:spPr>
          <a:xfrm>
            <a:off x="152400" y="914400"/>
            <a:ext cx="63627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95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3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244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640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465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9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9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192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613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926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321" y="2732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72"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96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334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77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67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3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252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970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157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4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060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075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03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2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474" y="27336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25"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770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81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162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5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5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655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53"/>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56651683"/>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06350580"/>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22753411"/>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32754625"/>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4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4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5088724"/>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44817091"/>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27675727"/>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7"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486" y="2733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637"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1843254"/>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96674905"/>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96748586"/>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66"/>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9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2809253"/>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hart Placeholder 3"/>
          <p:cNvSpPr>
            <a:spLocks noGrp="1"/>
          </p:cNvSpPr>
          <p:nvPr>
            <p:ph type="chart" sz="half" idx="2"/>
          </p:nvPr>
        </p:nvSpPr>
        <p:spPr>
          <a:xfrm>
            <a:off x="4648200" y="1981200"/>
            <a:ext cx="3810000" cy="4114800"/>
          </a:xfrm>
        </p:spPr>
        <p:txBody>
          <a:bodyPr/>
          <a:lstStyle/>
          <a:p>
            <a:endParaRPr lang="ar-IQ"/>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75FCF03-03B6-48DF-8837-1B8B8C85A76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837297"/>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lipArt Placeholder 3"/>
          <p:cNvSpPr>
            <a:spLocks noGrp="1"/>
          </p:cNvSpPr>
          <p:nvPr>
            <p:ph type="clipArt" sz="half" idx="2"/>
          </p:nvPr>
        </p:nvSpPr>
        <p:spPr>
          <a:xfrm>
            <a:off x="4648200" y="1981200"/>
            <a:ext cx="3810000" cy="4114800"/>
          </a:xfrm>
        </p:spPr>
        <p:txBody>
          <a:bodyPr/>
          <a:lstStyle/>
          <a:p>
            <a:endParaRPr lang="ar-IQ"/>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EE0ABC-F921-4CA2-9AEB-B97D30FB6E9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729420"/>
      </p:ext>
    </p:extLst>
  </p:cSld>
  <p:clrMapOvr>
    <a:masterClrMapping/>
  </p:clrMapOvr>
  <p:transition spd="slow"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D11F316-97CC-4D09-AF53-95EFBCF983B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678428"/>
      </p:ext>
    </p:extLst>
  </p:cSld>
  <p:clrMapOvr>
    <a:masterClrMapping/>
  </p:clrMapOvr>
  <p:transition spd="slow"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7C658-2CDB-4C99-8AE6-316976C196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0768279"/>
      </p:ext>
    </p:extLst>
  </p:cSld>
  <p:clrMapOvr>
    <a:masterClrMapping/>
  </p:clrMapOvr>
  <p:transition spd="slow"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2"/>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48973601"/>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27535328"/>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85997463"/>
      </p:ext>
    </p:extLst>
  </p:cSld>
  <p:clrMapOvr>
    <a:masterClrMapping/>
  </p:clrMapOvr>
  <p:transition spd="slow"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67344392"/>
      </p:ext>
    </p:extLst>
  </p:cSld>
  <p:clrMapOvr>
    <a:masterClrMapping/>
  </p:clrMapOvr>
  <p:transition spd="slow"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4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4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70831781"/>
      </p:ext>
    </p:extLst>
  </p:cSld>
  <p:clrMapOvr>
    <a:masterClrMapping/>
  </p:clrMapOvr>
  <p:transition spd="slow"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81610413"/>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35855558"/>
      </p:ext>
    </p:extLst>
  </p:cSld>
  <p:clrMapOvr>
    <a:masterClrMapping/>
  </p:clrMapOvr>
  <p:transition spd="slow"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22"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471" y="27336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622" y="143517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93448272"/>
      </p:ext>
    </p:extLst>
  </p:cSld>
  <p:clrMapOvr>
    <a:masterClrMapping/>
  </p:clrMapOvr>
  <p:transition spd="slow"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16574604"/>
      </p:ext>
    </p:extLst>
  </p:cSld>
  <p:clrMapOvr>
    <a:masterClrMapping/>
  </p:clrMapOvr>
  <p:transition spd="slow"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8474922"/>
      </p:ext>
    </p:extLst>
  </p:cSld>
  <p:clrMapOvr>
    <a:masterClrMapping/>
  </p:clrMapOvr>
  <p:transition spd="slow"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55"/>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95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5F56DCA-F4BA-428D-A4C2-095A9B64B8FB}" type="datetimeFigureOut">
              <a:rPr lang="ar-IQ" smtClean="0">
                <a:solidFill>
                  <a:prstClr val="black">
                    <a:tint val="75000"/>
                  </a:prstClr>
                </a:solidFill>
              </a:rPr>
              <a:pPr/>
              <a:t>03/08/1445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AC429EEC-5339-4262-8A5E-29866E6D742D}"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48268246"/>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hart Placeholder 3"/>
          <p:cNvSpPr>
            <a:spLocks noGrp="1"/>
          </p:cNvSpPr>
          <p:nvPr>
            <p:ph type="chart" sz="half" idx="2"/>
          </p:nvPr>
        </p:nvSpPr>
        <p:spPr>
          <a:xfrm>
            <a:off x="4648200" y="1981200"/>
            <a:ext cx="3810000" cy="4114800"/>
          </a:xfrm>
        </p:spPr>
        <p:txBody>
          <a:bodyPr/>
          <a:lstStyle/>
          <a:p>
            <a:endParaRPr lang="ar-IQ"/>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75FCF03-03B6-48DF-8837-1B8B8C85A76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783917"/>
      </p:ext>
    </p:extLst>
  </p:cSld>
  <p:clrMapOvr>
    <a:masterClrMapping/>
  </p:clrMapOvr>
  <p:transition spd="slow"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lipArt Placeholder 3"/>
          <p:cNvSpPr>
            <a:spLocks noGrp="1"/>
          </p:cNvSpPr>
          <p:nvPr>
            <p:ph type="clipArt" sz="half" idx="2"/>
          </p:nvPr>
        </p:nvSpPr>
        <p:spPr>
          <a:xfrm>
            <a:off x="4648200" y="1981200"/>
            <a:ext cx="3810000" cy="4114800"/>
          </a:xfrm>
        </p:spPr>
        <p:txBody>
          <a:bodyPr/>
          <a:lstStyle/>
          <a:p>
            <a:endParaRPr lang="ar-IQ"/>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EE0ABC-F921-4CA2-9AEB-B97D30FB6E9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115020"/>
      </p:ext>
    </p:extLst>
  </p:cSld>
  <p:clrMapOvr>
    <a:masterClrMapping/>
  </p:clrMapOvr>
  <p:transition spd="slow"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D11F316-97CC-4D09-AF53-95EFBCF983B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721810"/>
      </p:ext>
    </p:extLst>
  </p:cSld>
  <p:clrMapOvr>
    <a:masterClrMapping/>
  </p:clrMapOvr>
  <p:transition spd="slow"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7C658-2CDB-4C99-8AE6-316976C196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537859"/>
      </p:ext>
    </p:extLst>
  </p:cSld>
  <p:clrMapOvr>
    <a:masterClrMapping/>
  </p:clrMapOvr>
  <p:transition spd="slow"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CABF-F022-F355-5295-908C330D315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50BA5-74E9-3682-816A-A1E6F4BDED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FA0909-F515-39B2-BF02-49F04382473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B1AED5-2B04-8A69-4915-E723B60D0B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3B1043-D7B5-4FFA-6F32-B38E29C9667B}"/>
              </a:ext>
            </a:extLst>
          </p:cNvPr>
          <p:cNvSpPr>
            <a:spLocks noGrp="1"/>
          </p:cNvSpPr>
          <p:nvPr>
            <p:ph type="sldNum" sz="quarter" idx="12"/>
          </p:nvPr>
        </p:nvSpPr>
        <p:spPr/>
        <p:txBody>
          <a:bodyPr/>
          <a:lstStyle>
            <a:lvl1pPr>
              <a:defRPr/>
            </a:lvl1pPr>
          </a:lstStyle>
          <a:p>
            <a:fld id="{0C14307E-A00E-4D04-A631-9D2A0D81BC83}" type="slidenum">
              <a:rPr lang="en-US" altLang="en-US"/>
              <a:pPr/>
              <a:t>‹#›</a:t>
            </a:fld>
            <a:endParaRPr lang="en-US" altLang="en-US"/>
          </a:p>
        </p:txBody>
      </p:sp>
    </p:spTree>
    <p:extLst>
      <p:ext uri="{BB962C8B-B14F-4D97-AF65-F5344CB8AC3E}">
        <p14:creationId xmlns:p14="http://schemas.microsoft.com/office/powerpoint/2010/main" val="4136204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A9DB-526F-DADB-275F-BEBCFC932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3C4391-D06B-1F9B-93F8-6818300EA5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6B883-A6EC-4022-3A48-2A324E04AE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6459179-C8D9-B04D-2B76-8B1CDAB968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30A0AA-2198-86A3-A624-B34486D84AB0}"/>
              </a:ext>
            </a:extLst>
          </p:cNvPr>
          <p:cNvSpPr>
            <a:spLocks noGrp="1"/>
          </p:cNvSpPr>
          <p:nvPr>
            <p:ph type="sldNum" sz="quarter" idx="12"/>
          </p:nvPr>
        </p:nvSpPr>
        <p:spPr/>
        <p:txBody>
          <a:bodyPr/>
          <a:lstStyle>
            <a:lvl1pPr>
              <a:defRPr/>
            </a:lvl1pPr>
          </a:lstStyle>
          <a:p>
            <a:fld id="{077A944B-3D54-4DBC-AB51-05B89A3534EA}" type="slidenum">
              <a:rPr lang="en-US" altLang="en-US"/>
              <a:pPr/>
              <a:t>‹#›</a:t>
            </a:fld>
            <a:endParaRPr lang="en-US" altLang="en-US"/>
          </a:p>
        </p:txBody>
      </p:sp>
    </p:spTree>
    <p:extLst>
      <p:ext uri="{BB962C8B-B14F-4D97-AF65-F5344CB8AC3E}">
        <p14:creationId xmlns:p14="http://schemas.microsoft.com/office/powerpoint/2010/main" val="1994148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CB183-FE66-A0EB-EE13-44B49A05394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9919E9-E4D2-3063-8FFF-51F6A5D561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EAA0DC5-43D4-B61C-DD79-A3EF3B1E0B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FAA500-8EC1-9E6D-C4F2-01560E13A83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D6ED7-C916-35B0-6F53-8232312487CB}"/>
              </a:ext>
            </a:extLst>
          </p:cNvPr>
          <p:cNvSpPr>
            <a:spLocks noGrp="1"/>
          </p:cNvSpPr>
          <p:nvPr>
            <p:ph type="sldNum" sz="quarter" idx="12"/>
          </p:nvPr>
        </p:nvSpPr>
        <p:spPr/>
        <p:txBody>
          <a:bodyPr/>
          <a:lstStyle>
            <a:lvl1pPr>
              <a:defRPr/>
            </a:lvl1pPr>
          </a:lstStyle>
          <a:p>
            <a:fld id="{99E23D90-1AD0-42CA-BA5C-D5700C4E95C3}" type="slidenum">
              <a:rPr lang="en-US" altLang="en-US"/>
              <a:pPr/>
              <a:t>‹#›</a:t>
            </a:fld>
            <a:endParaRPr lang="en-US" altLang="en-US"/>
          </a:p>
        </p:txBody>
      </p:sp>
    </p:spTree>
    <p:extLst>
      <p:ext uri="{BB962C8B-B14F-4D97-AF65-F5344CB8AC3E}">
        <p14:creationId xmlns:p14="http://schemas.microsoft.com/office/powerpoint/2010/main" val="1086989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F653-219B-4FD9-40BD-031EAEB02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5D4EB-FF93-F8C7-1407-F6AF047D55D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FFD300-FCE1-768E-8CA6-60CF19CAFA93}"/>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6FC474-90D2-CAB1-6A27-E2DB7B91B0C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A03F8C2-53C2-0FF4-28BF-8694F36482F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3C1CD46-5A0B-6FDA-497D-35D813165B27}"/>
              </a:ext>
            </a:extLst>
          </p:cNvPr>
          <p:cNvSpPr>
            <a:spLocks noGrp="1"/>
          </p:cNvSpPr>
          <p:nvPr>
            <p:ph type="sldNum" sz="quarter" idx="12"/>
          </p:nvPr>
        </p:nvSpPr>
        <p:spPr/>
        <p:txBody>
          <a:bodyPr/>
          <a:lstStyle>
            <a:lvl1pPr>
              <a:defRPr/>
            </a:lvl1pPr>
          </a:lstStyle>
          <a:p>
            <a:fld id="{6A69C7DD-1498-484E-B025-A17D1FEC4469}" type="slidenum">
              <a:rPr lang="en-US" altLang="en-US"/>
              <a:pPr/>
              <a:t>‹#›</a:t>
            </a:fld>
            <a:endParaRPr lang="en-US" altLang="en-US"/>
          </a:p>
        </p:txBody>
      </p:sp>
    </p:spTree>
    <p:extLst>
      <p:ext uri="{BB962C8B-B14F-4D97-AF65-F5344CB8AC3E}">
        <p14:creationId xmlns:p14="http://schemas.microsoft.com/office/powerpoint/2010/main" val="3953720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E835-538B-0E6D-8253-26DF6B8B34A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6391E5-4602-7488-9B2D-443BB164599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3CD44-7551-8631-835B-3B8C981432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57D520-CCBB-1685-1DCE-7496571D314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61925-505D-5A99-7A1F-FD35D41C65F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ED4446-D729-9C95-8C89-0D24B993432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2E22CE5-F34E-2A2C-E72B-26E0C7075EE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E80B370-4BC5-BD04-41F5-70DF09BAF3E6}"/>
              </a:ext>
            </a:extLst>
          </p:cNvPr>
          <p:cNvSpPr>
            <a:spLocks noGrp="1"/>
          </p:cNvSpPr>
          <p:nvPr>
            <p:ph type="sldNum" sz="quarter" idx="12"/>
          </p:nvPr>
        </p:nvSpPr>
        <p:spPr/>
        <p:txBody>
          <a:bodyPr/>
          <a:lstStyle>
            <a:lvl1pPr>
              <a:defRPr/>
            </a:lvl1pPr>
          </a:lstStyle>
          <a:p>
            <a:fld id="{EF493625-00E6-4892-9191-1BB8E09C38E4}" type="slidenum">
              <a:rPr lang="en-US" altLang="en-US"/>
              <a:pPr/>
              <a:t>‹#›</a:t>
            </a:fld>
            <a:endParaRPr lang="en-US" altLang="en-US"/>
          </a:p>
        </p:txBody>
      </p:sp>
    </p:spTree>
    <p:extLst>
      <p:ext uri="{BB962C8B-B14F-4D97-AF65-F5344CB8AC3E}">
        <p14:creationId xmlns:p14="http://schemas.microsoft.com/office/powerpoint/2010/main" val="13084414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0536-F5D4-598B-C09C-279DE26B2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F635E-5E6F-8AF3-CA90-6A387BFB1E4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53E377C-2F5F-F705-E4E8-B612A91F025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03E9268-256F-8DDC-8A18-658690D29CC2}"/>
              </a:ext>
            </a:extLst>
          </p:cNvPr>
          <p:cNvSpPr>
            <a:spLocks noGrp="1"/>
          </p:cNvSpPr>
          <p:nvPr>
            <p:ph type="sldNum" sz="quarter" idx="12"/>
          </p:nvPr>
        </p:nvSpPr>
        <p:spPr/>
        <p:txBody>
          <a:bodyPr/>
          <a:lstStyle>
            <a:lvl1pPr>
              <a:defRPr/>
            </a:lvl1pPr>
          </a:lstStyle>
          <a:p>
            <a:fld id="{4075834F-8C96-4B4D-A8E4-543B238E73AF}" type="slidenum">
              <a:rPr lang="en-US" altLang="en-US"/>
              <a:pPr/>
              <a:t>‹#›</a:t>
            </a:fld>
            <a:endParaRPr lang="en-US" altLang="en-US"/>
          </a:p>
        </p:txBody>
      </p:sp>
    </p:spTree>
    <p:extLst>
      <p:ext uri="{BB962C8B-B14F-4D97-AF65-F5344CB8AC3E}">
        <p14:creationId xmlns:p14="http://schemas.microsoft.com/office/powerpoint/2010/main" val="282156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6649F-15CE-2472-97C0-0726AA0697D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6DDA821-AB01-31CE-F27F-72899F21266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80825D5-C5B0-E09C-64CA-2B9B933CA990}"/>
              </a:ext>
            </a:extLst>
          </p:cNvPr>
          <p:cNvSpPr>
            <a:spLocks noGrp="1"/>
          </p:cNvSpPr>
          <p:nvPr>
            <p:ph type="sldNum" sz="quarter" idx="12"/>
          </p:nvPr>
        </p:nvSpPr>
        <p:spPr/>
        <p:txBody>
          <a:bodyPr/>
          <a:lstStyle>
            <a:lvl1pPr>
              <a:defRPr/>
            </a:lvl1pPr>
          </a:lstStyle>
          <a:p>
            <a:fld id="{A2F82D3E-E1F0-453C-A47C-4B5B74E54284}" type="slidenum">
              <a:rPr lang="en-US" altLang="en-US"/>
              <a:pPr/>
              <a:t>‹#›</a:t>
            </a:fld>
            <a:endParaRPr lang="en-US" altLang="en-US"/>
          </a:p>
        </p:txBody>
      </p:sp>
    </p:spTree>
    <p:extLst>
      <p:ext uri="{BB962C8B-B14F-4D97-AF65-F5344CB8AC3E}">
        <p14:creationId xmlns:p14="http://schemas.microsoft.com/office/powerpoint/2010/main" val="347808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2B9B-175E-EC63-6FBE-ABF8E3F88A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2D3BF-8BFE-00D7-2376-04CF5794DF6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6842A-1B8A-8A55-CDAF-19464B6B9D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6DF99-949E-E357-4155-BD09505E9CB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3E995B2-71E2-7276-01B2-1F93E953CE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7BA68C-6C82-A8E9-856B-6C7A1B238A98}"/>
              </a:ext>
            </a:extLst>
          </p:cNvPr>
          <p:cNvSpPr>
            <a:spLocks noGrp="1"/>
          </p:cNvSpPr>
          <p:nvPr>
            <p:ph type="sldNum" sz="quarter" idx="12"/>
          </p:nvPr>
        </p:nvSpPr>
        <p:spPr/>
        <p:txBody>
          <a:bodyPr/>
          <a:lstStyle>
            <a:lvl1pPr>
              <a:defRPr/>
            </a:lvl1pPr>
          </a:lstStyle>
          <a:p>
            <a:fld id="{665A92CB-B8EC-4A06-B3D2-8DBD0B0DEF96}" type="slidenum">
              <a:rPr lang="en-US" altLang="en-US"/>
              <a:pPr/>
              <a:t>‹#›</a:t>
            </a:fld>
            <a:endParaRPr lang="en-US" altLang="en-US"/>
          </a:p>
        </p:txBody>
      </p:sp>
    </p:spTree>
    <p:extLst>
      <p:ext uri="{BB962C8B-B14F-4D97-AF65-F5344CB8AC3E}">
        <p14:creationId xmlns:p14="http://schemas.microsoft.com/office/powerpoint/2010/main" val="3499821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9E6D-953F-6D4C-BE15-1ADA5085E0F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90ACDA-872A-97D4-566F-C89F799E4B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A11198-4699-348A-539A-379A099179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F5642-91C5-4AEE-B447-E423492933B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A53B576-1375-3162-9CDB-480C1B58101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651D6FC-A033-93AB-BB49-2D8EB75B0B29}"/>
              </a:ext>
            </a:extLst>
          </p:cNvPr>
          <p:cNvSpPr>
            <a:spLocks noGrp="1"/>
          </p:cNvSpPr>
          <p:nvPr>
            <p:ph type="sldNum" sz="quarter" idx="12"/>
          </p:nvPr>
        </p:nvSpPr>
        <p:spPr/>
        <p:txBody>
          <a:bodyPr/>
          <a:lstStyle>
            <a:lvl1pPr>
              <a:defRPr/>
            </a:lvl1pPr>
          </a:lstStyle>
          <a:p>
            <a:fld id="{B414AE61-96C2-42B0-915C-258959C2A031}" type="slidenum">
              <a:rPr lang="en-US" altLang="en-US"/>
              <a:pPr/>
              <a:t>‹#›</a:t>
            </a:fld>
            <a:endParaRPr lang="en-US" altLang="en-US"/>
          </a:p>
        </p:txBody>
      </p:sp>
    </p:spTree>
    <p:extLst>
      <p:ext uri="{BB962C8B-B14F-4D97-AF65-F5344CB8AC3E}">
        <p14:creationId xmlns:p14="http://schemas.microsoft.com/office/powerpoint/2010/main" val="1460988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672C-9F78-799D-8DF2-62D8E91CC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37C83-0298-5F09-35D1-446A93E27B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9B452-BF53-ABB5-F984-35FE5B9474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114725-2A1C-FC18-8CD0-BBB9428A776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E8A94FA-7CBF-374B-2419-CD6B573109DE}"/>
              </a:ext>
            </a:extLst>
          </p:cNvPr>
          <p:cNvSpPr>
            <a:spLocks noGrp="1"/>
          </p:cNvSpPr>
          <p:nvPr>
            <p:ph type="sldNum" sz="quarter" idx="12"/>
          </p:nvPr>
        </p:nvSpPr>
        <p:spPr/>
        <p:txBody>
          <a:bodyPr/>
          <a:lstStyle>
            <a:lvl1pPr>
              <a:defRPr/>
            </a:lvl1pPr>
          </a:lstStyle>
          <a:p>
            <a:fld id="{66CD49F2-93C8-46AD-91C1-2AEE66B8EC09}" type="slidenum">
              <a:rPr lang="en-US" altLang="en-US"/>
              <a:pPr/>
              <a:t>‹#›</a:t>
            </a:fld>
            <a:endParaRPr lang="en-US" altLang="en-US"/>
          </a:p>
        </p:txBody>
      </p:sp>
    </p:spTree>
    <p:extLst>
      <p:ext uri="{BB962C8B-B14F-4D97-AF65-F5344CB8AC3E}">
        <p14:creationId xmlns:p14="http://schemas.microsoft.com/office/powerpoint/2010/main" val="26055469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B977C1-619B-609F-C77E-26F46CF57E37}"/>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37EF97-FE3C-039D-47F5-095E57FFB977}"/>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EF44B-3D79-4CB4-DEB5-3728BDFB75B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4EC40E8-16D7-CFD1-3DB0-6ED529C3A37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9888D0-A630-BB98-3031-4BF927DDEA69}"/>
              </a:ext>
            </a:extLst>
          </p:cNvPr>
          <p:cNvSpPr>
            <a:spLocks noGrp="1"/>
          </p:cNvSpPr>
          <p:nvPr>
            <p:ph type="sldNum" sz="quarter" idx="12"/>
          </p:nvPr>
        </p:nvSpPr>
        <p:spPr/>
        <p:txBody>
          <a:bodyPr/>
          <a:lstStyle>
            <a:lvl1pPr>
              <a:defRPr/>
            </a:lvl1pPr>
          </a:lstStyle>
          <a:p>
            <a:fld id="{471204AB-3F5B-4337-AE99-82C74302D83C}" type="slidenum">
              <a:rPr lang="en-US" altLang="en-US"/>
              <a:pPr/>
              <a:t>‹#›</a:t>
            </a:fld>
            <a:endParaRPr lang="en-US" altLang="en-US"/>
          </a:p>
        </p:txBody>
      </p:sp>
    </p:spTree>
    <p:extLst>
      <p:ext uri="{BB962C8B-B14F-4D97-AF65-F5344CB8AC3E}">
        <p14:creationId xmlns:p14="http://schemas.microsoft.com/office/powerpoint/2010/main" val="31489488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E43178E-D68B-4E15-8B8F-963FE474E369}" type="datetimeFigureOut">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4F5D6F-D9CA-4174-A44D-3DFDDDBA2580}" type="slidenum">
              <a:rPr lang="en-US"/>
              <a:pPr>
                <a:defRPr/>
              </a:pPr>
              <a:t>‹#›</a:t>
            </a:fld>
            <a:endParaRPr lang="en-US"/>
          </a:p>
        </p:txBody>
      </p:sp>
    </p:spTree>
    <p:extLst>
      <p:ext uri="{BB962C8B-B14F-4D97-AF65-F5344CB8AC3E}">
        <p14:creationId xmlns:p14="http://schemas.microsoft.com/office/powerpoint/2010/main" val="24877365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720F67-A92C-4C49-8F01-3AF89ED28199}" type="datetimeFigureOut">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1D55E6-94D5-4AE6-BD3B-3D802E686761}" type="slidenum">
              <a:rPr lang="en-US"/>
              <a:pPr>
                <a:defRPr/>
              </a:pPr>
              <a:t>‹#›</a:t>
            </a:fld>
            <a:endParaRPr lang="en-US"/>
          </a:p>
        </p:txBody>
      </p:sp>
    </p:spTree>
    <p:extLst>
      <p:ext uri="{BB962C8B-B14F-4D97-AF65-F5344CB8AC3E}">
        <p14:creationId xmlns:p14="http://schemas.microsoft.com/office/powerpoint/2010/main" val="1224203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6BE6005-E460-444F-AE78-F4CABA2FB11A}" type="datetimeFigureOut">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66B15B-DF46-46AB-B79E-6E1B286125C9}" type="slidenum">
              <a:rPr lang="en-US"/>
              <a:pPr>
                <a:defRPr/>
              </a:pPr>
              <a:t>‹#›</a:t>
            </a:fld>
            <a:endParaRPr lang="en-US"/>
          </a:p>
        </p:txBody>
      </p:sp>
    </p:spTree>
    <p:extLst>
      <p:ext uri="{BB962C8B-B14F-4D97-AF65-F5344CB8AC3E}">
        <p14:creationId xmlns:p14="http://schemas.microsoft.com/office/powerpoint/2010/main" val="42145603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27843F-3B6C-4285-A0B1-9EE3D93F8DFC}" type="datetimeFigureOut">
              <a:rPr lang="en-US"/>
              <a:pPr>
                <a:defRPr/>
              </a:pPr>
              <a:t>2/12/2024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D27116-AAEE-494B-96A3-A195560CAACD}" type="slidenum">
              <a:rPr lang="en-US"/>
              <a:pPr>
                <a:defRPr/>
              </a:pPr>
              <a:t>‹#›</a:t>
            </a:fld>
            <a:endParaRPr lang="en-US"/>
          </a:p>
        </p:txBody>
      </p:sp>
    </p:spTree>
    <p:extLst>
      <p:ext uri="{BB962C8B-B14F-4D97-AF65-F5344CB8AC3E}">
        <p14:creationId xmlns:p14="http://schemas.microsoft.com/office/powerpoint/2010/main" val="31699437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07A10BC-CAC3-4C46-8C3D-341BDAD178B9}" type="datetimeFigureOut">
              <a:rPr lang="en-US"/>
              <a:pPr>
                <a:defRPr/>
              </a:pPr>
              <a:t>2/12/2024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A8AEFC-5E03-4CF6-AE2D-E920E70D2916}" type="slidenum">
              <a:rPr lang="en-US"/>
              <a:pPr>
                <a:defRPr/>
              </a:pPr>
              <a:t>‹#›</a:t>
            </a:fld>
            <a:endParaRPr lang="en-US"/>
          </a:p>
        </p:txBody>
      </p:sp>
    </p:spTree>
    <p:extLst>
      <p:ext uri="{BB962C8B-B14F-4D97-AF65-F5344CB8AC3E}">
        <p14:creationId xmlns:p14="http://schemas.microsoft.com/office/powerpoint/2010/main" val="25887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0D73A35-F44A-4D1D-ACEF-0D1327B3600B}" type="datetimeFigureOut">
              <a:rPr lang="en-US"/>
              <a:pPr>
                <a:defRPr/>
              </a:pPr>
              <a:t>2/12/2024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FF66A04-D8E6-4B43-A6C9-C95554A9373D}" type="slidenum">
              <a:rPr lang="en-US"/>
              <a:pPr>
                <a:defRPr/>
              </a:pPr>
              <a:t>‹#›</a:t>
            </a:fld>
            <a:endParaRPr lang="en-US"/>
          </a:p>
        </p:txBody>
      </p:sp>
    </p:spTree>
    <p:extLst>
      <p:ext uri="{BB962C8B-B14F-4D97-AF65-F5344CB8AC3E}">
        <p14:creationId xmlns:p14="http://schemas.microsoft.com/office/powerpoint/2010/main" val="2902972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C04DB2-926C-4108-91E6-CBA8BF10AB13}" type="datetimeFigureOut">
              <a:rPr lang="en-US"/>
              <a:pPr>
                <a:defRPr/>
              </a:pPr>
              <a:t>2/12/2024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7B5571-C03A-4632-9A52-7548CD212FAC}" type="slidenum">
              <a:rPr lang="en-US"/>
              <a:pPr>
                <a:defRPr/>
              </a:pPr>
              <a:t>‹#›</a:t>
            </a:fld>
            <a:endParaRPr lang="en-US"/>
          </a:p>
        </p:txBody>
      </p:sp>
    </p:spTree>
    <p:extLst>
      <p:ext uri="{BB962C8B-B14F-4D97-AF65-F5344CB8AC3E}">
        <p14:creationId xmlns:p14="http://schemas.microsoft.com/office/powerpoint/2010/main" val="42941278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B94E09-E091-41B6-966B-B3751EF9B639}" type="datetimeFigureOut">
              <a:rPr lang="en-US"/>
              <a:pPr>
                <a:defRPr/>
              </a:pPr>
              <a:t>2/12/2024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B4FD7D-657A-4266-9DF0-6F39EE3F0FEF}" type="slidenum">
              <a:rPr lang="en-US"/>
              <a:pPr>
                <a:defRPr/>
              </a:pPr>
              <a:t>‹#›</a:t>
            </a:fld>
            <a:endParaRPr lang="en-US"/>
          </a:p>
        </p:txBody>
      </p:sp>
    </p:spTree>
    <p:extLst>
      <p:ext uri="{BB962C8B-B14F-4D97-AF65-F5344CB8AC3E}">
        <p14:creationId xmlns:p14="http://schemas.microsoft.com/office/powerpoint/2010/main" val="3933064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FEF293-8FBA-43BC-A87A-F189FCE8CD9C}" type="datetimeFigureOut">
              <a:rPr lang="en-US"/>
              <a:pPr>
                <a:defRPr/>
              </a:pPr>
              <a:t>2/12/2024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B58587-793E-4691-95F3-834F6674C664}" type="slidenum">
              <a:rPr lang="en-US"/>
              <a:pPr>
                <a:defRPr/>
              </a:pPr>
              <a:t>‹#›</a:t>
            </a:fld>
            <a:endParaRPr lang="en-US"/>
          </a:p>
        </p:txBody>
      </p:sp>
    </p:spTree>
    <p:extLst>
      <p:ext uri="{BB962C8B-B14F-4D97-AF65-F5344CB8AC3E}">
        <p14:creationId xmlns:p14="http://schemas.microsoft.com/office/powerpoint/2010/main" val="464689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A0F5DE-C9C0-44A9-B907-A1FA049C8EB5}" type="datetimeFigureOut">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36E26A-C25E-4F6C-BB7F-D187F268C946}" type="slidenum">
              <a:rPr lang="en-US"/>
              <a:pPr>
                <a:defRPr/>
              </a:pPr>
              <a:t>‹#›</a:t>
            </a:fld>
            <a:endParaRPr lang="en-US"/>
          </a:p>
        </p:txBody>
      </p:sp>
    </p:spTree>
    <p:extLst>
      <p:ext uri="{BB962C8B-B14F-4D97-AF65-F5344CB8AC3E}">
        <p14:creationId xmlns:p14="http://schemas.microsoft.com/office/powerpoint/2010/main" val="712210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A17C40-DF56-435F-9825-D58EE1CF3BF2}" type="datetimeFigureOut">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3AA66A-E032-4B4A-9ED1-D86B42AAEA7F}" type="slidenum">
              <a:rPr lang="en-US"/>
              <a:pPr>
                <a:defRPr/>
              </a:pPr>
              <a:t>‹#›</a:t>
            </a:fld>
            <a:endParaRPr lang="en-US"/>
          </a:p>
        </p:txBody>
      </p:sp>
    </p:spTree>
    <p:extLst>
      <p:ext uri="{BB962C8B-B14F-4D97-AF65-F5344CB8AC3E}">
        <p14:creationId xmlns:p14="http://schemas.microsoft.com/office/powerpoint/2010/main" val="4170317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0D7576D-8CE9-AB3C-B2C7-9B8EFB852195}"/>
              </a:ext>
            </a:extLst>
          </p:cNvPr>
          <p:cNvSpPr>
            <a:spLocks noGrp="1" noChangeArrowheads="1"/>
          </p:cNvSpPr>
          <p:nvPr>
            <p:ph type="ctrTitle"/>
          </p:nvPr>
        </p:nvSpPr>
        <p:spPr>
          <a:xfrm>
            <a:off x="685800" y="2628900"/>
            <a:ext cx="7772400" cy="457200"/>
          </a:xfrm>
        </p:spPr>
        <p:txBody>
          <a:bodyPr/>
          <a:lstStyle>
            <a:lvl1pPr>
              <a:defRPr/>
            </a:lvl1pPr>
          </a:lstStyle>
          <a:p>
            <a:pPr lvl="0"/>
            <a:r>
              <a:rPr lang="en-US" altLang="en-US" noProof="0"/>
              <a:t>Click to edit Master title style</a:t>
            </a:r>
          </a:p>
        </p:txBody>
      </p:sp>
      <p:sp>
        <p:nvSpPr>
          <p:cNvPr id="3075" name="Rectangle 3">
            <a:extLst>
              <a:ext uri="{FF2B5EF4-FFF2-40B4-BE49-F238E27FC236}">
                <a16:creationId xmlns:a16="http://schemas.microsoft.com/office/drawing/2014/main" id="{0A7E37D6-30F3-C12B-0E79-4A9DC91DFAF0}"/>
              </a:ext>
            </a:extLst>
          </p:cNvPr>
          <p:cNvSpPr>
            <a:spLocks noGrp="1" noChangeArrowheads="1"/>
          </p:cNvSpPr>
          <p:nvPr>
            <p:ph type="subTitle" idx="1"/>
          </p:nvPr>
        </p:nvSpPr>
        <p:spPr>
          <a:xfrm>
            <a:off x="1371600" y="3886200"/>
            <a:ext cx="6400800" cy="457200"/>
          </a:xfrm>
        </p:spPr>
        <p:txBody>
          <a:bodyPr/>
          <a:lstStyle>
            <a:lvl1pPr marL="0" indent="0" algn="ctr">
              <a:buFontTx/>
              <a:buNone/>
              <a:defRPr/>
            </a:lvl1pPr>
          </a:lstStyle>
          <a:p>
            <a:pPr lvl="0"/>
            <a:r>
              <a:rPr lang="en-US" altLang="en-US" noProof="0"/>
              <a:t>Click to edit Master subtitle style</a:t>
            </a:r>
          </a:p>
        </p:txBody>
      </p:sp>
      <p:pic>
        <p:nvPicPr>
          <p:cNvPr id="3076" name="Picture 4">
            <a:extLst>
              <a:ext uri="{FF2B5EF4-FFF2-40B4-BE49-F238E27FC236}">
                <a16:creationId xmlns:a16="http://schemas.microsoft.com/office/drawing/2014/main" id="{67A7F159-48CD-D9EA-D03F-008EB29F53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a:extLst>
              <a:ext uri="{FF2B5EF4-FFF2-40B4-BE49-F238E27FC236}">
                <a16:creationId xmlns:a16="http://schemas.microsoft.com/office/drawing/2014/main" id="{FA06F28B-2B38-4AB3-BF8A-FB90B8E62CEB}"/>
              </a:ext>
            </a:extLst>
          </p:cNvPr>
          <p:cNvSpPr txBox="1">
            <a:spLocks noChangeArrowheads="1"/>
          </p:cNvSpPr>
          <p:nvPr userDrawn="1"/>
        </p:nvSpPr>
        <p:spPr bwMode="auto">
          <a:xfrm>
            <a:off x="0" y="492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en-US" sz="2800" b="1">
                <a:solidFill>
                  <a:schemeClr val="bg1"/>
                </a:solidFill>
                <a:latin typeface="Arial" panose="020B0604020202020204" pitchFamily="34" charset="0"/>
              </a:rPr>
              <a:t>13.1 Ecologists Study Relationships</a:t>
            </a:r>
          </a:p>
        </p:txBody>
      </p:sp>
    </p:spTree>
    <p:extLst>
      <p:ext uri="{BB962C8B-B14F-4D97-AF65-F5344CB8AC3E}">
        <p14:creationId xmlns:p14="http://schemas.microsoft.com/office/powerpoint/2010/main" val="3838023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wipe(left)">
                                      <p:cBhvr>
                                        <p:cTn id="12"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1D30-D0D7-5B5F-9401-DDF2A786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81A1D-2F47-D0F8-3934-DED365D7F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52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3F69-CC79-CF02-A5DF-E715C14F903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BB6B6B-ECC9-6F60-83EA-1583AE096E8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884393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771A-B245-5A40-709C-CD6AA6E73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A1B43-1C3B-0F5F-3AF2-B9684643663A}"/>
              </a:ext>
            </a:extLst>
          </p:cNvPr>
          <p:cNvSpPr>
            <a:spLocks noGrp="1"/>
          </p:cNvSpPr>
          <p:nvPr>
            <p:ph sz="half" idx="1"/>
          </p:nvPr>
        </p:nvSpPr>
        <p:spPr>
          <a:xfrm>
            <a:off x="533400" y="1743075"/>
            <a:ext cx="4076700" cy="199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35FD11-0094-5AAD-4B4A-E10ECE0C875F}"/>
              </a:ext>
            </a:extLst>
          </p:cNvPr>
          <p:cNvSpPr>
            <a:spLocks noGrp="1"/>
          </p:cNvSpPr>
          <p:nvPr>
            <p:ph sz="half" idx="2"/>
          </p:nvPr>
        </p:nvSpPr>
        <p:spPr>
          <a:xfrm>
            <a:off x="4762500" y="1743075"/>
            <a:ext cx="4076700" cy="199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26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D423-3C2D-180C-8B6C-2A1B69B0622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F22B0-4B9E-C684-4008-D665BADD44C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5C37B-97EF-C44C-F7A6-777E4AD657D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EE8A41-DB56-E526-AB95-A6E98DCD22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A701B-0ACD-3AB6-B900-964E20C48FE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34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BE70-2E4A-F504-2F1C-46EC2628DD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69490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129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60EC-E571-A125-1F88-959697402C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D9E543-B9C2-39D0-A755-DD3CCAC72FC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87D5E-6320-28FB-B67A-52D014D79E8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3565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708C-6834-8AF2-031A-8276244CEF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7D4497-5CDF-BFAF-BA07-E88C478F295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CAB7D-36BC-2BDD-AB2B-64756985E2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622205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EEC0-EAD2-618A-B864-29A753989C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699A65-7B6E-D366-0B1C-6C17273A2B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68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2F754-3665-2095-FD03-83913B8DCA42}"/>
              </a:ext>
            </a:extLst>
          </p:cNvPr>
          <p:cNvSpPr>
            <a:spLocks noGrp="1"/>
          </p:cNvSpPr>
          <p:nvPr>
            <p:ph type="title" orient="vert"/>
          </p:nvPr>
        </p:nvSpPr>
        <p:spPr>
          <a:xfrm>
            <a:off x="6667500" y="914400"/>
            <a:ext cx="2171700" cy="2819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62E74-FB3E-6A79-FD01-3F650D5F96FF}"/>
              </a:ext>
            </a:extLst>
          </p:cNvPr>
          <p:cNvSpPr>
            <a:spLocks noGrp="1"/>
          </p:cNvSpPr>
          <p:nvPr>
            <p:ph type="body" orient="vert" idx="1"/>
          </p:nvPr>
        </p:nvSpPr>
        <p:spPr>
          <a:xfrm>
            <a:off x="152400" y="914400"/>
            <a:ext cx="63627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9723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0D7576D-8CE9-AB3C-B2C7-9B8EFB852195}"/>
              </a:ext>
            </a:extLst>
          </p:cNvPr>
          <p:cNvSpPr>
            <a:spLocks noGrp="1" noChangeArrowheads="1"/>
          </p:cNvSpPr>
          <p:nvPr>
            <p:ph type="ctrTitle"/>
          </p:nvPr>
        </p:nvSpPr>
        <p:spPr>
          <a:xfrm>
            <a:off x="685800" y="2628900"/>
            <a:ext cx="7772400" cy="457200"/>
          </a:xfrm>
        </p:spPr>
        <p:txBody>
          <a:bodyPr/>
          <a:lstStyle>
            <a:lvl1pPr>
              <a:defRPr/>
            </a:lvl1pPr>
          </a:lstStyle>
          <a:p>
            <a:pPr lvl="0"/>
            <a:r>
              <a:rPr lang="en-US" altLang="en-US" noProof="0"/>
              <a:t>Click to edit Master title style</a:t>
            </a:r>
          </a:p>
        </p:txBody>
      </p:sp>
      <p:sp>
        <p:nvSpPr>
          <p:cNvPr id="3075" name="Rectangle 3">
            <a:extLst>
              <a:ext uri="{FF2B5EF4-FFF2-40B4-BE49-F238E27FC236}">
                <a16:creationId xmlns:a16="http://schemas.microsoft.com/office/drawing/2014/main" id="{0A7E37D6-30F3-C12B-0E79-4A9DC91DFAF0}"/>
              </a:ext>
            </a:extLst>
          </p:cNvPr>
          <p:cNvSpPr>
            <a:spLocks noGrp="1" noChangeArrowheads="1"/>
          </p:cNvSpPr>
          <p:nvPr>
            <p:ph type="subTitle" idx="1"/>
          </p:nvPr>
        </p:nvSpPr>
        <p:spPr>
          <a:xfrm>
            <a:off x="1371600" y="3886200"/>
            <a:ext cx="6400800" cy="457200"/>
          </a:xfrm>
        </p:spPr>
        <p:txBody>
          <a:bodyPr/>
          <a:lstStyle>
            <a:lvl1pPr marL="0" indent="0" algn="ctr">
              <a:buFontTx/>
              <a:buNone/>
              <a:defRPr/>
            </a:lvl1pPr>
          </a:lstStyle>
          <a:p>
            <a:pPr lvl="0"/>
            <a:r>
              <a:rPr lang="en-US" altLang="en-US" noProof="0"/>
              <a:t>Click to edit Master subtitle style</a:t>
            </a:r>
          </a:p>
        </p:txBody>
      </p:sp>
      <p:pic>
        <p:nvPicPr>
          <p:cNvPr id="3076" name="Picture 4">
            <a:extLst>
              <a:ext uri="{FF2B5EF4-FFF2-40B4-BE49-F238E27FC236}">
                <a16:creationId xmlns:a16="http://schemas.microsoft.com/office/drawing/2014/main" id="{67A7F159-48CD-D9EA-D03F-008EB29F53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a:extLst>
              <a:ext uri="{FF2B5EF4-FFF2-40B4-BE49-F238E27FC236}">
                <a16:creationId xmlns:a16="http://schemas.microsoft.com/office/drawing/2014/main" id="{FA06F28B-2B38-4AB3-BF8A-FB90B8E62CEB}"/>
              </a:ext>
            </a:extLst>
          </p:cNvPr>
          <p:cNvSpPr txBox="1">
            <a:spLocks noChangeArrowheads="1"/>
          </p:cNvSpPr>
          <p:nvPr userDrawn="1"/>
        </p:nvSpPr>
        <p:spPr bwMode="auto">
          <a:xfrm>
            <a:off x="0" y="492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en-US" sz="2800" b="1">
                <a:solidFill>
                  <a:schemeClr val="bg1"/>
                </a:solidFill>
                <a:latin typeface="Arial" panose="020B0604020202020204" pitchFamily="34" charset="0"/>
              </a:rPr>
              <a:t>13.1 Ecologists Study Relationships</a:t>
            </a:r>
          </a:p>
        </p:txBody>
      </p:sp>
    </p:spTree>
    <p:extLst>
      <p:ext uri="{BB962C8B-B14F-4D97-AF65-F5344CB8AC3E}">
        <p14:creationId xmlns:p14="http://schemas.microsoft.com/office/powerpoint/2010/main" val="2500631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wipe(left)">
                                      <p:cBhvr>
                                        <p:cTn id="12"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1D30-D0D7-5B5F-9401-DDF2A786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81A1D-2F47-D0F8-3934-DED365D7F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777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3F69-CC79-CF02-A5DF-E715C14F903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BB6B6B-ECC9-6F60-83EA-1583AE096E8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6928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67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6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6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6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538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678"/>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55F56DCA-F4BA-428D-A4C2-095A9B64B8FB}" type="datetimeFigureOut">
              <a:rPr lang="ar-IQ" smtClean="0">
                <a:solidFill>
                  <a:prstClr val="black">
                    <a:tint val="75000"/>
                  </a:prstClr>
                </a:solidFill>
              </a:rPr>
              <a:pPr rtl="1"/>
              <a:t>03/08/1445</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678"/>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678"/>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AC429EEC-5339-4262-8A5E-29866E6D742D}"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94350651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Lst>
  <p:transition spd="slow" advClick="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17"/>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667"/>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55F56DCA-F4BA-428D-A4C2-095A9B64B8FB}" type="datetimeFigureOut">
              <a:rPr lang="ar-IQ" smtClean="0">
                <a:solidFill>
                  <a:prstClr val="black">
                    <a:tint val="75000"/>
                  </a:prstClr>
                </a:solidFill>
              </a:rPr>
              <a:pPr rtl="1"/>
              <a:t>03/08/1445</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667"/>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667"/>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AC429EEC-5339-4262-8A5E-29866E6D742D}"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36848435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Lst>
  <p:transition spd="slow" advClick="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3995E7-1783-27A4-C9D1-6BFB4DD1CA89}"/>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156583-7315-6C8C-D6C2-FCEF4CFF1BA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2138704-4868-983F-72E9-CD9ECE81078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a:extLst>
              <a:ext uri="{FF2B5EF4-FFF2-40B4-BE49-F238E27FC236}">
                <a16:creationId xmlns:a16="http://schemas.microsoft.com/office/drawing/2014/main" id="{6BE26D18-E76F-B731-5E94-0ECF7EEE9D0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a:extLst>
              <a:ext uri="{FF2B5EF4-FFF2-40B4-BE49-F238E27FC236}">
                <a16:creationId xmlns:a16="http://schemas.microsoft.com/office/drawing/2014/main" id="{5D58A1ED-D64F-1FAE-AC41-1464BECB458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DAB80AE-9902-435E-BF26-83D82A2AE970}" type="slidenum">
              <a:rPr lang="en-US" altLang="en-US"/>
              <a:pPr/>
              <a:t>‹#›</a:t>
            </a:fld>
            <a:endParaRPr lang="en-US" altLang="en-US"/>
          </a:p>
        </p:txBody>
      </p:sp>
    </p:spTree>
    <p:extLst>
      <p:ext uri="{BB962C8B-B14F-4D97-AF65-F5344CB8AC3E}">
        <p14:creationId xmlns:p14="http://schemas.microsoft.com/office/powerpoint/2010/main" val="309095016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E383E3E-1B2B-4616-98F8-A3303456F698}" type="datetimeFigureOut">
              <a:rPr lang="en-US"/>
              <a:pPr>
                <a:defRPr/>
              </a:pPr>
              <a:t>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B27DF76-6DE3-49C2-9529-71A6D3901BF6}" type="slidenum">
              <a:rPr lang="en-US"/>
              <a:pPr>
                <a:defRPr/>
              </a:pPr>
              <a:t>‹#›</a:t>
            </a:fld>
            <a:endParaRPr lang="en-US"/>
          </a:p>
        </p:txBody>
      </p:sp>
    </p:spTree>
    <p:extLst>
      <p:ext uri="{BB962C8B-B14F-4D97-AF65-F5344CB8AC3E}">
        <p14:creationId xmlns:p14="http://schemas.microsoft.com/office/powerpoint/2010/main" val="3011326654"/>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38" name="Picture 14">
            <a:extLst>
              <a:ext uri="{FF2B5EF4-FFF2-40B4-BE49-F238E27FC236}">
                <a16:creationId xmlns:a16="http://schemas.microsoft.com/office/drawing/2014/main" id="{A27D8322-F1AC-5AE1-C13E-AA8F2EB709B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080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F6418F7E-5FF1-3586-8C0B-2D88AB3F2CD9}"/>
              </a:ext>
            </a:extLst>
          </p:cNvPr>
          <p:cNvSpPr>
            <a:spLocks noGrp="1" noChangeArrowheads="1"/>
          </p:cNvSpPr>
          <p:nvPr>
            <p:ph type="title"/>
          </p:nvPr>
        </p:nvSpPr>
        <p:spPr bwMode="auto">
          <a:xfrm>
            <a:off x="152400" y="9144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1027" name="Rectangle 3">
            <a:extLst>
              <a:ext uri="{FF2B5EF4-FFF2-40B4-BE49-F238E27FC236}">
                <a16:creationId xmlns:a16="http://schemas.microsoft.com/office/drawing/2014/main" id="{C6A723E6-6BC9-DF07-C542-6105203AAD76}"/>
              </a:ext>
            </a:extLst>
          </p:cNvPr>
          <p:cNvSpPr>
            <a:spLocks noGrp="1" noChangeArrowheads="1"/>
          </p:cNvSpPr>
          <p:nvPr>
            <p:ph type="body" idx="1"/>
          </p:nvPr>
        </p:nvSpPr>
        <p:spPr bwMode="auto">
          <a:xfrm>
            <a:off x="533400" y="1743075"/>
            <a:ext cx="83058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Text Box 10">
            <a:extLst>
              <a:ext uri="{FF2B5EF4-FFF2-40B4-BE49-F238E27FC236}">
                <a16:creationId xmlns:a16="http://schemas.microsoft.com/office/drawing/2014/main" id="{5E991AB1-718E-68DF-D34B-7B04E0B7C8B5}"/>
              </a:ext>
            </a:extLst>
          </p:cNvPr>
          <p:cNvSpPr txBox="1">
            <a:spLocks noChangeArrowheads="1"/>
          </p:cNvSpPr>
          <p:nvPr userDrawn="1"/>
        </p:nvSpPr>
        <p:spPr bwMode="auto">
          <a:xfrm>
            <a:off x="0" y="492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en-US" sz="2800" b="1">
                <a:solidFill>
                  <a:schemeClr val="bg1"/>
                </a:solidFill>
                <a:latin typeface="Arial" panose="020B0604020202020204" pitchFamily="34" charset="0"/>
              </a:rPr>
              <a:t>12.1 The Fossil Record</a:t>
            </a:r>
          </a:p>
        </p:txBody>
      </p:sp>
    </p:spTree>
    <p:extLst>
      <p:ext uri="{BB962C8B-B14F-4D97-AF65-F5344CB8AC3E}">
        <p14:creationId xmlns:p14="http://schemas.microsoft.com/office/powerpoint/2010/main" val="4015705844"/>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marL="284163" indent="-284163" algn="l" rtl="0" fontAlgn="base">
        <a:spcBef>
          <a:spcPct val="0"/>
        </a:spcBef>
        <a:spcAft>
          <a:spcPct val="0"/>
        </a:spcAft>
        <a:buBlip>
          <a:blip r:embed="rId14"/>
        </a:buBlip>
        <a:defRPr sz="2400" b="1" kern="1200">
          <a:solidFill>
            <a:srgbClr val="186496"/>
          </a:solidFill>
          <a:latin typeface="+mj-lt"/>
          <a:ea typeface="+mj-ea"/>
          <a:cs typeface="+mj-cs"/>
        </a:defRPr>
      </a:lvl1pPr>
      <a:lvl2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2pPr>
      <a:lvl3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3pPr>
      <a:lvl4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4pPr>
      <a:lvl5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5pPr>
      <a:lvl6pPr marL="741363" indent="-284163" algn="l" rtl="0" fontAlgn="base">
        <a:spcBef>
          <a:spcPct val="0"/>
        </a:spcBef>
        <a:spcAft>
          <a:spcPct val="0"/>
        </a:spcAft>
        <a:buBlip>
          <a:blip r:embed="rId14"/>
        </a:buBlip>
        <a:defRPr sz="2400" b="1">
          <a:solidFill>
            <a:srgbClr val="186496"/>
          </a:solidFill>
          <a:latin typeface="Arial" panose="020B0604020202020204" pitchFamily="34" charset="0"/>
        </a:defRPr>
      </a:lvl6pPr>
      <a:lvl7pPr marL="1198563" indent="-284163" algn="l" rtl="0" fontAlgn="base">
        <a:spcBef>
          <a:spcPct val="0"/>
        </a:spcBef>
        <a:spcAft>
          <a:spcPct val="0"/>
        </a:spcAft>
        <a:buBlip>
          <a:blip r:embed="rId14"/>
        </a:buBlip>
        <a:defRPr sz="2400" b="1">
          <a:solidFill>
            <a:srgbClr val="186496"/>
          </a:solidFill>
          <a:latin typeface="Arial" panose="020B0604020202020204" pitchFamily="34" charset="0"/>
        </a:defRPr>
      </a:lvl7pPr>
      <a:lvl8pPr marL="1655763" indent="-284163" algn="l" rtl="0" fontAlgn="base">
        <a:spcBef>
          <a:spcPct val="0"/>
        </a:spcBef>
        <a:spcAft>
          <a:spcPct val="0"/>
        </a:spcAft>
        <a:buBlip>
          <a:blip r:embed="rId14"/>
        </a:buBlip>
        <a:defRPr sz="2400" b="1">
          <a:solidFill>
            <a:srgbClr val="186496"/>
          </a:solidFill>
          <a:latin typeface="Arial" panose="020B0604020202020204" pitchFamily="34" charset="0"/>
        </a:defRPr>
      </a:lvl8pPr>
      <a:lvl9pPr marL="2112963" indent="-284163" algn="l" rtl="0" fontAlgn="base">
        <a:spcBef>
          <a:spcPct val="0"/>
        </a:spcBef>
        <a:spcAft>
          <a:spcPct val="0"/>
        </a:spcAft>
        <a:buBlip>
          <a:blip r:embed="rId14"/>
        </a:buBlip>
        <a:defRPr sz="2400" b="1">
          <a:solidFill>
            <a:srgbClr val="186496"/>
          </a:solidFill>
          <a:latin typeface="Arial" panose="020B0604020202020204" pitchFamily="34" charset="0"/>
        </a:defRPr>
      </a:lvl9pPr>
    </p:titleStyle>
    <p:body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8" name="Picture 14">
            <a:extLst>
              <a:ext uri="{FF2B5EF4-FFF2-40B4-BE49-F238E27FC236}">
                <a16:creationId xmlns:a16="http://schemas.microsoft.com/office/drawing/2014/main" id="{A27D8322-F1AC-5AE1-C13E-AA8F2EB709B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080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F6418F7E-5FF1-3586-8C0B-2D88AB3F2CD9}"/>
              </a:ext>
            </a:extLst>
          </p:cNvPr>
          <p:cNvSpPr>
            <a:spLocks noGrp="1" noChangeArrowheads="1"/>
          </p:cNvSpPr>
          <p:nvPr>
            <p:ph type="title"/>
          </p:nvPr>
        </p:nvSpPr>
        <p:spPr bwMode="auto">
          <a:xfrm>
            <a:off x="152400" y="9144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1027" name="Rectangle 3">
            <a:extLst>
              <a:ext uri="{FF2B5EF4-FFF2-40B4-BE49-F238E27FC236}">
                <a16:creationId xmlns:a16="http://schemas.microsoft.com/office/drawing/2014/main" id="{C6A723E6-6BC9-DF07-C542-6105203AAD76}"/>
              </a:ext>
            </a:extLst>
          </p:cNvPr>
          <p:cNvSpPr>
            <a:spLocks noGrp="1" noChangeArrowheads="1"/>
          </p:cNvSpPr>
          <p:nvPr>
            <p:ph type="body" idx="1"/>
          </p:nvPr>
        </p:nvSpPr>
        <p:spPr bwMode="auto">
          <a:xfrm>
            <a:off x="533400" y="1743075"/>
            <a:ext cx="83058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Text Box 10">
            <a:extLst>
              <a:ext uri="{FF2B5EF4-FFF2-40B4-BE49-F238E27FC236}">
                <a16:creationId xmlns:a16="http://schemas.microsoft.com/office/drawing/2014/main" id="{5E991AB1-718E-68DF-D34B-7B04E0B7C8B5}"/>
              </a:ext>
            </a:extLst>
          </p:cNvPr>
          <p:cNvSpPr txBox="1">
            <a:spLocks noChangeArrowheads="1"/>
          </p:cNvSpPr>
          <p:nvPr userDrawn="1"/>
        </p:nvSpPr>
        <p:spPr bwMode="auto">
          <a:xfrm>
            <a:off x="0" y="492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en-US" sz="2800" b="1">
                <a:solidFill>
                  <a:schemeClr val="bg1"/>
                </a:solidFill>
                <a:latin typeface="Arial" panose="020B0604020202020204" pitchFamily="34" charset="0"/>
              </a:rPr>
              <a:t>12.1 The Fossil Record</a:t>
            </a:r>
          </a:p>
        </p:txBody>
      </p:sp>
    </p:spTree>
    <p:extLst>
      <p:ext uri="{BB962C8B-B14F-4D97-AF65-F5344CB8AC3E}">
        <p14:creationId xmlns:p14="http://schemas.microsoft.com/office/powerpoint/2010/main" val="398622287"/>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wipe(left)">
                                      <p:cBhvr>
                                        <p:cTn id="17" dur="5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wipe(left)">
                                      <p:cBhvr>
                                        <p:cTn id="27" dur="5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wipe(left)">
                                      <p:cBhvr>
                                        <p:cTn id="3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marL="284163" indent="-284163" algn="l" rtl="0" fontAlgn="base">
        <a:spcBef>
          <a:spcPct val="0"/>
        </a:spcBef>
        <a:spcAft>
          <a:spcPct val="0"/>
        </a:spcAft>
        <a:buBlip>
          <a:blip r:embed="rId14"/>
        </a:buBlip>
        <a:defRPr sz="2400" b="1" kern="1200">
          <a:solidFill>
            <a:srgbClr val="186496"/>
          </a:solidFill>
          <a:latin typeface="+mj-lt"/>
          <a:ea typeface="+mj-ea"/>
          <a:cs typeface="+mj-cs"/>
        </a:defRPr>
      </a:lvl1pPr>
      <a:lvl2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2pPr>
      <a:lvl3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3pPr>
      <a:lvl4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4pPr>
      <a:lvl5pPr marL="284163" indent="-284163" algn="l" rtl="0" fontAlgn="base">
        <a:spcBef>
          <a:spcPct val="0"/>
        </a:spcBef>
        <a:spcAft>
          <a:spcPct val="0"/>
        </a:spcAft>
        <a:buBlip>
          <a:blip r:embed="rId14"/>
        </a:buBlip>
        <a:defRPr sz="2400" b="1">
          <a:solidFill>
            <a:srgbClr val="186496"/>
          </a:solidFill>
          <a:latin typeface="Arial" panose="020B0604020202020204" pitchFamily="34" charset="0"/>
        </a:defRPr>
      </a:lvl5pPr>
      <a:lvl6pPr marL="741363" indent="-284163" algn="l" rtl="0" fontAlgn="base">
        <a:spcBef>
          <a:spcPct val="0"/>
        </a:spcBef>
        <a:spcAft>
          <a:spcPct val="0"/>
        </a:spcAft>
        <a:buBlip>
          <a:blip r:embed="rId14"/>
        </a:buBlip>
        <a:defRPr sz="2400" b="1">
          <a:solidFill>
            <a:srgbClr val="186496"/>
          </a:solidFill>
          <a:latin typeface="Arial" panose="020B0604020202020204" pitchFamily="34" charset="0"/>
        </a:defRPr>
      </a:lvl6pPr>
      <a:lvl7pPr marL="1198563" indent="-284163" algn="l" rtl="0" fontAlgn="base">
        <a:spcBef>
          <a:spcPct val="0"/>
        </a:spcBef>
        <a:spcAft>
          <a:spcPct val="0"/>
        </a:spcAft>
        <a:buBlip>
          <a:blip r:embed="rId14"/>
        </a:buBlip>
        <a:defRPr sz="2400" b="1">
          <a:solidFill>
            <a:srgbClr val="186496"/>
          </a:solidFill>
          <a:latin typeface="Arial" panose="020B0604020202020204" pitchFamily="34" charset="0"/>
        </a:defRPr>
      </a:lvl7pPr>
      <a:lvl8pPr marL="1655763" indent="-284163" algn="l" rtl="0" fontAlgn="base">
        <a:spcBef>
          <a:spcPct val="0"/>
        </a:spcBef>
        <a:spcAft>
          <a:spcPct val="0"/>
        </a:spcAft>
        <a:buBlip>
          <a:blip r:embed="rId14"/>
        </a:buBlip>
        <a:defRPr sz="2400" b="1">
          <a:solidFill>
            <a:srgbClr val="186496"/>
          </a:solidFill>
          <a:latin typeface="Arial" panose="020B0604020202020204" pitchFamily="34" charset="0"/>
        </a:defRPr>
      </a:lvl8pPr>
      <a:lvl9pPr marL="2112963" indent="-284163" algn="l" rtl="0" fontAlgn="base">
        <a:spcBef>
          <a:spcPct val="0"/>
        </a:spcBef>
        <a:spcAft>
          <a:spcPct val="0"/>
        </a:spcAft>
        <a:buBlip>
          <a:blip r:embed="rId14"/>
        </a:buBlip>
        <a:defRPr sz="2400" b="1">
          <a:solidFill>
            <a:srgbClr val="186496"/>
          </a:solidFill>
          <a:latin typeface="Arial" panose="020B0604020202020204" pitchFamily="34" charset="0"/>
        </a:defRPr>
      </a:lvl9pPr>
    </p:titleStyle>
    <p:body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tm.ask.com/r?t=c&amp;s=d3&amp;sv=0a300524&amp;uid=0C21731BFA5672534&amp;sid=346f0b73d46f0b73d&amp;o=10358&amp;id=30751&amp;p=fr&amp;u=http://www.creation-science-prophecy.com/carbondating.gif" TargetMode="Externa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1" y="2136338"/>
            <a:ext cx="4724400" cy="2123658"/>
          </a:xfrm>
          <a:prstGeom prst="rect">
            <a:avLst/>
          </a:prstGeom>
          <a:solidFill>
            <a:schemeClr val="bg1"/>
          </a:solidFill>
          <a:ln w="38100">
            <a:solidFill>
              <a:schemeClr val="tx1"/>
            </a:solidFill>
          </a:ln>
        </p:spPr>
        <p:txBody>
          <a:bodyPr wrap="square">
            <a:spAutoFit/>
          </a:bodyPr>
          <a:lstStyle/>
          <a:p>
            <a:pPr algn="ctr"/>
            <a:r>
              <a:rPr lang="en-US" sz="6600" b="1" dirty="0">
                <a:solidFill>
                  <a:srgbClr val="FF0000"/>
                </a:solidFill>
                <a:effectLst>
                  <a:outerShdw blurRad="38100" dist="38100" dir="2700000" algn="tl">
                    <a:srgbClr val="000000">
                      <a:alpha val="43137"/>
                    </a:srgbClr>
                  </a:outerShdw>
                </a:effectLst>
              </a:rPr>
              <a:t>The fossil Record </a:t>
            </a:r>
          </a:p>
        </p:txBody>
      </p:sp>
      <p:sp>
        <p:nvSpPr>
          <p:cNvPr id="6" name="Rectangle 5"/>
          <p:cNvSpPr/>
          <p:nvPr/>
        </p:nvSpPr>
        <p:spPr>
          <a:xfrm>
            <a:off x="381002" y="4721662"/>
            <a:ext cx="4724400" cy="1785104"/>
          </a:xfrm>
          <a:prstGeom prst="rect">
            <a:avLst/>
          </a:prstGeom>
        </p:spPr>
        <p:txBody>
          <a:bodyPr wrap="square">
            <a:spAutoFit/>
          </a:bodyPr>
          <a:lstStyle/>
          <a:p>
            <a:pPr algn="ctr"/>
            <a:r>
              <a:rPr lang="en-US" sz="2800" dirty="0">
                <a:solidFill>
                  <a:schemeClr val="bg1"/>
                </a:solidFill>
              </a:rPr>
              <a:t>Evolution Lectures</a:t>
            </a:r>
          </a:p>
          <a:p>
            <a:pPr algn="ctr"/>
            <a:r>
              <a:rPr lang="en-US" dirty="0">
                <a:solidFill>
                  <a:schemeClr val="bg1"/>
                </a:solidFill>
              </a:rPr>
              <a:t>Lecture No.3</a:t>
            </a:r>
          </a:p>
          <a:p>
            <a:pPr algn="ctr"/>
            <a:r>
              <a:rPr lang="en-US" dirty="0">
                <a:solidFill>
                  <a:schemeClr val="bg1"/>
                </a:solidFill>
              </a:rPr>
              <a:t>By </a:t>
            </a:r>
          </a:p>
          <a:p>
            <a:pPr algn="ctr"/>
            <a:r>
              <a:rPr lang="en-US" dirty="0" err="1">
                <a:solidFill>
                  <a:schemeClr val="bg1"/>
                </a:solidFill>
              </a:rPr>
              <a:t>Dr.Bushra</a:t>
            </a:r>
            <a:r>
              <a:rPr lang="en-US" dirty="0">
                <a:solidFill>
                  <a:schemeClr val="bg1"/>
                </a:solidFill>
              </a:rPr>
              <a:t> MA Mohammed</a:t>
            </a:r>
          </a:p>
          <a:p>
            <a:r>
              <a:rPr lang="en-US" sz="2800" dirty="0">
                <a:solidFill>
                  <a:schemeClr val="bg1"/>
                </a:solidFill>
              </a:rPr>
              <a:t> </a:t>
            </a:r>
          </a:p>
        </p:txBody>
      </p:sp>
    </p:spTree>
    <p:extLst>
      <p:ext uri="{BB962C8B-B14F-4D97-AF65-F5344CB8AC3E}">
        <p14:creationId xmlns:p14="http://schemas.microsoft.com/office/powerpoint/2010/main" val="339831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81"/>
          </a:xfrm>
        </p:spPr>
        <p:txBody>
          <a:bodyPr/>
          <a:lstStyle/>
          <a:p>
            <a:pPr marL="0" indent="0">
              <a:buNone/>
            </a:pPr>
            <a:r>
              <a:rPr lang="en-US" sz="4000" b="1" dirty="0">
                <a:solidFill>
                  <a:srgbClr val="FF0000"/>
                </a:solidFill>
              </a:rPr>
              <a:t>1-Impression fossils or Mold fossils: </a:t>
            </a:r>
          </a:p>
          <a:p>
            <a:pPr marL="0" indent="0">
              <a:buNone/>
            </a:pPr>
            <a:r>
              <a:rPr lang="en-US" sz="3600" dirty="0"/>
              <a:t>Impression fossils form when a leaf, shell, skin, or foot. When the imprint hardens, it forms a fossil in the shape of the original object.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048000"/>
            <a:ext cx="4495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45910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909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763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1"/>
            <a:ext cx="28225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F23FDA7-6787-16D5-9600-516103CB8E5E}"/>
              </a:ext>
            </a:extLst>
          </p:cNvPr>
          <p:cNvSpPr txBox="1"/>
          <p:nvPr/>
        </p:nvSpPr>
        <p:spPr>
          <a:xfrm>
            <a:off x="1066800" y="4378762"/>
            <a:ext cx="2286000" cy="369332"/>
          </a:xfrm>
          <a:prstGeom prst="rect">
            <a:avLst/>
          </a:prstGeom>
          <a:solidFill>
            <a:schemeClr val="bg1"/>
          </a:solidFill>
        </p:spPr>
        <p:txBody>
          <a:bodyPr wrap="square">
            <a:spAutoFit/>
          </a:bodyPr>
          <a:lstStyle/>
          <a:p>
            <a:r>
              <a:rPr lang="en-US" b="1" dirty="0"/>
              <a:t>     Impression fossils </a:t>
            </a:r>
          </a:p>
        </p:txBody>
      </p:sp>
    </p:spTree>
    <p:extLst>
      <p:ext uri="{BB962C8B-B14F-4D97-AF65-F5344CB8AC3E}">
        <p14:creationId xmlns:p14="http://schemas.microsoft.com/office/powerpoint/2010/main" val="12126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6476999"/>
          </a:xfrm>
        </p:spPr>
        <p:txBody>
          <a:bodyPr/>
          <a:lstStyle/>
          <a:p>
            <a:pPr marL="0" indent="0">
              <a:buNone/>
            </a:pPr>
            <a:r>
              <a:rPr lang="en-US" sz="3600" b="1" dirty="0">
                <a:solidFill>
                  <a:srgbClr val="FF0000"/>
                </a:solidFill>
              </a:rPr>
              <a:t>2-Trace fossils</a:t>
            </a:r>
            <a:r>
              <a:rPr lang="en-US" sz="3600" dirty="0"/>
              <a:t>,</a:t>
            </a:r>
          </a:p>
          <a:p>
            <a:r>
              <a:rPr lang="en-US" dirty="0"/>
              <a:t> Are geological </a:t>
            </a:r>
            <a:r>
              <a:rPr lang="en-US" dirty="0">
                <a:solidFill>
                  <a:srgbClr val="C00000"/>
                </a:solidFill>
              </a:rPr>
              <a:t>records of the activities </a:t>
            </a:r>
            <a:r>
              <a:rPr lang="en-US" dirty="0"/>
              <a:t>and </a:t>
            </a:r>
            <a:r>
              <a:rPr lang="en-US" dirty="0">
                <a:solidFill>
                  <a:srgbClr val="C00000"/>
                </a:solidFill>
              </a:rPr>
              <a:t>behaviors</a:t>
            </a:r>
            <a:r>
              <a:rPr lang="en-US" dirty="0"/>
              <a:t> of past life. Some examples include rock evidence of </a:t>
            </a:r>
            <a:r>
              <a:rPr lang="en-US" b="1" dirty="0"/>
              <a:t>nests</a:t>
            </a:r>
            <a:r>
              <a:rPr lang="en-US" dirty="0"/>
              <a:t>, </a:t>
            </a:r>
            <a:r>
              <a:rPr lang="en-US" b="1" dirty="0"/>
              <a:t>burrows </a:t>
            </a:r>
            <a:r>
              <a:rPr lang="en-US" dirty="0"/>
              <a:t>and </a:t>
            </a:r>
            <a:r>
              <a:rPr lang="en-US" b="1" dirty="0"/>
              <a:t>footprints</a:t>
            </a:r>
            <a:r>
              <a:rPr lang="en-US" dirty="0"/>
              <a:t>. </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199" y="2362200"/>
            <a:ext cx="2971801" cy="449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199" y="2362200"/>
            <a:ext cx="2666999" cy="450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0600" y="2667000"/>
            <a:ext cx="1219200" cy="369332"/>
          </a:xfrm>
          <a:prstGeom prst="rect">
            <a:avLst/>
          </a:prstGeom>
          <a:solidFill>
            <a:schemeClr val="bg1"/>
          </a:solidFill>
        </p:spPr>
        <p:txBody>
          <a:bodyPr wrap="square">
            <a:spAutoFit/>
          </a:bodyPr>
          <a:lstStyle/>
          <a:p>
            <a:r>
              <a:rPr lang="en-US" dirty="0"/>
              <a:t>burrows</a:t>
            </a:r>
          </a:p>
        </p:txBody>
      </p:sp>
      <p:sp>
        <p:nvSpPr>
          <p:cNvPr id="4" name="Rectangle 3"/>
          <p:cNvSpPr/>
          <p:nvPr/>
        </p:nvSpPr>
        <p:spPr>
          <a:xfrm flipH="1">
            <a:off x="304799" y="2438400"/>
            <a:ext cx="1295400" cy="369332"/>
          </a:xfrm>
          <a:prstGeom prst="rect">
            <a:avLst/>
          </a:prstGeom>
          <a:solidFill>
            <a:schemeClr val="bg1"/>
          </a:solidFill>
        </p:spPr>
        <p:txBody>
          <a:bodyPr wrap="square">
            <a:spAutoFit/>
          </a:bodyPr>
          <a:lstStyle/>
          <a:p>
            <a:r>
              <a:rPr lang="en-US" dirty="0"/>
              <a:t>footprints</a:t>
            </a:r>
          </a:p>
        </p:txBody>
      </p:sp>
      <p:sp>
        <p:nvSpPr>
          <p:cNvPr id="5" name="Rectangle 4"/>
          <p:cNvSpPr/>
          <p:nvPr/>
        </p:nvSpPr>
        <p:spPr>
          <a:xfrm>
            <a:off x="8153400" y="2438400"/>
            <a:ext cx="914400" cy="369332"/>
          </a:xfrm>
          <a:prstGeom prst="rect">
            <a:avLst/>
          </a:prstGeom>
          <a:solidFill>
            <a:schemeClr val="bg1"/>
          </a:solidFill>
        </p:spPr>
        <p:txBody>
          <a:bodyPr wrap="square">
            <a:spAutoFit/>
          </a:bodyPr>
          <a:lstStyle/>
          <a:p>
            <a:r>
              <a:rPr lang="en-US" dirty="0"/>
              <a:t>nests</a:t>
            </a:r>
          </a:p>
        </p:txBody>
      </p:sp>
      <p:pic>
        <p:nvPicPr>
          <p:cNvPr id="6" name="Picture 5">
            <a:extLst>
              <a:ext uri="{FF2B5EF4-FFF2-40B4-BE49-F238E27FC236}">
                <a16:creationId xmlns:a16="http://schemas.microsoft.com/office/drawing/2014/main" id="{0414C298-A0DD-5A7A-2236-0489EDA39C50}"/>
              </a:ext>
            </a:extLst>
          </p:cNvPr>
          <p:cNvPicPr>
            <a:picLocks noChangeAspect="1"/>
          </p:cNvPicPr>
          <p:nvPr/>
        </p:nvPicPr>
        <p:blipFill>
          <a:blip r:embed="rId5"/>
          <a:stretch>
            <a:fillRect/>
          </a:stretch>
        </p:blipFill>
        <p:spPr>
          <a:xfrm>
            <a:off x="1" y="2334526"/>
            <a:ext cx="3505200" cy="4495801"/>
          </a:xfrm>
          <a:prstGeom prst="rect">
            <a:avLst/>
          </a:prstGeom>
        </p:spPr>
      </p:pic>
      <p:sp>
        <p:nvSpPr>
          <p:cNvPr id="8" name="TextBox 7">
            <a:extLst>
              <a:ext uri="{FF2B5EF4-FFF2-40B4-BE49-F238E27FC236}">
                <a16:creationId xmlns:a16="http://schemas.microsoft.com/office/drawing/2014/main" id="{D2B44E70-C15E-3B9D-23F6-FE142A88A018}"/>
              </a:ext>
            </a:extLst>
          </p:cNvPr>
          <p:cNvSpPr txBox="1"/>
          <p:nvPr/>
        </p:nvSpPr>
        <p:spPr>
          <a:xfrm>
            <a:off x="76200" y="2667000"/>
            <a:ext cx="1523999" cy="369332"/>
          </a:xfrm>
          <a:prstGeom prst="rect">
            <a:avLst/>
          </a:prstGeom>
          <a:solidFill>
            <a:schemeClr val="bg1"/>
          </a:solidFill>
        </p:spPr>
        <p:txBody>
          <a:bodyPr wrap="square">
            <a:spAutoFit/>
          </a:bodyPr>
          <a:lstStyle/>
          <a:p>
            <a:r>
              <a:rPr lang="en-US" dirty="0"/>
              <a:t>Foot print</a:t>
            </a:r>
          </a:p>
        </p:txBody>
      </p:sp>
    </p:spTree>
    <p:extLst>
      <p:ext uri="{BB962C8B-B14F-4D97-AF65-F5344CB8AC3E}">
        <p14:creationId xmlns:p14="http://schemas.microsoft.com/office/powerpoint/2010/main" val="161990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686800" cy="6705600"/>
          </a:xfrm>
        </p:spPr>
        <p:txBody>
          <a:bodyPr>
            <a:normAutofit fontScale="62500" lnSpcReduction="20000"/>
          </a:bodyPr>
          <a:lstStyle/>
          <a:p>
            <a:pPr marL="0" indent="0">
              <a:buNone/>
            </a:pPr>
            <a:r>
              <a:rPr lang="en-US" sz="4500" b="1" dirty="0">
                <a:solidFill>
                  <a:srgbClr val="FF0000"/>
                </a:solidFill>
              </a:rPr>
              <a:t>3-Replacement fossils or Petrified Fossils </a:t>
            </a:r>
          </a:p>
          <a:p>
            <a:r>
              <a:rPr lang="en-US" sz="4000" dirty="0"/>
              <a:t>Different, secondary material replaces the original material shortly following the death of the organism. </a:t>
            </a:r>
          </a:p>
          <a:p>
            <a:pPr marL="0" indent="0">
              <a:buNone/>
            </a:pPr>
            <a:r>
              <a:rPr lang="en-US" sz="4000" b="1" dirty="0">
                <a:solidFill>
                  <a:srgbClr val="7030A0"/>
                </a:solidFill>
              </a:rPr>
              <a:t>A-Mineralization </a:t>
            </a:r>
          </a:p>
          <a:p>
            <a:pPr marL="0" indent="0">
              <a:buNone/>
            </a:pPr>
            <a:r>
              <a:rPr lang="en-US" sz="4000" dirty="0"/>
              <a:t>      Inorganic material replace organic material, fossils in which minerals replace all or part of an </a:t>
            </a:r>
            <a:r>
              <a:rPr lang="en-US" sz="4000" dirty="0" err="1"/>
              <a:t>organism,Water</a:t>
            </a:r>
            <a:r>
              <a:rPr lang="en-US" sz="4000" dirty="0"/>
              <a:t> rich in dissolved minerals seep into spaces of the organism. </a:t>
            </a:r>
          </a:p>
          <a:p>
            <a:pPr marL="0" indent="0">
              <a:buNone/>
            </a:pPr>
            <a:r>
              <a:rPr lang="en-US" sz="4000" dirty="0"/>
              <a:t>Over time, the minerals come out of the solution and harden filling in all the spaces. This causes the organism to be preserved.</a:t>
            </a:r>
          </a:p>
          <a:p>
            <a:pPr marL="0" indent="0">
              <a:buNone/>
            </a:pPr>
            <a:r>
              <a:rPr lang="en-US" sz="4000" dirty="0"/>
              <a:t> </a:t>
            </a:r>
          </a:p>
          <a:p>
            <a:pPr marL="0" indent="0">
              <a:buNone/>
            </a:pPr>
            <a:r>
              <a:rPr lang="en-US" sz="4000" b="1" dirty="0">
                <a:solidFill>
                  <a:srgbClr val="7030A0"/>
                </a:solidFill>
              </a:rPr>
              <a:t>B-</a:t>
            </a:r>
            <a:r>
              <a:rPr lang="en-US" sz="4000" b="1" dirty="0" err="1">
                <a:solidFill>
                  <a:srgbClr val="7030A0"/>
                </a:solidFill>
              </a:rPr>
              <a:t>Recrystalization</a:t>
            </a:r>
            <a:endParaRPr lang="en-US" sz="4000" b="1" dirty="0">
              <a:solidFill>
                <a:srgbClr val="7030A0"/>
              </a:solidFill>
            </a:endParaRPr>
          </a:p>
          <a:p>
            <a:r>
              <a:rPr lang="en-US" sz="4000" dirty="0"/>
              <a:t>Recrystallization involves a change in crystal structure of the hard parts of organisms , but not a change in mineral chemistry. </a:t>
            </a:r>
          </a:p>
          <a:p>
            <a:r>
              <a:rPr lang="en-US" sz="4000" dirty="0"/>
              <a:t>For example, Some shells are made of layers of </a:t>
            </a:r>
            <a:r>
              <a:rPr lang="en-US" sz="4000" b="1" dirty="0"/>
              <a:t>calcite and aragonite. </a:t>
            </a:r>
            <a:r>
              <a:rPr lang="en-US" sz="4000" dirty="0"/>
              <a:t>The small crystals of calcite in shells may recrystallize into larger calcite crystals. The overall shape of the shell may remain,  a more geologically stable form of the same chemical  </a:t>
            </a:r>
          </a:p>
        </p:txBody>
      </p:sp>
    </p:spTree>
    <p:extLst>
      <p:ext uri="{BB962C8B-B14F-4D97-AF65-F5344CB8AC3E}">
        <p14:creationId xmlns:p14="http://schemas.microsoft.com/office/powerpoint/2010/main" val="1905563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b="1" i="1" dirty="0"/>
              <a:t>Mineralization</a:t>
            </a:r>
            <a:r>
              <a:rPr lang="en-US" i="1" dirty="0"/>
              <a:t> </a:t>
            </a:r>
            <a:br>
              <a:rPr lang="en-US" i="1" dirty="0"/>
            </a:br>
            <a:endParaRPr lang="en-US" i="1"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0"/>
            <a:ext cx="10896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15794F3-02E6-444A-53F5-17BF587B80DD}"/>
              </a:ext>
            </a:extLst>
          </p:cNvPr>
          <p:cNvPicPr>
            <a:picLocks noChangeAspect="1"/>
          </p:cNvPicPr>
          <p:nvPr/>
        </p:nvPicPr>
        <p:blipFill>
          <a:blip r:embed="rId3"/>
          <a:stretch>
            <a:fillRect/>
          </a:stretch>
        </p:blipFill>
        <p:spPr>
          <a:xfrm>
            <a:off x="457200" y="4343400"/>
            <a:ext cx="2057400" cy="2095725"/>
          </a:xfrm>
          <a:prstGeom prst="rect">
            <a:avLst/>
          </a:prstGeom>
        </p:spPr>
      </p:pic>
    </p:spTree>
    <p:extLst>
      <p:ext uri="{BB962C8B-B14F-4D97-AF65-F5344CB8AC3E}">
        <p14:creationId xmlns:p14="http://schemas.microsoft.com/office/powerpoint/2010/main" val="52866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012100A-3D31-601E-0DCF-EADA5A8B0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71600"/>
            <a:ext cx="4419600" cy="4138613"/>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a:extLst>
              <a:ext uri="{FF2B5EF4-FFF2-40B4-BE49-F238E27FC236}">
                <a16:creationId xmlns:a16="http://schemas.microsoft.com/office/drawing/2014/main" id="{8AF35412-FAF0-3EAC-791B-9EDF442228AB}"/>
              </a:ext>
            </a:extLst>
          </p:cNvPr>
          <p:cNvSpPr txBox="1">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mn-cs"/>
              </a:rPr>
              <a:t>Replacement: Phosphatization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mn-cs"/>
              </a:rPr>
              <a:t>(replacement by calcium phosphate minerals)</a:t>
            </a:r>
          </a:p>
        </p:txBody>
      </p:sp>
      <p:sp>
        <p:nvSpPr>
          <p:cNvPr id="12292" name="Text Box 4">
            <a:extLst>
              <a:ext uri="{FF2B5EF4-FFF2-40B4-BE49-F238E27FC236}">
                <a16:creationId xmlns:a16="http://schemas.microsoft.com/office/drawing/2014/main" id="{B6B92996-2616-EB88-608F-DA75E2E38584}"/>
              </a:ext>
            </a:extLst>
          </p:cNvPr>
          <p:cNvSpPr txBox="1">
            <a:spLocks noChangeArrowheads="1"/>
          </p:cNvSpPr>
          <p:nvPr/>
        </p:nvSpPr>
        <p:spPr bwMode="auto">
          <a:xfrm>
            <a:off x="1189038" y="5638800"/>
            <a:ext cx="64103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mn-cs"/>
              </a:rPr>
              <a:t>shark vertebrae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mn-cs"/>
              </a:rPr>
              <a:t>(originally cartilage (organic), now phosphatic)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724400"/>
            <a:ext cx="8229600" cy="1858962"/>
          </a:xfrm>
        </p:spPr>
        <p:txBody>
          <a:bodyPr>
            <a:normAutofit fontScale="62500" lnSpcReduction="20000"/>
          </a:bodyPr>
          <a:lstStyle/>
          <a:p>
            <a:pPr marL="0" indent="0">
              <a:buNone/>
            </a:pPr>
            <a:r>
              <a:rPr lang="en-US" sz="5700" b="1" dirty="0"/>
              <a:t>B-</a:t>
            </a:r>
            <a:r>
              <a:rPr lang="en-US" sz="5700" b="1" dirty="0" err="1"/>
              <a:t>Recrystalization</a:t>
            </a:r>
            <a:endParaRPr lang="en-US" sz="5700" b="1" dirty="0"/>
          </a:p>
          <a:p>
            <a:r>
              <a:rPr lang="en-US" sz="3800" dirty="0"/>
              <a:t>Some shells are made of layers of </a:t>
            </a:r>
            <a:r>
              <a:rPr lang="en-US" sz="3800" b="1" dirty="0"/>
              <a:t>calcite and aragonite</a:t>
            </a:r>
            <a:r>
              <a:rPr lang="en-US" sz="3800" dirty="0"/>
              <a:t>. </a:t>
            </a:r>
          </a:p>
          <a:p>
            <a:r>
              <a:rPr lang="en-US" sz="3800" dirty="0"/>
              <a:t>The small crystals of calcite in shells may recrystallize into larger calcite crystals. The overall shape of the shell may remain.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396" y="304800"/>
            <a:ext cx="5334000" cy="386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685800"/>
            <a:ext cx="379476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68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1"/>
          </a:xfrm>
        </p:spPr>
        <p:txBody>
          <a:bodyPr>
            <a:normAutofit/>
          </a:bodyPr>
          <a:lstStyle/>
          <a:p>
            <a:pPr marL="0" indent="0">
              <a:buNone/>
            </a:pPr>
            <a:r>
              <a:rPr lang="en-US" b="1" dirty="0">
                <a:solidFill>
                  <a:srgbClr val="C00000"/>
                </a:solidFill>
              </a:rPr>
              <a:t>4—Carbonization fossils</a:t>
            </a:r>
          </a:p>
          <a:p>
            <a:r>
              <a:rPr lang="en-US" sz="2400" dirty="0"/>
              <a:t>Carbonization is the process where only the residual carbon of the organism remains. </a:t>
            </a:r>
          </a:p>
          <a:p>
            <a:r>
              <a:rPr lang="en-US" sz="2400" dirty="0"/>
              <a:t>A very common example of carbonization are </a:t>
            </a:r>
            <a:r>
              <a:rPr lang="en-US" sz="2400" b="1" dirty="0"/>
              <a:t>fossil plants</a:t>
            </a:r>
            <a:r>
              <a:rPr lang="en-US" sz="2400" dirty="0"/>
              <a:t>, where only a thin carbon layer is left on a piece of shale.</a:t>
            </a:r>
          </a:p>
          <a:p>
            <a:r>
              <a:rPr lang="en-US" sz="2400" dirty="0"/>
              <a:t>They are most often black in color, reflecting the fact that they composed mostly of carbon (as is coal, which is also black in color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900" y="3276600"/>
            <a:ext cx="25781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91" y="3657600"/>
            <a:ext cx="360910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4005CB5-C524-9AFA-1869-B7D8019AFCB7}"/>
              </a:ext>
            </a:extLst>
          </p:cNvPr>
          <p:cNvPicPr>
            <a:picLocks noChangeAspect="1"/>
          </p:cNvPicPr>
          <p:nvPr/>
        </p:nvPicPr>
        <p:blipFill>
          <a:blip r:embed="rId4"/>
          <a:stretch>
            <a:fillRect/>
          </a:stretch>
        </p:blipFill>
        <p:spPr>
          <a:xfrm>
            <a:off x="3756991" y="3429000"/>
            <a:ext cx="2808909" cy="3429000"/>
          </a:xfrm>
          <a:prstGeom prst="rect">
            <a:avLst/>
          </a:prstGeom>
        </p:spPr>
      </p:pic>
    </p:spTree>
    <p:extLst>
      <p:ext uri="{BB962C8B-B14F-4D97-AF65-F5344CB8AC3E}">
        <p14:creationId xmlns:p14="http://schemas.microsoft.com/office/powerpoint/2010/main" val="328089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199"/>
          </a:xfrm>
        </p:spPr>
        <p:txBody>
          <a:bodyPr>
            <a:normAutofit fontScale="92500" lnSpcReduction="20000"/>
          </a:bodyPr>
          <a:lstStyle/>
          <a:p>
            <a:pPr marL="0" indent="0" algn="ctr">
              <a:buNone/>
            </a:pPr>
            <a:r>
              <a:rPr lang="en-US" sz="3900" b="1" u="sng" dirty="0">
                <a:solidFill>
                  <a:srgbClr val="FF0000"/>
                </a:solidFill>
              </a:rPr>
              <a:t>What are  the  5 types of fossilization?</a:t>
            </a:r>
          </a:p>
          <a:p>
            <a:pPr marL="0" indent="0">
              <a:buNone/>
            </a:pPr>
            <a:endParaRPr lang="en-US" dirty="0">
              <a:solidFill>
                <a:srgbClr val="FF0000"/>
              </a:solidFill>
            </a:endParaRPr>
          </a:p>
          <a:p>
            <a:pPr marL="0" indent="0">
              <a:buNone/>
            </a:pPr>
            <a:r>
              <a:rPr lang="en-US" dirty="0"/>
              <a:t>Scientists categorize fossils into five  main groups – </a:t>
            </a:r>
          </a:p>
          <a:p>
            <a:pPr marL="0" indent="0">
              <a:buNone/>
            </a:pPr>
            <a:r>
              <a:rPr lang="en-US" b="1" dirty="0">
                <a:solidFill>
                  <a:srgbClr val="C00000"/>
                </a:solidFill>
              </a:rPr>
              <a:t>1-</a:t>
            </a:r>
            <a:r>
              <a:rPr lang="en-US" b="1" dirty="0"/>
              <a:t>Impression fossils or Mold fossil  </a:t>
            </a:r>
          </a:p>
          <a:p>
            <a:pPr marL="0" indent="0">
              <a:buNone/>
            </a:pPr>
            <a:r>
              <a:rPr lang="en-US" b="1" dirty="0">
                <a:solidFill>
                  <a:srgbClr val="C00000"/>
                </a:solidFill>
              </a:rPr>
              <a:t>2-</a:t>
            </a:r>
            <a:r>
              <a:rPr lang="en-US" b="1" dirty="0"/>
              <a:t>Trace fossils, </a:t>
            </a:r>
          </a:p>
          <a:p>
            <a:pPr marL="0" indent="0">
              <a:buNone/>
            </a:pPr>
            <a:r>
              <a:rPr lang="en-US" b="1" dirty="0">
                <a:solidFill>
                  <a:srgbClr val="C00000"/>
                </a:solidFill>
              </a:rPr>
              <a:t>3-</a:t>
            </a:r>
            <a:r>
              <a:rPr lang="en-US" b="1" dirty="0"/>
              <a:t>Replacement fossils.</a:t>
            </a:r>
          </a:p>
          <a:p>
            <a:pPr marL="0" indent="0" algn="ctr">
              <a:buNone/>
            </a:pPr>
            <a:r>
              <a:rPr lang="en-US" b="1" dirty="0"/>
              <a:t>   </a:t>
            </a:r>
            <a:r>
              <a:rPr lang="en-US" b="1" dirty="0">
                <a:solidFill>
                  <a:srgbClr val="7030A0"/>
                </a:solidFill>
              </a:rPr>
              <a:t>A</a:t>
            </a:r>
            <a:r>
              <a:rPr lang="en-US" b="1" dirty="0">
                <a:solidFill>
                  <a:srgbClr val="FF0000"/>
                </a:solidFill>
              </a:rPr>
              <a:t>-</a:t>
            </a:r>
            <a:r>
              <a:rPr lang="en-US" b="1" dirty="0"/>
              <a:t>Mineralization</a:t>
            </a:r>
          </a:p>
          <a:p>
            <a:pPr marL="0" indent="0" algn="ctr">
              <a:buNone/>
            </a:pPr>
            <a:r>
              <a:rPr lang="en-US" b="1" dirty="0">
                <a:solidFill>
                  <a:srgbClr val="FF0000"/>
                </a:solidFill>
              </a:rPr>
              <a:t>      </a:t>
            </a:r>
            <a:r>
              <a:rPr lang="en-US" b="1" dirty="0">
                <a:solidFill>
                  <a:srgbClr val="7030A0"/>
                </a:solidFill>
              </a:rPr>
              <a:t>B</a:t>
            </a:r>
            <a:r>
              <a:rPr lang="en-US" b="1" dirty="0">
                <a:solidFill>
                  <a:srgbClr val="FF0000"/>
                </a:solidFill>
              </a:rPr>
              <a:t>-</a:t>
            </a:r>
            <a:r>
              <a:rPr lang="en-US" b="1" dirty="0"/>
              <a:t> </a:t>
            </a:r>
            <a:r>
              <a:rPr lang="en-US" b="1" dirty="0" err="1"/>
              <a:t>Recrystalization</a:t>
            </a:r>
            <a:endParaRPr lang="en-US" b="1" dirty="0"/>
          </a:p>
          <a:p>
            <a:pPr marL="0" indent="0">
              <a:buNone/>
            </a:pPr>
            <a:r>
              <a:rPr lang="en-US" b="1" dirty="0">
                <a:solidFill>
                  <a:srgbClr val="C00000"/>
                </a:solidFill>
                <a:effectLst>
                  <a:outerShdw blurRad="38100" dist="38100" dir="2700000" algn="tl">
                    <a:srgbClr val="000000">
                      <a:alpha val="43137"/>
                    </a:srgbClr>
                  </a:outerShdw>
                </a:effectLst>
              </a:rPr>
              <a:t>4-</a:t>
            </a:r>
            <a:r>
              <a:rPr lang="en-US" b="1" dirty="0"/>
              <a:t> Carbonization fossils</a:t>
            </a:r>
          </a:p>
          <a:p>
            <a:pPr marL="0" indent="0">
              <a:buNone/>
            </a:pPr>
            <a:r>
              <a:rPr lang="en-US" b="1" dirty="0">
                <a:solidFill>
                  <a:srgbClr val="C00000"/>
                </a:solidFill>
              </a:rPr>
              <a:t>5-</a:t>
            </a:r>
            <a:r>
              <a:rPr lang="en-US" b="1" dirty="0"/>
              <a:t>True form fossils</a:t>
            </a:r>
          </a:p>
          <a:p>
            <a:pPr marL="0" indent="0">
              <a:buNone/>
            </a:pPr>
            <a:r>
              <a:rPr lang="en-US" b="1" dirty="0"/>
              <a:t>                </a:t>
            </a:r>
            <a:r>
              <a:rPr lang="en-US" b="1" dirty="0">
                <a:solidFill>
                  <a:srgbClr val="7030A0"/>
                </a:solidFill>
              </a:rPr>
              <a:t>A</a:t>
            </a:r>
            <a:r>
              <a:rPr lang="en-US" b="1" dirty="0">
                <a:solidFill>
                  <a:srgbClr val="FF0000"/>
                </a:solidFill>
              </a:rPr>
              <a:t>-</a:t>
            </a:r>
            <a:r>
              <a:rPr lang="en-US" b="1" dirty="0"/>
              <a:t>Frozen remains</a:t>
            </a:r>
          </a:p>
          <a:p>
            <a:pPr marL="0" indent="0">
              <a:buNone/>
            </a:pPr>
            <a:r>
              <a:rPr lang="en-US" b="1" dirty="0"/>
              <a:t>                </a:t>
            </a:r>
            <a:r>
              <a:rPr lang="en-US" b="1" dirty="0">
                <a:solidFill>
                  <a:srgbClr val="7030A0"/>
                </a:solidFill>
              </a:rPr>
              <a:t>B</a:t>
            </a:r>
            <a:r>
              <a:rPr lang="en-US" b="1" dirty="0">
                <a:solidFill>
                  <a:srgbClr val="FF0000"/>
                </a:solidFill>
              </a:rPr>
              <a:t>-</a:t>
            </a:r>
            <a:r>
              <a:rPr lang="en-US" b="1" dirty="0"/>
              <a:t>Preservation  in amber  or tar</a:t>
            </a:r>
          </a:p>
          <a:p>
            <a:pPr marL="0" indent="0">
              <a:buNone/>
            </a:pPr>
            <a:r>
              <a:rPr lang="en-US" b="1" dirty="0"/>
              <a:t> </a:t>
            </a:r>
          </a:p>
          <a:p>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88022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172199"/>
          </a:xfrm>
        </p:spPr>
        <p:txBody>
          <a:bodyPr>
            <a:normAutofit fontScale="70000" lnSpcReduction="20000"/>
          </a:bodyPr>
          <a:lstStyle/>
          <a:p>
            <a:pPr marL="0" indent="0">
              <a:buNone/>
            </a:pPr>
            <a:r>
              <a:rPr lang="en-US" sz="5100" b="1" dirty="0">
                <a:solidFill>
                  <a:srgbClr val="FF0000"/>
                </a:solidFill>
              </a:rPr>
              <a:t>5-True form fossils</a:t>
            </a:r>
          </a:p>
          <a:p>
            <a:pPr marL="0" indent="0">
              <a:buNone/>
            </a:pPr>
            <a:r>
              <a:rPr lang="en-US" sz="4200" dirty="0"/>
              <a:t>True form fossils are formed when animals or plants are trapped within </a:t>
            </a:r>
            <a:r>
              <a:rPr lang="en-US" sz="4200" dirty="0">
                <a:solidFill>
                  <a:srgbClr val="FF0000"/>
                </a:solidFill>
              </a:rPr>
              <a:t>ice</a:t>
            </a:r>
            <a:r>
              <a:rPr lang="en-US" sz="4200" dirty="0"/>
              <a:t>, </a:t>
            </a:r>
            <a:r>
              <a:rPr lang="en-US" sz="4200" dirty="0">
                <a:solidFill>
                  <a:srgbClr val="FF0000"/>
                </a:solidFill>
              </a:rPr>
              <a:t>tree sap</a:t>
            </a:r>
            <a:r>
              <a:rPr lang="en-US" sz="4200" dirty="0"/>
              <a:t>, or </a:t>
            </a:r>
            <a:r>
              <a:rPr lang="en-US" sz="4200" dirty="0">
                <a:solidFill>
                  <a:srgbClr val="FF0000"/>
                </a:solidFill>
              </a:rPr>
              <a:t>tar</a:t>
            </a:r>
            <a:r>
              <a:rPr lang="en-US" sz="4200" dirty="0"/>
              <a:t>, and remain there for years, keeping their original features intact. The hard parts do not decay for years, and remain as they were when fossilized.</a:t>
            </a:r>
          </a:p>
          <a:p>
            <a:pPr marL="0" indent="0">
              <a:buNone/>
            </a:pPr>
            <a:r>
              <a:rPr lang="en-US" sz="4200" b="1" dirty="0">
                <a:solidFill>
                  <a:srgbClr val="7030A0"/>
                </a:solidFill>
              </a:rPr>
              <a:t>      </a:t>
            </a:r>
            <a:r>
              <a:rPr lang="en-US" sz="5100" b="1" dirty="0">
                <a:solidFill>
                  <a:srgbClr val="FF0000"/>
                </a:solidFill>
              </a:rPr>
              <a:t>A-Frozen remains</a:t>
            </a:r>
          </a:p>
          <a:p>
            <a:r>
              <a:rPr lang="en-US" sz="3400" dirty="0"/>
              <a:t>Fossils with this type of preservation  have been found frozen in ancient permafrost </a:t>
            </a:r>
            <a:r>
              <a:rPr lang="en-US" sz="3400" dirty="0">
                <a:solidFill>
                  <a:srgbClr val="FF0000"/>
                </a:solidFill>
              </a:rPr>
              <a:t>in Siberia</a:t>
            </a:r>
            <a:r>
              <a:rPr lang="en-US" sz="3400" dirty="0"/>
              <a:t>. </a:t>
            </a:r>
          </a:p>
          <a:p>
            <a:r>
              <a:rPr lang="en-US" sz="3400" dirty="0"/>
              <a:t>Unlike all other types of preservation, frozen remains allow direct study of the actual soft tissues and sometimes organs that made up an animal’s body. Further, hair commonly covers the bodies of these frozen remains, telling us what color the animals were they were alive. </a:t>
            </a:r>
          </a:p>
          <a:p>
            <a:r>
              <a:rPr lang="en-US" sz="3400" dirty="0"/>
              <a:t>Many different kinds of frozen extinct animals have been found in Siberia. </a:t>
            </a:r>
            <a:r>
              <a:rPr lang="en-US" sz="3400" dirty="0">
                <a:solidFill>
                  <a:srgbClr val="7030A0"/>
                </a:solidFill>
              </a:rPr>
              <a:t>, </a:t>
            </a:r>
            <a:r>
              <a:rPr lang="en-US" sz="3400" dirty="0"/>
              <a:t>including </a:t>
            </a:r>
            <a:r>
              <a:rPr lang="en-US" sz="3400" dirty="0">
                <a:solidFill>
                  <a:srgbClr val="FF0000"/>
                </a:solidFill>
              </a:rPr>
              <a:t>woolly mammoths </a:t>
            </a:r>
            <a:r>
              <a:rPr lang="en-US" sz="3400" dirty="0"/>
              <a:t>and </a:t>
            </a:r>
            <a:r>
              <a:rPr lang="en-US" sz="3400" dirty="0" err="1">
                <a:solidFill>
                  <a:srgbClr val="FF0000"/>
                </a:solidFill>
              </a:rPr>
              <a:t>rhinoceras</a:t>
            </a:r>
            <a:r>
              <a:rPr lang="en-US" sz="3400" dirty="0"/>
              <a:t>, horses, and </a:t>
            </a:r>
            <a:r>
              <a:rPr lang="en-US" sz="3400" dirty="0">
                <a:solidFill>
                  <a:srgbClr val="FF0000"/>
                </a:solidFill>
              </a:rPr>
              <a:t>bison. </a:t>
            </a:r>
          </a:p>
        </p:txBody>
      </p:sp>
    </p:spTree>
    <p:extLst>
      <p:ext uri="{BB962C8B-B14F-4D97-AF65-F5344CB8AC3E}">
        <p14:creationId xmlns:p14="http://schemas.microsoft.com/office/powerpoint/2010/main" val="76040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6248400"/>
          </a:xfrm>
        </p:spPr>
        <p:txBody>
          <a:bodyPr>
            <a:normAutofit fontScale="47500" lnSpcReduction="20000"/>
          </a:bodyPr>
          <a:lstStyle/>
          <a:p>
            <a:pPr marL="0" indent="0">
              <a:buNone/>
            </a:pPr>
            <a:r>
              <a:rPr lang="en-US" sz="5100" b="1" dirty="0">
                <a:solidFill>
                  <a:srgbClr val="FF0000"/>
                </a:solidFill>
                <a:effectLst>
                  <a:outerShdw blurRad="38100" dist="38100" dir="2700000" algn="tl">
                    <a:srgbClr val="000000">
                      <a:alpha val="43137"/>
                    </a:srgbClr>
                  </a:outerShdw>
                </a:effectLst>
              </a:rPr>
              <a:t>The fossil record </a:t>
            </a:r>
            <a:r>
              <a:rPr lang="en-US" sz="4000" dirty="0"/>
              <a:t>is made up of all the fossils ever </a:t>
            </a:r>
            <a:r>
              <a:rPr lang="en-US" sz="4500" dirty="0"/>
              <a:t>discovered on Earth, A paleontologist is a scientists who studies fossils. </a:t>
            </a:r>
            <a:r>
              <a:rPr lang="en-US" sz="4500" b="1" dirty="0"/>
              <a:t>All the information that paleontologists have gathered about past life is called the fossil record. </a:t>
            </a:r>
          </a:p>
          <a:p>
            <a:pPr marL="0" indent="0">
              <a:buNone/>
            </a:pPr>
            <a:endParaRPr lang="en-US" sz="4500" b="1" dirty="0"/>
          </a:p>
          <a:p>
            <a:pPr marL="0" indent="0">
              <a:buNone/>
            </a:pPr>
            <a:r>
              <a:rPr lang="en-US" sz="5100" b="1" dirty="0">
                <a:solidFill>
                  <a:srgbClr val="FF0000"/>
                </a:solidFill>
              </a:rPr>
              <a:t>What is a fossil ?</a:t>
            </a:r>
          </a:p>
          <a:p>
            <a:r>
              <a:rPr lang="en-US" sz="4500" dirty="0"/>
              <a:t>Fossils are the preserved remains, or traces of remains, of ancient organisms. </a:t>
            </a:r>
          </a:p>
          <a:p>
            <a:r>
              <a:rPr lang="en-US" sz="4500" dirty="0"/>
              <a:t>A fossil can preserve an entire organism or just part of one. Bones, shells, feathers, and leaves can all become fossils. </a:t>
            </a:r>
          </a:p>
          <a:p>
            <a:pPr marL="0" indent="0">
              <a:buNone/>
            </a:pPr>
            <a:r>
              <a:rPr lang="en-US" sz="4500" b="1" dirty="0">
                <a:solidFill>
                  <a:srgbClr val="FF0000"/>
                </a:solidFill>
              </a:rPr>
              <a:t>What do fossils tell us?</a:t>
            </a:r>
          </a:p>
          <a:p>
            <a:pPr marL="514350" indent="-514350">
              <a:buFont typeface="+mj-lt"/>
              <a:buAutoNum type="alphaLcPeriod"/>
            </a:pPr>
            <a:r>
              <a:rPr lang="en-US" sz="4500" dirty="0"/>
              <a:t>Fossils give clues about organisms that lived long ago. </a:t>
            </a:r>
          </a:p>
          <a:p>
            <a:pPr marL="514350" indent="-514350">
              <a:buFont typeface="+mj-lt"/>
              <a:buAutoNum type="alphaLcPeriod"/>
            </a:pPr>
            <a:r>
              <a:rPr lang="en-US" sz="4500" dirty="0"/>
              <a:t>Fossils are evidence of not only when and where organisms once lived, but also how they lived.</a:t>
            </a:r>
          </a:p>
          <a:p>
            <a:pPr marL="514350" indent="-514350">
              <a:buFont typeface="+mj-lt"/>
              <a:buAutoNum type="alphaLcPeriod"/>
            </a:pPr>
            <a:r>
              <a:rPr lang="en-US" sz="4500" dirty="0"/>
              <a:t>They also provide evidence about how Earth’s surface has changed over time.</a:t>
            </a:r>
          </a:p>
          <a:p>
            <a:pPr marL="514350" indent="-514350">
              <a:buFont typeface="+mj-lt"/>
              <a:buAutoNum type="alphaLcPeriod"/>
            </a:pPr>
            <a:r>
              <a:rPr lang="en-US" sz="4500" dirty="0"/>
              <a:t>Fossils help scientists understand what past environments may have been like. </a:t>
            </a:r>
          </a:p>
          <a:p>
            <a:pPr marL="514350" indent="-514350">
              <a:buFont typeface="+mj-lt"/>
              <a:buAutoNum type="alphaLcPeriod"/>
            </a:pPr>
            <a:r>
              <a:rPr lang="en-US" sz="4500" dirty="0"/>
              <a:t>Fossils also show how animals changed over time and how they are related to one another.</a:t>
            </a:r>
          </a:p>
          <a:p>
            <a:endParaRPr lang="en-US" sz="4500" dirty="0"/>
          </a:p>
          <a:p>
            <a:endParaRPr lang="en-US" dirty="0"/>
          </a:p>
        </p:txBody>
      </p:sp>
    </p:spTree>
    <p:extLst>
      <p:ext uri="{BB962C8B-B14F-4D97-AF65-F5344CB8AC3E}">
        <p14:creationId xmlns:p14="http://schemas.microsoft.com/office/powerpoint/2010/main" val="391090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a:t>
            </a:r>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7625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
            <a:ext cx="4495800" cy="342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6800" y="223839"/>
            <a:ext cx="3314700" cy="584775"/>
          </a:xfrm>
          <a:prstGeom prst="rect">
            <a:avLst/>
          </a:prstGeom>
          <a:solidFill>
            <a:schemeClr val="bg1"/>
          </a:solidFill>
        </p:spPr>
        <p:txBody>
          <a:bodyPr wrap="square">
            <a:spAutoFit/>
          </a:bodyPr>
          <a:lstStyle/>
          <a:p>
            <a:r>
              <a:rPr lang="en-US" sz="3200" dirty="0"/>
              <a:t>    </a:t>
            </a:r>
            <a:r>
              <a:rPr lang="en-US" sz="3200" dirty="0" err="1"/>
              <a:t>Rhinoceras</a:t>
            </a:r>
            <a:r>
              <a:rPr lang="en-US" dirty="0"/>
              <a:t> </a:t>
            </a:r>
          </a:p>
        </p:txBody>
      </p:sp>
      <p:sp>
        <p:nvSpPr>
          <p:cNvPr id="5" name="Rectangle 4"/>
          <p:cNvSpPr/>
          <p:nvPr/>
        </p:nvSpPr>
        <p:spPr>
          <a:xfrm>
            <a:off x="5029200" y="304801"/>
            <a:ext cx="1524000" cy="646331"/>
          </a:xfrm>
          <a:prstGeom prst="rect">
            <a:avLst/>
          </a:prstGeom>
          <a:solidFill>
            <a:schemeClr val="bg1"/>
          </a:solidFill>
        </p:spPr>
        <p:txBody>
          <a:bodyPr wrap="square">
            <a:spAutoFit/>
          </a:bodyPr>
          <a:lstStyle/>
          <a:p>
            <a:r>
              <a:rPr lang="en-US" sz="3600" dirty="0"/>
              <a:t>bison</a:t>
            </a:r>
          </a:p>
        </p:txBody>
      </p:sp>
      <p:pic>
        <p:nvPicPr>
          <p:cNvPr id="6" name="Picture 5">
            <a:extLst>
              <a:ext uri="{FF2B5EF4-FFF2-40B4-BE49-F238E27FC236}">
                <a16:creationId xmlns:a16="http://schemas.microsoft.com/office/drawing/2014/main" id="{B2F669CB-BED8-F461-FF93-95AE8E18DFA2}"/>
              </a:ext>
            </a:extLst>
          </p:cNvPr>
          <p:cNvPicPr>
            <a:picLocks noChangeAspect="1"/>
          </p:cNvPicPr>
          <p:nvPr/>
        </p:nvPicPr>
        <p:blipFill>
          <a:blip r:embed="rId4"/>
          <a:stretch>
            <a:fillRect/>
          </a:stretch>
        </p:blipFill>
        <p:spPr>
          <a:xfrm>
            <a:off x="4648009" y="3246422"/>
            <a:ext cx="4610483" cy="3611578"/>
          </a:xfrm>
          <a:prstGeom prst="rect">
            <a:avLst/>
          </a:prstGeom>
        </p:spPr>
      </p:pic>
      <p:sp>
        <p:nvSpPr>
          <p:cNvPr id="8" name="TextBox 7">
            <a:extLst>
              <a:ext uri="{FF2B5EF4-FFF2-40B4-BE49-F238E27FC236}">
                <a16:creationId xmlns:a16="http://schemas.microsoft.com/office/drawing/2014/main" id="{B468B8FB-9514-4769-679F-64F846CE78E9}"/>
              </a:ext>
            </a:extLst>
          </p:cNvPr>
          <p:cNvSpPr txBox="1"/>
          <p:nvPr/>
        </p:nvSpPr>
        <p:spPr>
          <a:xfrm>
            <a:off x="4762500" y="6126180"/>
            <a:ext cx="2171700" cy="584775"/>
          </a:xfrm>
          <a:prstGeom prst="rect">
            <a:avLst/>
          </a:prstGeom>
          <a:solidFill>
            <a:schemeClr val="bg1"/>
          </a:solidFill>
        </p:spPr>
        <p:txBody>
          <a:bodyPr wrap="square">
            <a:spAutoFit/>
          </a:bodyPr>
          <a:lstStyle/>
          <a:p>
            <a:r>
              <a:rPr lang="en-US" sz="1600" dirty="0"/>
              <a:t>30,000-year-old 'cave lion' found in Siberian</a:t>
            </a:r>
          </a:p>
        </p:txBody>
      </p:sp>
      <p:pic>
        <p:nvPicPr>
          <p:cNvPr id="10" name="Picture 9">
            <a:extLst>
              <a:ext uri="{FF2B5EF4-FFF2-40B4-BE49-F238E27FC236}">
                <a16:creationId xmlns:a16="http://schemas.microsoft.com/office/drawing/2014/main" id="{E01764B6-6B97-A38C-71F5-A496CA186EC4}"/>
              </a:ext>
            </a:extLst>
          </p:cNvPr>
          <p:cNvPicPr>
            <a:picLocks noChangeAspect="1"/>
          </p:cNvPicPr>
          <p:nvPr/>
        </p:nvPicPr>
        <p:blipFill>
          <a:blip r:embed="rId5"/>
          <a:stretch>
            <a:fillRect/>
          </a:stretch>
        </p:blipFill>
        <p:spPr>
          <a:xfrm>
            <a:off x="0" y="3703635"/>
            <a:ext cx="4762500" cy="3154363"/>
          </a:xfrm>
          <a:prstGeom prst="rect">
            <a:avLst/>
          </a:prstGeom>
        </p:spPr>
      </p:pic>
    </p:spTree>
    <p:extLst>
      <p:ext uri="{BB962C8B-B14F-4D97-AF65-F5344CB8AC3E}">
        <p14:creationId xmlns:p14="http://schemas.microsoft.com/office/powerpoint/2010/main" val="3845094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a:extLst>
              <a:ext uri="{FF2B5EF4-FFF2-40B4-BE49-F238E27FC236}">
                <a16:creationId xmlns:a16="http://schemas.microsoft.com/office/drawing/2014/main" id="{B4FA722D-B0CF-4C25-B2B5-33BD91194D30}"/>
              </a:ext>
            </a:extLst>
          </p:cNvPr>
          <p:cNvSpPr txBox="1">
            <a:spLocks noChangeArrowheads="1"/>
          </p:cNvSpPr>
          <p:nvPr/>
        </p:nvSpPr>
        <p:spPr bwMode="auto">
          <a:xfrm>
            <a:off x="1860550" y="838200"/>
            <a:ext cx="542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ea typeface="+mn-ea"/>
                <a:cs typeface="+mn-cs"/>
              </a:rPr>
              <a:t>Soft Tissue Preservation: Refrigeration</a:t>
            </a:r>
          </a:p>
        </p:txBody>
      </p:sp>
      <p:pic>
        <p:nvPicPr>
          <p:cNvPr id="2058" name="Picture 10">
            <a:extLst>
              <a:ext uri="{FF2B5EF4-FFF2-40B4-BE49-F238E27FC236}">
                <a16:creationId xmlns:a16="http://schemas.microsoft.com/office/drawing/2014/main" id="{9186DE18-1EA9-56D0-1658-E4744C2B0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5" y="1295400"/>
            <a:ext cx="4267200" cy="3729038"/>
          </a:xfrm>
          <a:prstGeom prst="rect">
            <a:avLst/>
          </a:prstGeom>
          <a:noFill/>
          <a:extLst>
            <a:ext uri="{909E8E84-426E-40DD-AFC4-6F175D3DCCD1}">
              <a14:hiddenFill xmlns:a14="http://schemas.microsoft.com/office/drawing/2010/main">
                <a:solidFill>
                  <a:srgbClr val="FFFFFF"/>
                </a:solidFill>
              </a14:hiddenFill>
            </a:ext>
          </a:extLst>
        </p:spPr>
      </p:pic>
      <p:sp>
        <p:nvSpPr>
          <p:cNvPr id="2059" name="Text Box 11">
            <a:extLst>
              <a:ext uri="{FF2B5EF4-FFF2-40B4-BE49-F238E27FC236}">
                <a16:creationId xmlns:a16="http://schemas.microsoft.com/office/drawing/2014/main" id="{5C96DD2E-3ACC-F0E3-61E8-34312C0833CA}"/>
              </a:ext>
            </a:extLst>
          </p:cNvPr>
          <p:cNvSpPr txBox="1">
            <a:spLocks noChangeArrowheads="1"/>
          </p:cNvSpPr>
          <p:nvPr/>
        </p:nvSpPr>
        <p:spPr bwMode="auto">
          <a:xfrm>
            <a:off x="304800" y="5029200"/>
            <a:ext cx="8839200"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a:ln>
                  <a:noFill/>
                </a:ln>
                <a:effectLst/>
                <a:uLnTx/>
                <a:uFillTx/>
                <a:latin typeface="Arial" panose="020B0604020202020204" pitchFamily="34" charset="0"/>
                <a:ea typeface="+mn-ea"/>
                <a:cs typeface="+mn-cs"/>
              </a:rPr>
              <a:t> 20,000 year old Siberian Wooly Mammoth preserving the original hair and flesh.  The flesh is so well preserved that it is still edible, and has apparently been served to various people on several occasions in the last </a:t>
            </a:r>
            <a:r>
              <a:rPr kumimoji="0" lang="en-US" altLang="en-US" sz="2300" b="0" i="0" u="none" strike="noStrike" kern="1200" cap="none" spc="0" normalizeH="0" baseline="0" noProof="0" dirty="0" err="1">
                <a:ln>
                  <a:noFill/>
                </a:ln>
                <a:effectLst/>
                <a:uLnTx/>
                <a:uFillTx/>
                <a:latin typeface="Arial" panose="020B0604020202020204" pitchFamily="34" charset="0"/>
                <a:ea typeface="+mn-ea"/>
                <a:cs typeface="+mn-cs"/>
              </a:rPr>
              <a:t>century.This</a:t>
            </a:r>
            <a:r>
              <a:rPr kumimoji="0" lang="en-US" altLang="en-US" sz="2300" b="0" i="0" u="none" strike="noStrike" kern="1200" cap="none" spc="0" normalizeH="0" baseline="0" noProof="0" dirty="0">
                <a:ln>
                  <a:noFill/>
                </a:ln>
                <a:effectLst/>
                <a:uLnTx/>
                <a:uFillTx/>
                <a:latin typeface="Arial" panose="020B0604020202020204" pitchFamily="34" charset="0"/>
                <a:ea typeface="+mn-ea"/>
                <a:cs typeface="+mn-cs"/>
              </a:rPr>
              <a:t> is certainly a highly exceptional case of unaltered preservation!</a:t>
            </a:r>
          </a:p>
        </p:txBody>
      </p:sp>
      <p:sp>
        <p:nvSpPr>
          <p:cNvPr id="2060" name="Text Box 12">
            <a:extLst>
              <a:ext uri="{FF2B5EF4-FFF2-40B4-BE49-F238E27FC236}">
                <a16:creationId xmlns:a16="http://schemas.microsoft.com/office/drawing/2014/main" id="{D90AE7C2-9002-C348-E734-343E0F057FDC}"/>
              </a:ext>
            </a:extLst>
          </p:cNvPr>
          <p:cNvSpPr txBox="1">
            <a:spLocks noChangeArrowheads="1"/>
          </p:cNvSpPr>
          <p:nvPr/>
        </p:nvSpPr>
        <p:spPr bwMode="auto">
          <a:xfrm>
            <a:off x="1676400" y="228601"/>
            <a:ext cx="6195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Unaltered/Actual or true Remains</a:t>
            </a:r>
          </a:p>
        </p:txBody>
      </p:sp>
      <p:pic>
        <p:nvPicPr>
          <p:cNvPr id="2" name="Picture 1">
            <a:extLst>
              <a:ext uri="{FF2B5EF4-FFF2-40B4-BE49-F238E27FC236}">
                <a16:creationId xmlns:a16="http://schemas.microsoft.com/office/drawing/2014/main" id="{14C6C27A-D021-0874-D428-8B5716636D83}"/>
              </a:ext>
            </a:extLst>
          </p:cNvPr>
          <p:cNvPicPr>
            <a:picLocks noChangeAspect="1"/>
          </p:cNvPicPr>
          <p:nvPr/>
        </p:nvPicPr>
        <p:blipFill>
          <a:blip r:embed="rId3"/>
          <a:stretch>
            <a:fillRect/>
          </a:stretch>
        </p:blipFill>
        <p:spPr>
          <a:xfrm>
            <a:off x="4339390" y="1295400"/>
            <a:ext cx="4500180" cy="3729038"/>
          </a:xfrm>
          <a:prstGeom prst="rect">
            <a:avLst/>
          </a:prstGeom>
        </p:spPr>
      </p:pic>
    </p:spTree>
    <p:extLst>
      <p:ext uri="{BB962C8B-B14F-4D97-AF65-F5344CB8AC3E}">
        <p14:creationId xmlns:p14="http://schemas.microsoft.com/office/powerpoint/2010/main" val="5783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9E527C2B-6CB6-F164-D141-88AC9A04013D}"/>
              </a:ext>
            </a:extLst>
          </p:cNvPr>
          <p:cNvSpPr>
            <a:spLocks noGrp="1" noChangeArrowheads="1"/>
          </p:cNvSpPr>
          <p:nvPr>
            <p:ph type="body" idx="1"/>
          </p:nvPr>
        </p:nvSpPr>
        <p:spPr>
          <a:xfrm>
            <a:off x="533400" y="914400"/>
            <a:ext cx="8610600" cy="461665"/>
          </a:xfrm>
          <a:noFill/>
        </p:spPr>
        <p:txBody>
          <a:bodyPr/>
          <a:lstStyle/>
          <a:p>
            <a:endParaRPr lang="en-US" altLang="en-US" dirty="0"/>
          </a:p>
        </p:txBody>
      </p:sp>
      <p:pic>
        <p:nvPicPr>
          <p:cNvPr id="35844" name="Picture 4">
            <a:extLst>
              <a:ext uri="{FF2B5EF4-FFF2-40B4-BE49-F238E27FC236}">
                <a16:creationId xmlns:a16="http://schemas.microsoft.com/office/drawing/2014/main" id="{490EE08A-4E1A-3ABB-142C-C4ABA3983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6803"/>
            <a:ext cx="8610600" cy="44352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7038F2A-F0BE-9EE7-B161-8C36CC05B77D}"/>
              </a:ext>
            </a:extLst>
          </p:cNvPr>
          <p:cNvSpPr/>
          <p:nvPr/>
        </p:nvSpPr>
        <p:spPr bwMode="auto">
          <a:xfrm>
            <a:off x="-23446" y="-1"/>
            <a:ext cx="9144000" cy="2206803"/>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3200" dirty="0">
                <a:latin typeface="Times" panose="02020603050405020304" pitchFamily="18" charset="0"/>
              </a:rPr>
              <a:t>Preserved remains form when an entire organism becomes encased in material such as ice. Mexico search team finds 2nd frozen body near volcano's summit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left)">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wipe(up)">
                                      <p:cBhvr>
                                        <p:cTn id="12"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5"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00799"/>
          </a:xfrm>
        </p:spPr>
        <p:txBody>
          <a:bodyPr/>
          <a:lstStyle/>
          <a:p>
            <a:pPr marL="0" indent="0">
              <a:buNone/>
            </a:pPr>
            <a:r>
              <a:rPr lang="en-US" b="1" dirty="0">
                <a:solidFill>
                  <a:srgbClr val="FF0000"/>
                </a:solidFill>
              </a:rPr>
              <a:t>B-Preservation in amber </a:t>
            </a:r>
            <a:r>
              <a:rPr lang="ar-IQ" b="1" dirty="0">
                <a:solidFill>
                  <a:srgbClr val="FF0000"/>
                </a:solidFill>
              </a:rPr>
              <a:t>الكهرب </a:t>
            </a:r>
            <a:endParaRPr lang="en-US" b="1" dirty="0">
              <a:solidFill>
                <a:srgbClr val="FF0000"/>
              </a:solidFill>
            </a:endParaRPr>
          </a:p>
          <a:p>
            <a:pPr marL="0" indent="0">
              <a:buNone/>
            </a:pPr>
            <a:r>
              <a:rPr lang="en-US" sz="2800" dirty="0"/>
              <a:t>Amber is a yellow- or orange-colored semi-precious stone and is frequently used in jewelry. Many people do not realize, however, that amber is fossilized, hardened tree resin.</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90800"/>
            <a:ext cx="4492625" cy="39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133601"/>
            <a:ext cx="43465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81600" y="2362200"/>
            <a:ext cx="3124200" cy="369332"/>
          </a:xfrm>
          <a:prstGeom prst="rect">
            <a:avLst/>
          </a:prstGeom>
          <a:solidFill>
            <a:schemeClr val="bg1"/>
          </a:solidFill>
        </p:spPr>
        <p:txBody>
          <a:bodyPr wrap="square">
            <a:spAutoFit/>
          </a:bodyPr>
          <a:lstStyle/>
          <a:p>
            <a:r>
              <a:rPr lang="ar-IQ" dirty="0"/>
              <a:t>    </a:t>
            </a:r>
            <a:r>
              <a:rPr lang="en-US" dirty="0"/>
              <a:t>amber tree resin jewelry</a:t>
            </a:r>
          </a:p>
        </p:txBody>
      </p:sp>
    </p:spTree>
    <p:extLst>
      <p:ext uri="{BB962C8B-B14F-4D97-AF65-F5344CB8AC3E}">
        <p14:creationId xmlns:p14="http://schemas.microsoft.com/office/powerpoint/2010/main" val="1649314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fossilization in amber </a:t>
            </a:r>
          </a:p>
        </p:txBody>
      </p:sp>
      <p:pic>
        <p:nvPicPr>
          <p:cNvPr id="4" name="Content Placeholder 3">
            <a:extLst>
              <a:ext uri="{FF2B5EF4-FFF2-40B4-BE49-F238E27FC236}">
                <a16:creationId xmlns:a16="http://schemas.microsoft.com/office/drawing/2014/main" id="{00441C93-E4B2-172C-95FF-01CFCFA37C40}"/>
              </a:ext>
            </a:extLst>
          </p:cNvPr>
          <p:cNvPicPr>
            <a:picLocks noGrp="1" noChangeAspect="1"/>
          </p:cNvPicPr>
          <p:nvPr>
            <p:ph idx="1"/>
          </p:nvPr>
        </p:nvPicPr>
        <p:blipFill>
          <a:blip r:embed="rId2"/>
          <a:stretch>
            <a:fillRect/>
          </a:stretch>
        </p:blipFill>
        <p:spPr>
          <a:xfrm>
            <a:off x="4322294" y="1417638"/>
            <a:ext cx="4669306" cy="2438611"/>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190788"/>
            <a:ext cx="5029200" cy="243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3962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343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639762"/>
          </a:xfrm>
        </p:spPr>
        <p:txBody>
          <a:bodyPr>
            <a:normAutofit fontScale="90000"/>
          </a:bodyPr>
          <a:lstStyle/>
          <a:p>
            <a:pPr algn="l"/>
            <a:r>
              <a:rPr lang="en-US" dirty="0"/>
              <a:t> </a:t>
            </a:r>
            <a:r>
              <a:rPr lang="en-US" b="1" dirty="0">
                <a:solidFill>
                  <a:srgbClr val="FF0000"/>
                </a:solidFill>
              </a:rPr>
              <a:t>C-Trapped in tar</a:t>
            </a:r>
          </a:p>
        </p:txBody>
      </p:sp>
      <p:sp>
        <p:nvSpPr>
          <p:cNvPr id="3" name="Content Placeholder 2"/>
          <p:cNvSpPr>
            <a:spLocks noGrp="1"/>
          </p:cNvSpPr>
          <p:nvPr>
            <p:ph idx="1"/>
          </p:nvPr>
        </p:nvSpPr>
        <p:spPr>
          <a:xfrm>
            <a:off x="381000" y="1219200"/>
            <a:ext cx="8382000" cy="5029200"/>
          </a:xfrm>
        </p:spPr>
        <p:txBody>
          <a:bodyPr>
            <a:normAutofit fontScale="85000" lnSpcReduction="20000"/>
          </a:bodyPr>
          <a:lstStyle/>
          <a:p>
            <a:r>
              <a:rPr lang="en-US" dirty="0"/>
              <a:t>The key thing about preservation  in tar or amber is lack of oxygen. Oxygen is a very active chemical and it will break down organic materials. </a:t>
            </a:r>
          </a:p>
          <a:p>
            <a:r>
              <a:rPr lang="en-US" dirty="0"/>
              <a:t>So when the large mammals fell into  amber or the tar pits and sank, they were located in an environment that lacked oxygen. </a:t>
            </a:r>
          </a:p>
          <a:p>
            <a:r>
              <a:rPr lang="en-US" sz="3600" dirty="0"/>
              <a:t>In </a:t>
            </a:r>
            <a:r>
              <a:rPr lang="en-US" sz="3600" b="1" dirty="0">
                <a:solidFill>
                  <a:srgbClr val="FF0000"/>
                </a:solidFill>
              </a:rPr>
              <a:t>La Brea Tar Pits </a:t>
            </a:r>
            <a:r>
              <a:rPr lang="en-US" sz="3600" dirty="0"/>
              <a:t>research found huge, extinct mammals such as saber-toothed cats, dire wolves, and mammoths, as well as “microfossils”—the tiny remains of plants and animals that can give us clues about past and present climate change.</a:t>
            </a:r>
          </a:p>
          <a:p>
            <a:r>
              <a:rPr lang="en-US" sz="3600" dirty="0"/>
              <a:t>they were preserved between 50,000 years ago</a:t>
            </a:r>
          </a:p>
        </p:txBody>
      </p:sp>
    </p:spTree>
    <p:extLst>
      <p:ext uri="{BB962C8B-B14F-4D97-AF65-F5344CB8AC3E}">
        <p14:creationId xmlns:p14="http://schemas.microsoft.com/office/powerpoint/2010/main" val="1796654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1" y="228600"/>
            <a:ext cx="2743199" cy="584775"/>
          </a:xfrm>
          <a:prstGeom prst="rect">
            <a:avLst/>
          </a:prstGeom>
          <a:solidFill>
            <a:schemeClr val="bg1"/>
          </a:solidFill>
        </p:spPr>
        <p:txBody>
          <a:bodyPr wrap="square">
            <a:spAutoFit/>
          </a:bodyPr>
          <a:lstStyle/>
          <a:p>
            <a:r>
              <a:rPr lang="en-US" sz="3200" dirty="0">
                <a:solidFill>
                  <a:prstClr val="black"/>
                </a:solidFill>
              </a:rPr>
              <a:t>La Brea Tar Pits</a:t>
            </a:r>
          </a:p>
        </p:txBody>
      </p:sp>
    </p:spTree>
    <p:extLst>
      <p:ext uri="{BB962C8B-B14F-4D97-AF65-F5344CB8AC3E}">
        <p14:creationId xmlns:p14="http://schemas.microsoft.com/office/powerpoint/2010/main" val="605452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76C21373-227E-7D6C-00A9-593CB33FE215}"/>
              </a:ext>
            </a:extLst>
          </p:cNvPr>
          <p:cNvSpPr txBox="1">
            <a:spLocks noChangeArrowheads="1"/>
          </p:cNvSpPr>
          <p:nvPr/>
        </p:nvSpPr>
        <p:spPr bwMode="auto">
          <a:xfrm>
            <a:off x="381000" y="827087"/>
            <a:ext cx="907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ea typeface="+mn-ea"/>
                <a:cs typeface="+mn-cs"/>
              </a:rPr>
              <a:t>Soft Tissue Preservation: Tar Immersion/Impregnation</a:t>
            </a:r>
          </a:p>
        </p:txBody>
      </p:sp>
      <p:pic>
        <p:nvPicPr>
          <p:cNvPr id="3075" name="Picture 3">
            <a:extLst>
              <a:ext uri="{FF2B5EF4-FFF2-40B4-BE49-F238E27FC236}">
                <a16:creationId xmlns:a16="http://schemas.microsoft.com/office/drawing/2014/main" id="{CD2FBCBA-CCD9-F56F-59D8-4F30B3CB4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524610"/>
            <a:ext cx="5740400" cy="4125913"/>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a:extLst>
              <a:ext uri="{FF2B5EF4-FFF2-40B4-BE49-F238E27FC236}">
                <a16:creationId xmlns:a16="http://schemas.microsoft.com/office/drawing/2014/main" id="{ED57A988-4E24-4564-78FD-9C3BCA15DABC}"/>
              </a:ext>
            </a:extLst>
          </p:cNvPr>
          <p:cNvSpPr txBox="1">
            <a:spLocks noChangeArrowheads="1"/>
          </p:cNvSpPr>
          <p:nvPr/>
        </p:nvSpPr>
        <p:spPr bwMode="auto">
          <a:xfrm>
            <a:off x="0" y="5867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ea typeface="+mn-ea"/>
                <a:cs typeface="+mn-cs"/>
              </a:rPr>
              <a:t>Beetle encased in solidified tar</a:t>
            </a:r>
          </a:p>
        </p:txBody>
      </p:sp>
      <p:sp>
        <p:nvSpPr>
          <p:cNvPr id="3077" name="Text Box 5">
            <a:extLst>
              <a:ext uri="{FF2B5EF4-FFF2-40B4-BE49-F238E27FC236}">
                <a16:creationId xmlns:a16="http://schemas.microsoft.com/office/drawing/2014/main" id="{A9BACB54-1BFE-80B2-DF49-745E5775A0F4}"/>
              </a:ext>
            </a:extLst>
          </p:cNvPr>
          <p:cNvSpPr txBox="1">
            <a:spLocks noChangeArrowheads="1"/>
          </p:cNvSpPr>
          <p:nvPr/>
        </p:nvSpPr>
        <p:spPr bwMode="auto">
          <a:xfrm>
            <a:off x="2895600" y="228600"/>
            <a:ext cx="3729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ea typeface="+mn-ea"/>
                <a:cs typeface="+mn-cs"/>
              </a:rPr>
              <a:t>Unaltered/Actual Remains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3"/>
          <p:cNvSpPr>
            <a:spLocks noGrp="1"/>
          </p:cNvSpPr>
          <p:nvPr>
            <p:ph type="title"/>
          </p:nvPr>
        </p:nvSpPr>
        <p:spPr>
          <a:xfrm>
            <a:off x="457200" y="609600"/>
            <a:ext cx="8229600" cy="1676400"/>
          </a:xfrm>
        </p:spPr>
        <p:txBody>
          <a:bodyPr/>
          <a:lstStyle/>
          <a:p>
            <a:pPr algn="l" eaLnBrk="1" hangingPunct="1"/>
            <a:r>
              <a:rPr lang="en-US" sz="2800">
                <a:latin typeface="Times New Roman" pitchFamily="18" charset="0"/>
                <a:cs typeface="Times New Roman" pitchFamily="18" charset="0"/>
              </a:rPr>
              <a:t>To understand how living things have changed through time, scientists need to be able to determine the age of the fossil. Scientists can determine fossils age in two ways:</a:t>
            </a:r>
          </a:p>
        </p:txBody>
      </p:sp>
      <p:sp>
        <p:nvSpPr>
          <p:cNvPr id="27650" name="Content Placeholder 4"/>
          <p:cNvSpPr>
            <a:spLocks noGrp="1"/>
          </p:cNvSpPr>
          <p:nvPr>
            <p:ph idx="1"/>
          </p:nvPr>
        </p:nvSpPr>
        <p:spPr>
          <a:xfrm>
            <a:off x="457200" y="2743200"/>
            <a:ext cx="8229600" cy="3382963"/>
          </a:xfrm>
        </p:spPr>
        <p:txBody>
          <a:bodyPr/>
          <a:lstStyle/>
          <a:p>
            <a:pPr marL="514350" indent="-514350" eaLnBrk="1" hangingPunct="1">
              <a:buFont typeface="Arial" charset="0"/>
              <a:buAutoNum type="arabicPeriod"/>
            </a:pPr>
            <a:r>
              <a:rPr lang="en-US" sz="4000" dirty="0">
                <a:latin typeface="Times New Roman" pitchFamily="18" charset="0"/>
                <a:cs typeface="Times New Roman" pitchFamily="18" charset="0"/>
              </a:rPr>
              <a:t>Relative dating</a:t>
            </a:r>
          </a:p>
          <a:p>
            <a:pPr marL="514350" indent="-514350" eaLnBrk="1" hangingPunct="1">
              <a:buFont typeface="Arial" charset="0"/>
              <a:buNone/>
            </a:pPr>
            <a:r>
              <a:rPr lang="en-US" sz="4000" dirty="0">
                <a:latin typeface="Times New Roman" pitchFamily="18" charset="0"/>
                <a:cs typeface="Times New Roman" pitchFamily="18" charset="0"/>
              </a:rPr>
              <a:t>2. Radioactive dating</a:t>
            </a:r>
          </a:p>
        </p:txBody>
      </p:sp>
      <p:sp>
        <p:nvSpPr>
          <p:cNvPr id="27652" name="Rectangle 4"/>
          <p:cNvSpPr>
            <a:spLocks noChangeArrowheads="1"/>
          </p:cNvSpPr>
          <p:nvPr/>
        </p:nvSpPr>
        <p:spPr bwMode="auto">
          <a:xfrm>
            <a:off x="152400" y="4572000"/>
            <a:ext cx="8399463" cy="156966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Arial" charset="0"/>
                <a:ea typeface="+mn-ea"/>
                <a:cs typeface="+mn-cs"/>
              </a:rPr>
              <a:t>The fossil record provides information about species that are __Extinct__ (or have died out).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12"/>
            <a:ext cx="8229600" cy="6172199"/>
          </a:xfrm>
        </p:spPr>
        <p:txBody>
          <a:bodyPr>
            <a:normAutofit fontScale="92500" lnSpcReduction="20000"/>
          </a:bodyPr>
          <a:lstStyle/>
          <a:p>
            <a:pPr marL="0" indent="0">
              <a:buNone/>
            </a:pPr>
            <a:r>
              <a:rPr lang="en-US" sz="4600" b="1" dirty="0">
                <a:solidFill>
                  <a:srgbClr val="FF0000"/>
                </a:solidFill>
              </a:rPr>
              <a:t>1-Relative Dating</a:t>
            </a:r>
          </a:p>
          <a:p>
            <a:r>
              <a:rPr lang="en-US" sz="3400" dirty="0"/>
              <a:t>Sedimentary rock is laid down in layers or strata </a:t>
            </a:r>
            <a:r>
              <a:rPr lang="en-US" sz="3400" b="1" dirty="0"/>
              <a:t>the deepest usually being the oldest</a:t>
            </a:r>
          </a:p>
          <a:p>
            <a:r>
              <a:rPr lang="en-US" sz="3400" dirty="0"/>
              <a:t>Shows what organisms lived together.</a:t>
            </a:r>
          </a:p>
          <a:p>
            <a:r>
              <a:rPr lang="en-US" sz="3400" dirty="0"/>
              <a:t>Scientists look at where fossils are located within the rock column.</a:t>
            </a:r>
          </a:p>
          <a:p>
            <a:r>
              <a:rPr lang="en-US" sz="3400" dirty="0"/>
              <a:t>Use the Law of Superposition</a:t>
            </a:r>
          </a:p>
          <a:p>
            <a:r>
              <a:rPr lang="en-US" sz="3400" dirty="0">
                <a:solidFill>
                  <a:srgbClr val="FF0000"/>
                </a:solidFill>
              </a:rPr>
              <a:t>However, </a:t>
            </a:r>
            <a:r>
              <a:rPr lang="en-US" sz="3400" b="1" dirty="0">
                <a:solidFill>
                  <a:srgbClr val="FF0000"/>
                </a:solidFill>
              </a:rPr>
              <a:t>due to earth movements in the past </a:t>
            </a:r>
            <a:r>
              <a:rPr lang="en-US" sz="3400" dirty="0">
                <a:solidFill>
                  <a:srgbClr val="FF0000"/>
                </a:solidFill>
              </a:rPr>
              <a:t>and to the great time spans and migrations of some organisms</a:t>
            </a:r>
            <a:r>
              <a:rPr lang="en-US" sz="3400" dirty="0"/>
              <a:t>, this method is not very accurate.</a:t>
            </a:r>
          </a:p>
          <a:p>
            <a:r>
              <a:rPr lang="en-US" sz="3400" dirty="0"/>
              <a:t>Shows the order in which fossils occurred- </a:t>
            </a:r>
            <a:r>
              <a:rPr lang="en-US" sz="3400" b="1" dirty="0"/>
              <a:t>does not give exact ages.</a:t>
            </a:r>
          </a:p>
          <a:p>
            <a:endParaRPr lang="en-US" sz="3400" dirty="0"/>
          </a:p>
          <a:p>
            <a:endParaRPr lang="en-US" sz="3400" dirty="0"/>
          </a:p>
          <a:p>
            <a:endParaRPr lang="en-US" sz="3400" dirty="0"/>
          </a:p>
          <a:p>
            <a:endParaRPr lang="en-US" dirty="0"/>
          </a:p>
          <a:p>
            <a:endParaRPr lang="en-US" dirty="0"/>
          </a:p>
        </p:txBody>
      </p:sp>
    </p:spTree>
    <p:extLst>
      <p:ext uri="{BB962C8B-B14F-4D97-AF65-F5344CB8AC3E}">
        <p14:creationId xmlns:p14="http://schemas.microsoft.com/office/powerpoint/2010/main" val="78486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257800" cy="6354763"/>
          </a:xfrm>
        </p:spPr>
        <p:txBody>
          <a:bodyPr>
            <a:normAutofit fontScale="70000" lnSpcReduction="20000"/>
          </a:bodyPr>
          <a:lstStyle/>
          <a:p>
            <a:pPr marL="0" indent="0">
              <a:buNone/>
            </a:pPr>
            <a:r>
              <a:rPr lang="en-US" sz="4600" b="1" dirty="0">
                <a:solidFill>
                  <a:srgbClr val="FF0000"/>
                </a:solidFill>
              </a:rPr>
              <a:t>     Fossil Formation </a:t>
            </a:r>
          </a:p>
          <a:p>
            <a:r>
              <a:rPr lang="en-US" sz="4000" dirty="0"/>
              <a:t>For an organism to be preserved, it must be in an environment free of oxidation and bacterial decay. </a:t>
            </a:r>
          </a:p>
          <a:p>
            <a:r>
              <a:rPr lang="en-US" sz="4000" dirty="0"/>
              <a:t>The organism must be </a:t>
            </a:r>
            <a:r>
              <a:rPr lang="en-US" sz="4000" b="1" dirty="0"/>
              <a:t>quickly buried by sediment and must be shielded from oxygen </a:t>
            </a:r>
            <a:r>
              <a:rPr lang="en-US" sz="4000" dirty="0"/>
              <a:t>When some animals died quick death (e.g., volcano eruption), </a:t>
            </a:r>
            <a:r>
              <a:rPr lang="en-US" sz="4000" b="1" dirty="0"/>
              <a:t>their bodies can be encapsulated in stone/dirt and become a fossil </a:t>
            </a:r>
            <a:r>
              <a:rPr lang="en-US" sz="4000" dirty="0"/>
              <a:t>.</a:t>
            </a:r>
          </a:p>
          <a:p>
            <a:r>
              <a:rPr lang="en-US" sz="4000" dirty="0"/>
              <a:t>Environments that are covered by water are more likely to preserve organisms </a:t>
            </a:r>
          </a:p>
          <a:p>
            <a:r>
              <a:rPr lang="en-US" sz="4000" dirty="0"/>
              <a:t>Ex: Swamps, deep lakes, tar pits, oceans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0"/>
            <a:ext cx="3886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DFD4C12-DBC5-647C-0D3F-6D8B51C75CE0}"/>
              </a:ext>
            </a:extLst>
          </p:cNvPr>
          <p:cNvPicPr>
            <a:picLocks noChangeAspect="1"/>
          </p:cNvPicPr>
          <p:nvPr/>
        </p:nvPicPr>
        <p:blipFill>
          <a:blip r:embed="rId3"/>
          <a:stretch>
            <a:fillRect/>
          </a:stretch>
        </p:blipFill>
        <p:spPr>
          <a:xfrm>
            <a:off x="5257800" y="3695683"/>
            <a:ext cx="3886200" cy="3124200"/>
          </a:xfrm>
          <a:prstGeom prst="rect">
            <a:avLst/>
          </a:prstGeom>
        </p:spPr>
      </p:pic>
    </p:spTree>
    <p:extLst>
      <p:ext uri="{BB962C8B-B14F-4D97-AF65-F5344CB8AC3E}">
        <p14:creationId xmlns:p14="http://schemas.microsoft.com/office/powerpoint/2010/main" val="4139708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rtlCol="0">
            <a:normAutofit fontScale="90000"/>
          </a:bodyPr>
          <a:lstStyle/>
          <a:p>
            <a:pPr eaLnBrk="1" fontAlgn="auto" hangingPunct="1">
              <a:spcAft>
                <a:spcPts val="0"/>
              </a:spcAft>
              <a:defRPr/>
            </a:pPr>
            <a:r>
              <a:rPr lang="en-US" sz="4000" dirty="0">
                <a:latin typeface="Times New Roman" pitchFamily="18" charset="0"/>
                <a:cs typeface="Times New Roman" pitchFamily="18" charset="0"/>
              </a:rPr>
              <a:t>Relative dating - It determines which of the two fossils is </a:t>
            </a:r>
            <a:r>
              <a:rPr lang="en-US" sz="4000" b="1" u="sng" dirty="0">
                <a:latin typeface="Times New Roman" pitchFamily="18" charset="0"/>
                <a:cs typeface="Times New Roman" pitchFamily="18" charset="0"/>
              </a:rPr>
              <a:t>older.</a:t>
            </a:r>
            <a:br>
              <a:rPr lang="en-US" b="1" u="sng" dirty="0"/>
            </a:br>
            <a:endParaRPr lang="en-US" dirty="0"/>
          </a:p>
        </p:txBody>
      </p:sp>
      <p:pic>
        <p:nvPicPr>
          <p:cNvPr id="29698" name="Picture 1" descr="Relative vs. absolute dating"/>
          <p:cNvPicPr>
            <a:picLocks noGrp="1" noChangeAspect="1" noChangeArrowheads="1"/>
          </p:cNvPicPr>
          <p:nvPr>
            <p:ph idx="1"/>
          </p:nvPr>
        </p:nvPicPr>
        <p:blipFill>
          <a:blip r:embed="rId2"/>
          <a:srcRect/>
          <a:stretch>
            <a:fillRect/>
          </a:stretch>
        </p:blipFill>
        <p:spPr>
          <a:xfrm>
            <a:off x="2309812" y="1583561"/>
            <a:ext cx="4524375" cy="4876800"/>
          </a:xfrm>
        </p:spPr>
      </p:pic>
      <p:sp>
        <p:nvSpPr>
          <p:cNvPr id="5" name="Left Arrow 4"/>
          <p:cNvSpPr/>
          <p:nvPr/>
        </p:nvSpPr>
        <p:spPr>
          <a:xfrm>
            <a:off x="5715000" y="4953000"/>
            <a:ext cx="14478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Left Arrow 5"/>
          <p:cNvSpPr/>
          <p:nvPr/>
        </p:nvSpPr>
        <p:spPr>
          <a:xfrm>
            <a:off x="5410200" y="2590800"/>
            <a:ext cx="1600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701" name="TextBox 6"/>
          <p:cNvSpPr txBox="1">
            <a:spLocks noChangeArrowheads="1"/>
          </p:cNvSpPr>
          <p:nvPr/>
        </p:nvSpPr>
        <p:spPr bwMode="auto">
          <a:xfrm>
            <a:off x="7162800" y="2590800"/>
            <a:ext cx="19812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Youngest fossil</a:t>
            </a:r>
          </a:p>
        </p:txBody>
      </p:sp>
      <p:sp>
        <p:nvSpPr>
          <p:cNvPr id="29702" name="TextBox 7"/>
          <p:cNvSpPr txBox="1">
            <a:spLocks noChangeArrowheads="1"/>
          </p:cNvSpPr>
          <p:nvPr/>
        </p:nvSpPr>
        <p:spPr bwMode="auto">
          <a:xfrm>
            <a:off x="7315200" y="4953000"/>
            <a:ext cx="16002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Oldest Fossil</a:t>
            </a:r>
          </a:p>
        </p:txBody>
      </p:sp>
      <p:sp>
        <p:nvSpPr>
          <p:cNvPr id="4" name="TextBox 3">
            <a:extLst>
              <a:ext uri="{FF2B5EF4-FFF2-40B4-BE49-F238E27FC236}">
                <a16:creationId xmlns:a16="http://schemas.microsoft.com/office/drawing/2014/main" id="{0EFE4FDE-A27F-1596-8766-53F4C6E1EB8E}"/>
              </a:ext>
            </a:extLst>
          </p:cNvPr>
          <p:cNvSpPr txBox="1"/>
          <p:nvPr/>
        </p:nvSpPr>
        <p:spPr>
          <a:xfrm>
            <a:off x="228600" y="2590800"/>
            <a:ext cx="2362200" cy="3785652"/>
          </a:xfrm>
          <a:prstGeom prst="rect">
            <a:avLst/>
          </a:prstGeom>
          <a:noFill/>
        </p:spPr>
        <p:txBody>
          <a:bodyPr wrap="square">
            <a:spAutoFit/>
          </a:bodyPr>
          <a:lstStyle/>
          <a:p>
            <a:r>
              <a:rPr lang="en-US" sz="2400" b="1" dirty="0"/>
              <a:t>The Exact age cannot be determined; </a:t>
            </a:r>
          </a:p>
          <a:p>
            <a:r>
              <a:rPr lang="en-US" sz="2400" b="1" dirty="0"/>
              <a:t>you can</a:t>
            </a:r>
          </a:p>
          <a:p>
            <a:r>
              <a:rPr lang="en-US" sz="2400" b="1" dirty="0"/>
              <a:t>only say that something appears earlier or later </a:t>
            </a:r>
          </a:p>
          <a:p>
            <a:r>
              <a:rPr lang="en-US" sz="2400" b="1" dirty="0"/>
              <a:t>than something else.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457200" y="274638"/>
            <a:ext cx="8229600" cy="411162"/>
          </a:xfrm>
        </p:spPr>
        <p:txBody>
          <a:bodyPr/>
          <a:lstStyle/>
          <a:p>
            <a:pPr eaLnBrk="1" hangingPunct="1"/>
            <a:r>
              <a:rPr lang="en-US"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2-Radioactive dating:</a:t>
            </a:r>
          </a:p>
        </p:txBody>
      </p:sp>
      <p:sp>
        <p:nvSpPr>
          <p:cNvPr id="11" name="Content Placeholder 10"/>
          <p:cNvSpPr>
            <a:spLocks noGrp="1"/>
          </p:cNvSpPr>
          <p:nvPr>
            <p:ph idx="1"/>
          </p:nvPr>
        </p:nvSpPr>
        <p:spPr>
          <a:xfrm>
            <a:off x="533400" y="838200"/>
            <a:ext cx="8382000" cy="6019800"/>
          </a:xfrm>
        </p:spPr>
        <p:txBody>
          <a:bodyPr rtlCol="0">
            <a:normAutofit fontScale="70000" lnSpcReduction="20000"/>
          </a:bodyPr>
          <a:lstStyle/>
          <a:p>
            <a:pPr eaLnBrk="1" fontAlgn="auto" hangingPunct="1">
              <a:spcAft>
                <a:spcPts val="0"/>
              </a:spcAft>
              <a:buFont typeface="Arial" pitchFamily="34" charset="0"/>
              <a:buChar char="•"/>
              <a:defRPr/>
            </a:pPr>
            <a:r>
              <a:rPr lang="en-US" dirty="0">
                <a:latin typeface="Times New Roman" pitchFamily="18" charset="0"/>
                <a:cs typeface="Times New Roman" pitchFamily="18" charset="0"/>
              </a:rPr>
              <a:t>Scientists determine the actual age of a sample based in the </a:t>
            </a:r>
            <a:r>
              <a:rPr lang="en-US" b="1" dirty="0">
                <a:latin typeface="Times New Roman" pitchFamily="18" charset="0"/>
                <a:cs typeface="Times New Roman" pitchFamily="18" charset="0"/>
              </a:rPr>
              <a:t>amount of remaining radioactive isotopes it contains. Radioactive parent elements decay to stable daughter elements. </a:t>
            </a:r>
          </a:p>
          <a:p>
            <a:pPr eaLnBrk="1" fontAlgn="auto" hangingPunct="1">
              <a:spcAft>
                <a:spcPts val="0"/>
              </a:spcAft>
              <a:buFont typeface="Arial" pitchFamily="34" charset="0"/>
              <a:buChar char="•"/>
              <a:defRPr/>
            </a:pPr>
            <a:r>
              <a:rPr lang="en-US" b="1" dirty="0">
                <a:latin typeface="Times New Roman" pitchFamily="18" charset="0"/>
                <a:cs typeface="Times New Roman" pitchFamily="18" charset="0"/>
              </a:rPr>
              <a:t>Radioactivity decay to measures the age of rocks and minerals.</a:t>
            </a:r>
          </a:p>
          <a:p>
            <a:pPr eaLnBrk="1" fontAlgn="auto" hangingPunct="1">
              <a:spcAft>
                <a:spcPts val="0"/>
              </a:spcAft>
              <a:buFont typeface="Arial" pitchFamily="34" charset="0"/>
              <a:buChar char="•"/>
              <a:defRPr/>
            </a:pP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Calculations are based on </a:t>
            </a:r>
            <a:r>
              <a:rPr lang="en-US" b="1" dirty="0">
                <a:latin typeface="Times New Roman" pitchFamily="18" charset="0"/>
                <a:cs typeface="Times New Roman" pitchFamily="18" charset="0"/>
              </a:rPr>
              <a:t>half-life – the time it takes</a:t>
            </a:r>
          </a:p>
          <a:p>
            <a:pPr eaLnBrk="1" fontAlgn="auto" hangingPunct="1">
              <a:spcAft>
                <a:spcPts val="0"/>
              </a:spcAft>
              <a:buFont typeface="Arial" pitchFamily="34" charset="0"/>
              <a:buNone/>
              <a:defRPr/>
            </a:pPr>
            <a:r>
              <a:rPr lang="en-US" b="1" dirty="0">
                <a:latin typeface="Times New Roman" pitchFamily="18" charset="0"/>
                <a:cs typeface="Times New Roman" pitchFamily="18" charset="0"/>
              </a:rPr>
              <a:t>     for ½ of the radioactive sample to decay</a:t>
            </a:r>
          </a:p>
          <a:p>
            <a:pPr eaLnBrk="1" fontAlgn="auto" hangingPunct="1">
              <a:spcAft>
                <a:spcPts val="0"/>
              </a:spcAft>
              <a:buFont typeface="Arial" pitchFamily="34" charset="0"/>
              <a:buChar char="•"/>
              <a:defRPr/>
            </a:pPr>
            <a:r>
              <a:rPr lang="en-US" dirty="0">
                <a:latin typeface="Times New Roman" pitchFamily="18" charset="0"/>
                <a:cs typeface="Times New Roman" pitchFamily="18" charset="0"/>
              </a:rPr>
              <a:t>Two vocabulary terms associated with radioactive dating are:</a:t>
            </a:r>
          </a:p>
          <a:p>
            <a:pPr eaLnBrk="1" fontAlgn="auto" hangingPunct="1">
              <a:spcAft>
                <a:spcPts val="0"/>
              </a:spcAft>
              <a:buFont typeface="Arial" pitchFamily="34" charset="0"/>
              <a:buNone/>
              <a:defRPr/>
            </a:pPr>
            <a:r>
              <a:rPr lang="en-US" b="1" u="sng" dirty="0">
                <a:solidFill>
                  <a:srgbClr val="FF0000"/>
                </a:solidFill>
                <a:latin typeface="Times New Roman" pitchFamily="18" charset="0"/>
                <a:cs typeface="Times New Roman" pitchFamily="18" charset="0"/>
              </a:rPr>
              <a:t>Half-life</a:t>
            </a:r>
            <a:r>
              <a:rPr lang="en-US"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 the time it takes for half of the atoms in a                   radioactive element to decay.</a:t>
            </a:r>
          </a:p>
          <a:p>
            <a:pPr eaLnBrk="1" fontAlgn="auto" hangingPunct="1">
              <a:spcAft>
                <a:spcPts val="0"/>
              </a:spcAft>
              <a:buFont typeface="Arial" pitchFamily="34" charset="0"/>
              <a:buNone/>
              <a:defRPr/>
            </a:pPr>
            <a:r>
              <a:rPr lang="en-US" b="1" u="sng" dirty="0">
                <a:solidFill>
                  <a:srgbClr val="FF0000"/>
                </a:solidFill>
                <a:latin typeface="Times New Roman" pitchFamily="18" charset="0"/>
                <a:cs typeface="Times New Roman" pitchFamily="18" charset="0"/>
              </a:rPr>
              <a:t>Radioactive element </a:t>
            </a:r>
            <a:r>
              <a:rPr lang="en-US" dirty="0">
                <a:latin typeface="Times New Roman" pitchFamily="18" charset="0"/>
                <a:cs typeface="Times New Roman" pitchFamily="18" charset="0"/>
              </a:rPr>
              <a:t>– An unstable element that breaks down into a different element. These  elements are used in nuclear fission to produce energy that we use in electricity. </a:t>
            </a:r>
          </a:p>
          <a:p>
            <a:pPr eaLnBrk="1" fontAlgn="auto" hangingPunct="1">
              <a:spcAft>
                <a:spcPts val="0"/>
              </a:spcAft>
              <a:buFont typeface="Arial" pitchFamily="34" charset="0"/>
              <a:buNone/>
              <a:defRPr/>
            </a:pPr>
            <a:r>
              <a:rPr lang="en-US" b="1" dirty="0"/>
              <a:t>Naturally-occurring radioactive materials break down into other materials at known rates. This is known as radioactive decay.</a:t>
            </a:r>
          </a:p>
          <a:p>
            <a:pPr eaLnBrk="1" fontAlgn="auto" hangingPunct="1">
              <a:spcAft>
                <a:spcPts val="0"/>
              </a:spcAft>
              <a:buFont typeface="Arial" pitchFamily="34" charset="0"/>
              <a:buNone/>
              <a:defRPr/>
            </a:pPr>
            <a:r>
              <a:rPr lang="en-US" b="1" dirty="0"/>
              <a:t>Radioactive parent elements decay to stable daughter elements. </a:t>
            </a:r>
          </a:p>
          <a:p>
            <a:pPr eaLnBrk="1" fontAlgn="auto" hangingPunct="1">
              <a:spcAft>
                <a:spcPts val="0"/>
              </a:spcAft>
              <a:buFont typeface="Arial" pitchFamily="34" charset="0"/>
              <a:buNone/>
              <a:defRPr/>
            </a:pPr>
            <a:r>
              <a:rPr lang="en-US" b="1" u="sng" dirty="0">
                <a:solidFill>
                  <a:srgbClr val="FF0000"/>
                </a:solidFill>
              </a:rPr>
              <a:t>Two types of Radioactive dating</a:t>
            </a:r>
            <a:r>
              <a:rPr lang="en-US" b="1" u="sng" dirty="0"/>
              <a:t>--</a:t>
            </a:r>
          </a:p>
          <a:p>
            <a:pPr eaLnBrk="1" fontAlgn="auto" hangingPunct="1">
              <a:spcAft>
                <a:spcPts val="0"/>
              </a:spcAft>
              <a:buFont typeface="Arial" pitchFamily="34" charset="0"/>
              <a:buNone/>
              <a:defRPr/>
            </a:pPr>
            <a:r>
              <a:rPr lang="en-US" b="1" dirty="0"/>
              <a:t> A-Carbon-14 (radiocarbon)</a:t>
            </a:r>
          </a:p>
          <a:p>
            <a:pPr eaLnBrk="1" fontAlgn="auto" hangingPunct="1">
              <a:spcAft>
                <a:spcPts val="0"/>
              </a:spcAft>
              <a:buFont typeface="Arial" pitchFamily="34" charset="0"/>
              <a:buNone/>
              <a:defRPr/>
            </a:pPr>
            <a:r>
              <a:rPr lang="en-US" b="1" dirty="0"/>
              <a:t> B- Potassium-Argon</a:t>
            </a:r>
          </a:p>
          <a:p>
            <a:pPr eaLnBrk="1" fontAlgn="auto" hangingPunct="1">
              <a:spcAft>
                <a:spcPts val="0"/>
              </a:spcAft>
              <a:buFont typeface="Arial" pitchFamily="34" charset="0"/>
              <a:buNone/>
              <a:defRPr/>
            </a:pPr>
            <a:endParaRPr lang="en-US" b="1" dirty="0"/>
          </a:p>
          <a:p>
            <a:pPr eaLnBrk="1" fontAlgn="auto" hangingPunct="1">
              <a:spcAft>
                <a:spcPts val="0"/>
              </a:spcAft>
              <a:buFont typeface="Arial" pitchFamily="34" charset="0"/>
              <a:buNone/>
              <a:defRPr/>
            </a:pPr>
            <a:endParaRPr lang="en-US" b="1" dirty="0"/>
          </a:p>
          <a:p>
            <a:pPr eaLnBrk="1" fontAlgn="auto" hangingPunct="1">
              <a:spcAft>
                <a:spcPts val="0"/>
              </a:spcAft>
              <a:buFont typeface="Arial" pitchFamily="34" charset="0"/>
              <a:buNone/>
              <a:defRPr/>
            </a:pPr>
            <a:endParaRPr lang="en-US" u="sng" dirty="0"/>
          </a:p>
        </p:txBody>
      </p:sp>
      <p:sp>
        <p:nvSpPr>
          <p:cNvPr id="30723" name="Rectangle 11"/>
          <p:cNvSpPr>
            <a:spLocks noChangeArrowheads="1"/>
          </p:cNvSpPr>
          <p:nvPr/>
        </p:nvSpPr>
        <p:spPr bwMode="auto">
          <a:xfrm>
            <a:off x="533400" y="2274888"/>
            <a:ext cx="228600" cy="646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FABF2-7AF2-E1CA-B0D2-9AC463B4C5C6}"/>
              </a:ext>
            </a:extLst>
          </p:cNvPr>
          <p:cNvSpPr>
            <a:spLocks noGrp="1"/>
          </p:cNvSpPr>
          <p:nvPr>
            <p:ph idx="1"/>
          </p:nvPr>
        </p:nvSpPr>
        <p:spPr>
          <a:xfrm>
            <a:off x="457200" y="228600"/>
            <a:ext cx="8229600" cy="5897563"/>
          </a:xfrm>
        </p:spPr>
        <p:txBody>
          <a:bodyPr/>
          <a:lstStyle/>
          <a:p>
            <a:r>
              <a:rPr lang="en-US" sz="2400" dirty="0"/>
              <a:t>Radioactive  decay is the process by which a radioactive isotope changes into a new stable element. the rate at which a radioactive element decays. It is the time it takes for half of the atoms of the radioactive element to decay to a stable END PRODUCT </a:t>
            </a:r>
          </a:p>
          <a:p>
            <a:endParaRPr lang="en-US" sz="2400" dirty="0"/>
          </a:p>
          <a:p>
            <a:endParaRPr lang="en-US" dirty="0"/>
          </a:p>
        </p:txBody>
      </p:sp>
      <p:pic>
        <p:nvPicPr>
          <p:cNvPr id="4" name="Picture 3">
            <a:extLst>
              <a:ext uri="{FF2B5EF4-FFF2-40B4-BE49-F238E27FC236}">
                <a16:creationId xmlns:a16="http://schemas.microsoft.com/office/drawing/2014/main" id="{447ADC5F-B70E-B29A-3982-8E6621535588}"/>
              </a:ext>
            </a:extLst>
          </p:cNvPr>
          <p:cNvPicPr>
            <a:picLocks noChangeAspect="1"/>
          </p:cNvPicPr>
          <p:nvPr/>
        </p:nvPicPr>
        <p:blipFill>
          <a:blip r:embed="rId2"/>
          <a:stretch>
            <a:fillRect/>
          </a:stretch>
        </p:blipFill>
        <p:spPr>
          <a:xfrm>
            <a:off x="304800" y="2221409"/>
            <a:ext cx="8610601" cy="4420023"/>
          </a:xfrm>
          <a:prstGeom prst="rect">
            <a:avLst/>
          </a:prstGeom>
          <a:ln w="38100">
            <a:solidFill>
              <a:schemeClr val="tx1"/>
            </a:solidFill>
          </a:ln>
        </p:spPr>
      </p:pic>
    </p:spTree>
    <p:extLst>
      <p:ext uri="{BB962C8B-B14F-4D97-AF65-F5344CB8AC3E}">
        <p14:creationId xmlns:p14="http://schemas.microsoft.com/office/powerpoint/2010/main" val="1994336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274638"/>
            <a:ext cx="7610480" cy="715962"/>
          </a:xfrm>
        </p:spPr>
        <p:txBody>
          <a:bodyPr>
            <a:noAutofit/>
          </a:bodyPr>
          <a:lstStyle/>
          <a:p>
            <a:r>
              <a:rPr lang="en-US" sz="4000" b="1" dirty="0">
                <a:solidFill>
                  <a:srgbClr val="7030A0"/>
                </a:solidFill>
                <a:latin typeface="Arial" pitchFamily="34" charset="0"/>
                <a:cs typeface="Arial" pitchFamily="34" charset="0"/>
              </a:rPr>
              <a:t>A-Carbon-14</a:t>
            </a:r>
            <a:r>
              <a:rPr lang="en-US" sz="4000" dirty="0">
                <a:solidFill>
                  <a:srgbClr val="7030A0"/>
                </a:solidFill>
                <a:latin typeface="Arial" pitchFamily="34" charset="0"/>
                <a:cs typeface="Arial" pitchFamily="34" charset="0"/>
              </a:rPr>
              <a:t> and </a:t>
            </a:r>
            <a:r>
              <a:rPr lang="en-US" sz="4000" baseline="30000" dirty="0">
                <a:solidFill>
                  <a:srgbClr val="7030A0"/>
                </a:solidFill>
                <a:latin typeface="Arial" pitchFamily="34" charset="0"/>
                <a:cs typeface="Arial" pitchFamily="34" charset="0"/>
              </a:rPr>
              <a:t>14</a:t>
            </a:r>
            <a:r>
              <a:rPr lang="en-US" sz="4000" b="1" dirty="0">
                <a:solidFill>
                  <a:srgbClr val="7030A0"/>
                </a:solidFill>
                <a:latin typeface="Arial" pitchFamily="34" charset="0"/>
                <a:cs typeface="Arial" pitchFamily="34" charset="0"/>
              </a:rPr>
              <a:t>C dating</a:t>
            </a:r>
            <a:endParaRPr lang="en-US" sz="4000" dirty="0">
              <a:solidFill>
                <a:srgbClr val="7030A0"/>
              </a:solidFill>
            </a:endParaRPr>
          </a:p>
        </p:txBody>
      </p:sp>
      <p:sp>
        <p:nvSpPr>
          <p:cNvPr id="5123" name="Content Placeholder 2"/>
          <p:cNvSpPr>
            <a:spLocks noGrp="1"/>
          </p:cNvSpPr>
          <p:nvPr>
            <p:ph idx="1"/>
          </p:nvPr>
        </p:nvSpPr>
        <p:spPr>
          <a:xfrm>
            <a:off x="304800" y="1143000"/>
            <a:ext cx="8610600" cy="5562601"/>
          </a:xfrm>
        </p:spPr>
        <p:txBody>
          <a:bodyPr>
            <a:normAutofit fontScale="92500" lnSpcReduction="10000"/>
          </a:bodyPr>
          <a:lstStyle/>
          <a:p>
            <a:pPr marL="0" indent="0" algn="l" rtl="0">
              <a:lnSpc>
                <a:spcPct val="90000"/>
              </a:lnSpc>
              <a:buNone/>
            </a:pPr>
            <a:r>
              <a:rPr lang="en-US" sz="2400" dirty="0"/>
              <a:t>All living things are mostly made of carbon.</a:t>
            </a:r>
          </a:p>
          <a:p>
            <a:pPr algn="l" rtl="0">
              <a:lnSpc>
                <a:spcPct val="90000"/>
              </a:lnSpc>
            </a:pPr>
            <a:r>
              <a:rPr lang="en-US" sz="2400" dirty="0"/>
              <a:t> A small portion of this carbon is in the form of </a:t>
            </a:r>
            <a:r>
              <a:rPr lang="en-US" sz="2400" dirty="0">
                <a:solidFill>
                  <a:srgbClr val="C00000"/>
                </a:solidFill>
              </a:rPr>
              <a:t>Carbon-14, an unstable radioactive isotope.</a:t>
            </a:r>
          </a:p>
          <a:p>
            <a:pPr algn="l" rtl="0">
              <a:lnSpc>
                <a:spcPct val="80000"/>
              </a:lnSpc>
            </a:pPr>
            <a:r>
              <a:rPr lang="en-GB" sz="2400" b="1" dirty="0"/>
              <a:t>Carbon-14 (14-C) decays to form nitrogen-14 </a:t>
            </a:r>
          </a:p>
          <a:p>
            <a:pPr algn="l" rtl="0">
              <a:lnSpc>
                <a:spcPct val="80000"/>
              </a:lnSpc>
            </a:pPr>
            <a:r>
              <a:rPr lang="en-US" sz="2400" b="1" dirty="0"/>
              <a:t>Carbon-14 has a half-life of 5,730 ± 40 years</a:t>
            </a:r>
            <a:endParaRPr lang="en-GB" sz="2400" b="1" dirty="0"/>
          </a:p>
          <a:p>
            <a:pPr algn="l" rtl="0">
              <a:lnSpc>
                <a:spcPct val="80000"/>
              </a:lnSpc>
            </a:pPr>
            <a:r>
              <a:rPr lang="en-GB" sz="2400" dirty="0"/>
              <a:t>Carbon-14 is formed in the upper atmosphere by the action of cosmic rays on </a:t>
            </a:r>
            <a:r>
              <a:rPr lang="en-GB" sz="2400" b="1" dirty="0">
                <a:solidFill>
                  <a:srgbClr val="7030A0"/>
                </a:solidFill>
              </a:rPr>
              <a:t>Nitrogen-14</a:t>
            </a:r>
          </a:p>
          <a:p>
            <a:pPr algn="l" rtl="0">
              <a:lnSpc>
                <a:spcPct val="80000"/>
              </a:lnSpc>
            </a:pPr>
            <a:r>
              <a:rPr lang="en-GB" sz="2400" b="1" dirty="0"/>
              <a:t>14-C is oxidised to 14-CO</a:t>
            </a:r>
            <a:r>
              <a:rPr lang="en-GB" sz="2400" b="1" baseline="-25000" dirty="0"/>
              <a:t>2</a:t>
            </a:r>
            <a:r>
              <a:rPr lang="en-GB" sz="2400" b="1" dirty="0"/>
              <a:t> </a:t>
            </a:r>
            <a:r>
              <a:rPr lang="en-GB" sz="2400" dirty="0"/>
              <a:t>that gets taken up by plants in photosynthesis. The 14-C becomes incorporated in living tissue and travels up the food chain.</a:t>
            </a:r>
          </a:p>
          <a:p>
            <a:pPr algn="l" rtl="0">
              <a:lnSpc>
                <a:spcPct val="80000"/>
              </a:lnSpc>
            </a:pPr>
            <a:r>
              <a:rPr lang="en-US" sz="2400" dirty="0">
                <a:latin typeface="Arial" pitchFamily="34" charset="0"/>
                <a:cs typeface="Arial" pitchFamily="34" charset="0"/>
              </a:rPr>
              <a:t>Humans in turn take </a:t>
            </a:r>
            <a:r>
              <a:rPr lang="en-US" sz="2400" baseline="30000" dirty="0">
                <a:latin typeface="Arial" pitchFamily="34" charset="0"/>
                <a:cs typeface="Arial" pitchFamily="34" charset="0"/>
              </a:rPr>
              <a:t>14</a:t>
            </a:r>
            <a:r>
              <a:rPr lang="en-US" sz="2400" dirty="0">
                <a:latin typeface="Arial" pitchFamily="34" charset="0"/>
                <a:cs typeface="Arial" pitchFamily="34" charset="0"/>
              </a:rPr>
              <a:t>C into their bodies by eating both plants and animals</a:t>
            </a:r>
          </a:p>
          <a:p>
            <a:pPr algn="l" rtl="0">
              <a:lnSpc>
                <a:spcPct val="80000"/>
              </a:lnSpc>
            </a:pPr>
            <a:r>
              <a:rPr lang="en-GB" sz="2400" dirty="0"/>
              <a:t>At death, no more is taken in, and so the amount declines as the 14-C decays back to 14-N </a:t>
            </a:r>
          </a:p>
          <a:p>
            <a:pPr algn="l" rtl="0">
              <a:lnSpc>
                <a:spcPct val="80000"/>
              </a:lnSpc>
            </a:pPr>
            <a:r>
              <a:rPr lang="en-US" sz="2400" dirty="0"/>
              <a:t>After an additional 5,730 years–or 11,460 years total–only a quarter of the 14C remains.</a:t>
            </a:r>
          </a:p>
          <a:p>
            <a:pPr marL="0" indent="0" algn="l" rtl="0">
              <a:lnSpc>
                <a:spcPct val="80000"/>
              </a:lnSpc>
              <a:buNone/>
            </a:pPr>
            <a:r>
              <a:rPr lang="en-US" sz="2400" b="1" dirty="0"/>
              <a:t>Problem: </a:t>
            </a:r>
          </a:p>
          <a:p>
            <a:pPr algn="l" rtl="0">
              <a:lnSpc>
                <a:spcPct val="80000"/>
              </a:lnSpc>
            </a:pPr>
            <a:r>
              <a:rPr lang="en-US" sz="2400" dirty="0"/>
              <a:t>most of mankind’s evolution occurred prior to 50,000 years ago</a:t>
            </a:r>
          </a:p>
          <a:p>
            <a:pPr algn="ctr" rtl="0">
              <a:lnSpc>
                <a:spcPct val="80000"/>
              </a:lnSpc>
              <a:buFont typeface="Wingdings" pitchFamily="2" charset="2"/>
              <a:buNone/>
            </a:pPr>
            <a:r>
              <a:rPr lang="en-GB" sz="2400" b="1" dirty="0">
                <a:solidFill>
                  <a:srgbClr val="FA0606"/>
                </a:solidFill>
                <a:latin typeface="Tempus Sans ITC" pitchFamily="82" charset="0"/>
              </a:rPr>
              <a:t>Death starts the clock!</a:t>
            </a:r>
            <a:endParaRPr lang="en-GB" sz="2400" dirty="0"/>
          </a:p>
          <a:p>
            <a:pPr algn="l" rtl="0"/>
            <a:endParaRPr lang="en-US" sz="2400" dirty="0">
              <a:latin typeface="Arial" pitchFamily="34" charset="0"/>
              <a:cs typeface="Arial" pitchFamily="34" charset="0"/>
            </a:endParaRPr>
          </a:p>
          <a:p>
            <a:pPr algn="l" rtl="0"/>
            <a:endParaRPr lang="en-US" sz="2400" dirty="0">
              <a:latin typeface="Arial" pitchFamily="34" charset="0"/>
              <a:cs typeface="Arial" pitchFamily="34" charset="0"/>
            </a:endParaRPr>
          </a:p>
          <a:p>
            <a:pPr algn="l" rtl="0"/>
            <a:endParaRPr lang="en-US" sz="2400" dirty="0">
              <a:latin typeface="Arial" pitchFamily="34" charset="0"/>
              <a:cs typeface="Arial" pitchFamily="34" charset="0"/>
            </a:endParaRPr>
          </a:p>
          <a:p>
            <a:pPr algn="l" rtl="0"/>
            <a:endParaRPr lang="en-US" sz="1200" dirty="0">
              <a:latin typeface="Arial" pitchFamily="34" charset="0"/>
              <a:cs typeface="Arial" pitchFamily="34" charset="0"/>
            </a:endParaRPr>
          </a:p>
          <a:p>
            <a:pPr algn="l" rtl="0"/>
            <a:endParaRPr lang="en-US" dirty="0"/>
          </a:p>
        </p:txBody>
      </p:sp>
      <p:pic>
        <p:nvPicPr>
          <p:cNvPr id="4" name="Picture 5" descr="carbondating.gif">
            <a:hlinkClick r:id="rId2"/>
          </p:cNvPr>
          <p:cNvPicPr>
            <a:picLocks noChangeAspect="1" noChangeArrowheads="1"/>
          </p:cNvPicPr>
          <p:nvPr/>
        </p:nvPicPr>
        <p:blipFill>
          <a:blip r:embed="rId3"/>
          <a:srcRect/>
          <a:stretch>
            <a:fillRect/>
          </a:stretch>
        </p:blipFill>
        <p:spPr bwMode="auto">
          <a:xfrm>
            <a:off x="7762880" y="0"/>
            <a:ext cx="1381120" cy="1447800"/>
          </a:xfrm>
          <a:prstGeom prst="rect">
            <a:avLst/>
          </a:prstGeom>
          <a:noFill/>
        </p:spPr>
      </p:pic>
    </p:spTree>
    <p:extLst>
      <p:ext uri="{BB962C8B-B14F-4D97-AF65-F5344CB8AC3E}">
        <p14:creationId xmlns:p14="http://schemas.microsoft.com/office/powerpoint/2010/main" val="2597249390"/>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97536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7">
            <a:extLst>
              <a:ext uri="{FF2B5EF4-FFF2-40B4-BE49-F238E27FC236}">
                <a16:creationId xmlns:a16="http://schemas.microsoft.com/office/drawing/2014/main" id="{0F62E0DF-2B2A-6001-3812-DC45C209C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763000" cy="5926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2111CD-1170-1422-9871-AF50070BE190}"/>
              </a:ext>
            </a:extLst>
          </p:cNvPr>
          <p:cNvSpPr/>
          <p:nvPr/>
        </p:nvSpPr>
        <p:spPr bwMode="auto">
          <a:xfrm>
            <a:off x="0" y="0"/>
            <a:ext cx="9144000" cy="1295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dirty="0">
                <a:latin typeface="Times" panose="02020603050405020304" pitchFamily="18" charset="0"/>
              </a:rPr>
              <a:t>  </a:t>
            </a:r>
          </a:p>
          <a:p>
            <a:pPr eaLnBrk="0" fontAlgn="base" hangingPunct="0">
              <a:spcBef>
                <a:spcPct val="0"/>
              </a:spcBef>
              <a:spcAft>
                <a:spcPct val="0"/>
              </a:spcAft>
            </a:pPr>
            <a:r>
              <a:rPr lang="en-US" sz="2400" dirty="0">
                <a:latin typeface="Times" panose="02020603050405020304" pitchFamily="18" charset="0"/>
              </a:rPr>
              <a:t> A half-life is the amount of time it takes for half of the isotope to decay.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up)">
                                      <p:cBhvr>
                                        <p:cTn id="7" dur="5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4800600" cy="7162799"/>
          </a:xfrm>
        </p:spPr>
        <p:txBody>
          <a:bodyPr>
            <a:normAutofit lnSpcReduction="10000"/>
          </a:bodyPr>
          <a:lstStyle/>
          <a:p>
            <a:pPr marL="0" indent="0">
              <a:buNone/>
            </a:pPr>
            <a:endParaRPr lang="en-US" b="1" dirty="0">
              <a:solidFill>
                <a:srgbClr val="FF0000"/>
              </a:solidFill>
            </a:endParaRPr>
          </a:p>
          <a:p>
            <a:pPr marL="0" indent="0" algn="ctr">
              <a:buNone/>
            </a:pPr>
            <a:r>
              <a:rPr lang="en-US" sz="3600" b="1" dirty="0">
                <a:solidFill>
                  <a:srgbClr val="FF0000"/>
                </a:solidFill>
              </a:rPr>
              <a:t>Why can't we use carbon 14 on dinosaur remains?</a:t>
            </a:r>
          </a:p>
          <a:p>
            <a:r>
              <a:rPr lang="en-US" sz="2800" dirty="0"/>
              <a:t>due to the short half-life of radiocarbon .The half-life of carbon-14 is only 5,730 years, so carbon-14 dating is only effective on samples that are less than 50,000 years old. </a:t>
            </a:r>
          </a:p>
          <a:p>
            <a:r>
              <a:rPr lang="en-US" sz="2800" dirty="0"/>
              <a:t>so to determine the ages of dinosaurs, scientists need an isotope with a very long half-life. Dinosaurs age is more than millions of years ago .</a:t>
            </a:r>
          </a:p>
        </p:txBody>
      </p:sp>
      <p:pic>
        <p:nvPicPr>
          <p:cNvPr id="4" name="Picture 3">
            <a:extLst>
              <a:ext uri="{FF2B5EF4-FFF2-40B4-BE49-F238E27FC236}">
                <a16:creationId xmlns:a16="http://schemas.microsoft.com/office/drawing/2014/main" id="{D858F5E5-D435-15F4-7CC4-A17C62A983A8}"/>
              </a:ext>
            </a:extLst>
          </p:cNvPr>
          <p:cNvPicPr>
            <a:picLocks noChangeAspect="1"/>
          </p:cNvPicPr>
          <p:nvPr/>
        </p:nvPicPr>
        <p:blipFill>
          <a:blip r:embed="rId2"/>
          <a:stretch>
            <a:fillRect/>
          </a:stretch>
        </p:blipFill>
        <p:spPr>
          <a:xfrm>
            <a:off x="4953000" y="2057400"/>
            <a:ext cx="4161692" cy="3718763"/>
          </a:xfrm>
          <a:prstGeom prst="rect">
            <a:avLst/>
          </a:prstGeom>
        </p:spPr>
      </p:pic>
    </p:spTree>
    <p:extLst>
      <p:ext uri="{BB962C8B-B14F-4D97-AF65-F5344CB8AC3E}">
        <p14:creationId xmlns:p14="http://schemas.microsoft.com/office/powerpoint/2010/main" val="172978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B-Potassium-Argon Dating </a:t>
            </a:r>
            <a:br>
              <a:rPr lang="en-US" b="1" dirty="0">
                <a:solidFill>
                  <a:srgbClr val="FF0000"/>
                </a:solidFill>
              </a:rPr>
            </a:br>
            <a:r>
              <a:rPr lang="en-US" b="1" dirty="0">
                <a:solidFill>
                  <a:srgbClr val="FF0000"/>
                </a:solidFill>
              </a:rPr>
              <a:t>(K-</a:t>
            </a:r>
            <a:r>
              <a:rPr lang="en-US" b="1" dirty="0" err="1">
                <a:solidFill>
                  <a:srgbClr val="FF0000"/>
                </a:solidFill>
              </a:rPr>
              <a:t>Ar</a:t>
            </a:r>
            <a:r>
              <a:rPr lang="en-US" b="1" dirty="0">
                <a:solidFill>
                  <a:srgbClr val="FF0000"/>
                </a:solidFill>
              </a:rPr>
              <a:t> dating) </a:t>
            </a:r>
          </a:p>
        </p:txBody>
      </p:sp>
      <p:sp>
        <p:nvSpPr>
          <p:cNvPr id="3" name="Content Placeholder 2"/>
          <p:cNvSpPr>
            <a:spLocks noGrp="1"/>
          </p:cNvSpPr>
          <p:nvPr>
            <p:ph idx="1"/>
          </p:nvPr>
        </p:nvSpPr>
        <p:spPr>
          <a:xfrm>
            <a:off x="457200" y="1600199"/>
            <a:ext cx="8534400" cy="4525981"/>
          </a:xfrm>
        </p:spPr>
        <p:txBody>
          <a:bodyPr>
            <a:noAutofit/>
          </a:bodyPr>
          <a:lstStyle/>
          <a:p>
            <a:pPr algn="l" rtl="0"/>
            <a:r>
              <a:rPr lang="en-US" sz="2800" dirty="0">
                <a:latin typeface="Times New Roman" pitchFamily="18" charset="0"/>
                <a:cs typeface="Times New Roman" pitchFamily="18" charset="0"/>
              </a:rPr>
              <a:t>Potassium-argon dating, method of determining the time of origin of rocks </a:t>
            </a:r>
            <a:r>
              <a:rPr lang="en-US" sz="2800" b="1" dirty="0">
                <a:latin typeface="Times New Roman" pitchFamily="18" charset="0"/>
                <a:cs typeface="Times New Roman" pitchFamily="18" charset="0"/>
              </a:rPr>
              <a:t>by measuring the ratio of radioactive argon to radioactive potassium in the rock</a:t>
            </a:r>
            <a:r>
              <a:rPr lang="en-US" sz="2800" dirty="0">
                <a:latin typeface="Times New Roman" pitchFamily="18" charset="0"/>
                <a:cs typeface="Times New Roman" pitchFamily="18" charset="0"/>
              </a:rPr>
              <a:t>. This dating method is based upon </a:t>
            </a:r>
            <a:r>
              <a:rPr lang="en-US" sz="2800" b="1" dirty="0">
                <a:latin typeface="Times New Roman" pitchFamily="18" charset="0"/>
                <a:cs typeface="Times New Roman" pitchFamily="18" charset="0"/>
              </a:rPr>
              <a:t>the decay </a:t>
            </a:r>
            <a:r>
              <a:rPr lang="en-US" sz="2800" dirty="0">
                <a:latin typeface="Times New Roman" pitchFamily="18" charset="0"/>
                <a:cs typeface="Times New Roman" pitchFamily="18" charset="0"/>
              </a:rPr>
              <a:t>of radioactive </a:t>
            </a:r>
            <a:r>
              <a:rPr lang="en-US" sz="2800" dirty="0">
                <a:solidFill>
                  <a:srgbClr val="FF0000"/>
                </a:solidFill>
                <a:latin typeface="Times New Roman" pitchFamily="18" charset="0"/>
                <a:cs typeface="Times New Roman" pitchFamily="18" charset="0"/>
              </a:rPr>
              <a:t>potassium-40</a:t>
            </a:r>
            <a:r>
              <a:rPr lang="en-US" sz="2800" dirty="0">
                <a:latin typeface="Times New Roman" pitchFamily="18" charset="0"/>
                <a:cs typeface="Times New Roman" pitchFamily="18" charset="0"/>
              </a:rPr>
              <a:t> to radioactive </a:t>
            </a:r>
            <a:r>
              <a:rPr lang="en-US" sz="2800" dirty="0">
                <a:solidFill>
                  <a:srgbClr val="FF0000"/>
                </a:solidFill>
                <a:latin typeface="Times New Roman" pitchFamily="18" charset="0"/>
                <a:cs typeface="Times New Roman" pitchFamily="18" charset="0"/>
              </a:rPr>
              <a:t>argon-40</a:t>
            </a:r>
            <a:r>
              <a:rPr lang="en-US" sz="2800" dirty="0">
                <a:latin typeface="Times New Roman" pitchFamily="18" charset="0"/>
                <a:cs typeface="Times New Roman" pitchFamily="18" charset="0"/>
              </a:rPr>
              <a:t> in minerals and rocks. </a:t>
            </a:r>
          </a:p>
          <a:p>
            <a:pPr algn="l" rtl="0"/>
            <a:r>
              <a:rPr lang="en-US" sz="2800" dirty="0">
                <a:latin typeface="Times New Roman" pitchFamily="18" charset="0"/>
                <a:cs typeface="Times New Roman" pitchFamily="18" charset="0"/>
              </a:rPr>
              <a:t>Potassium-argon dating is accurate from 4.3 billion years (the age of the Earth) to about 100,000 years before the present. </a:t>
            </a:r>
          </a:p>
          <a:p>
            <a:pPr algn="l" rtl="0"/>
            <a:r>
              <a:rPr lang="en-US" sz="2800" dirty="0">
                <a:latin typeface="Times New Roman" pitchFamily="18" charset="0"/>
                <a:cs typeface="Times New Roman" pitchFamily="18" charset="0"/>
              </a:rPr>
              <a:t>At 100,000 years, only 0.0053% of the potassium-40 in a rock would have decayed to argon-40,</a:t>
            </a:r>
          </a:p>
        </p:txBody>
      </p:sp>
    </p:spTree>
    <p:extLst>
      <p:ext uri="{BB962C8B-B14F-4D97-AF65-F5344CB8AC3E}">
        <p14:creationId xmlns:p14="http://schemas.microsoft.com/office/powerpoint/2010/main" val="626189155"/>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457200" y="304800"/>
            <a:ext cx="8534400" cy="6781799"/>
          </a:xfrm>
        </p:spPr>
        <p:txBody>
          <a:bodyPr>
            <a:noAutofit/>
          </a:bodyPr>
          <a:lstStyle/>
          <a:p>
            <a:pPr algn="l" rtl="0" eaLnBrk="1" hangingPunct="1"/>
            <a:r>
              <a:rPr lang="en-US" dirty="0"/>
              <a:t>Scientists determine the age of the rock surrounding the fossil to determine the fossil’s age.</a:t>
            </a:r>
          </a:p>
          <a:p>
            <a:pPr algn="l" rtl="0" eaLnBrk="1" hangingPunct="1"/>
            <a:r>
              <a:rPr lang="en-US" dirty="0"/>
              <a:t>Used only for inorganic substances (rocks and minerals)</a:t>
            </a:r>
          </a:p>
          <a:p>
            <a:pPr algn="l" rtl="0" eaLnBrk="1" hangingPunct="1"/>
            <a:r>
              <a:rPr lang="en-US" dirty="0"/>
              <a:t>Scientists measure the amount of </a:t>
            </a:r>
            <a:r>
              <a:rPr lang="en-US" b="1" dirty="0"/>
              <a:t>argon</a:t>
            </a:r>
            <a:r>
              <a:rPr lang="en-US" dirty="0"/>
              <a:t> in the rock to determine its age</a:t>
            </a:r>
          </a:p>
          <a:p>
            <a:pPr marL="109538" indent="-109538" algn="l" rtl="0">
              <a:defRPr/>
            </a:pPr>
            <a:r>
              <a:rPr lang="en-US" dirty="0">
                <a:cs typeface="Arial" pitchFamily="34" charset="0"/>
              </a:rPr>
              <a:t>If fossil sandwiched between volcanic deposits, K-</a:t>
            </a:r>
            <a:r>
              <a:rPr lang="en-US" dirty="0" err="1">
                <a:cs typeface="Arial" pitchFamily="34" charset="0"/>
              </a:rPr>
              <a:t>Ar</a:t>
            </a:r>
            <a:r>
              <a:rPr lang="en-US" dirty="0">
                <a:cs typeface="Arial" pitchFamily="34" charset="0"/>
              </a:rPr>
              <a:t> dating provides minimum and maximum age </a:t>
            </a:r>
          </a:p>
          <a:p>
            <a:pPr algn="l" rtl="0">
              <a:defRPr/>
            </a:pPr>
            <a:r>
              <a:rPr lang="en-US" b="1" dirty="0">
                <a:solidFill>
                  <a:srgbClr val="FF0000"/>
                </a:solidFill>
                <a:cs typeface="Arial" pitchFamily="34" charset="0"/>
              </a:rPr>
              <a:t>The resolution of the K-</a:t>
            </a:r>
            <a:r>
              <a:rPr lang="en-US" b="1" dirty="0" err="1">
                <a:solidFill>
                  <a:srgbClr val="FF0000"/>
                </a:solidFill>
                <a:cs typeface="Arial" pitchFamily="34" charset="0"/>
              </a:rPr>
              <a:t>Ar</a:t>
            </a:r>
            <a:r>
              <a:rPr lang="en-US" b="1" dirty="0">
                <a:solidFill>
                  <a:srgbClr val="FF0000"/>
                </a:solidFill>
                <a:cs typeface="Arial" pitchFamily="34" charset="0"/>
              </a:rPr>
              <a:t> technique is not a fine as radio carbon –why ?</a:t>
            </a:r>
            <a:endParaRPr lang="en-US" b="1" dirty="0">
              <a:solidFill>
                <a:srgbClr val="FF0000"/>
              </a:solidFill>
            </a:endParaRPr>
          </a:p>
          <a:p>
            <a:pPr algn="l" rtl="0" eaLnBrk="1" hangingPunct="1"/>
            <a:endParaRPr lang="en-US" sz="2400" dirty="0"/>
          </a:p>
        </p:txBody>
      </p:sp>
    </p:spTree>
    <p:extLst>
      <p:ext uri="{BB962C8B-B14F-4D97-AF65-F5344CB8AC3E}">
        <p14:creationId xmlns:p14="http://schemas.microsoft.com/office/powerpoint/2010/main" val="220458432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1820"/>
            <a:ext cx="8686800" cy="589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8748195-E096-24DB-8A29-D9B79C7AFAAB}"/>
              </a:ext>
            </a:extLst>
          </p:cNvPr>
          <p:cNvSpPr txBox="1"/>
          <p:nvPr/>
        </p:nvSpPr>
        <p:spPr>
          <a:xfrm>
            <a:off x="228600" y="228600"/>
            <a:ext cx="8686800" cy="461665"/>
          </a:xfrm>
          <a:prstGeom prst="rect">
            <a:avLst/>
          </a:prstGeom>
          <a:noFill/>
        </p:spPr>
        <p:txBody>
          <a:bodyPr wrap="square">
            <a:spAutoFit/>
          </a:bodyPr>
          <a:lstStyle/>
          <a:p>
            <a:r>
              <a:rPr lang="en-US" sz="2400" b="1" dirty="0"/>
              <a:t>The ratio of radioactive argon to radioactive potassium in the rock</a:t>
            </a:r>
            <a:r>
              <a:rPr lang="en-US" dirty="0"/>
              <a:t>. </a:t>
            </a:r>
          </a:p>
        </p:txBody>
      </p:sp>
    </p:spTree>
    <p:extLst>
      <p:ext uri="{BB962C8B-B14F-4D97-AF65-F5344CB8AC3E}">
        <p14:creationId xmlns:p14="http://schemas.microsoft.com/office/powerpoint/2010/main" val="3450771600"/>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DD71B3-4CC6-2D0A-A512-51A3B8CBF575}"/>
              </a:ext>
            </a:extLst>
          </p:cNvPr>
          <p:cNvSpPr>
            <a:spLocks noGrp="1"/>
          </p:cNvSpPr>
          <p:nvPr>
            <p:ph idx="1"/>
          </p:nvPr>
        </p:nvSpPr>
        <p:spPr>
          <a:xfrm>
            <a:off x="457200" y="381000"/>
            <a:ext cx="6400800" cy="6324600"/>
          </a:xfrm>
        </p:spPr>
        <p:txBody>
          <a:bodyPr>
            <a:normAutofit fontScale="85000" lnSpcReduction="10000"/>
          </a:bodyPr>
          <a:lstStyle/>
          <a:p>
            <a:r>
              <a:rPr lang="en-US" sz="3300" dirty="0"/>
              <a:t>When an organism dies, its soft parts often decay or are eaten by </a:t>
            </a:r>
            <a:r>
              <a:rPr lang="en-US" sz="3300" dirty="0" err="1"/>
              <a:t>animals.This</a:t>
            </a:r>
            <a:r>
              <a:rPr lang="en-US" sz="3300" dirty="0"/>
              <a:t> is why only hard parts leave fossils. </a:t>
            </a:r>
          </a:p>
          <a:p>
            <a:r>
              <a:rPr lang="en-US" sz="3300" dirty="0"/>
              <a:t>Ex: bones, shells, seeds, stems</a:t>
            </a:r>
          </a:p>
          <a:p>
            <a:r>
              <a:rPr lang="en-US" sz="3300" dirty="0"/>
              <a:t>Sediments cover over the organism remains</a:t>
            </a:r>
          </a:p>
          <a:p>
            <a:r>
              <a:rPr lang="en-US" sz="3300" dirty="0"/>
              <a:t>The sediment becomes rock, preserving parts of the organism. </a:t>
            </a:r>
          </a:p>
          <a:p>
            <a:r>
              <a:rPr lang="en-US" sz="3300" dirty="0"/>
              <a:t>As the sediment hardens, minerals take place of any holes left by  the skeleton as it dissolves. The result is a mineralized copy of the original organism </a:t>
            </a:r>
          </a:p>
          <a:p>
            <a:r>
              <a:rPr lang="en-US" sz="3300" dirty="0"/>
              <a:t>Weathering and erosion eventually expose the fossil at the surface.</a:t>
            </a:r>
          </a:p>
          <a:p>
            <a:endParaRPr lang="en-US" sz="3300" dirty="0"/>
          </a:p>
          <a:p>
            <a:endParaRPr lang="en-US" dirty="0"/>
          </a:p>
        </p:txBody>
      </p:sp>
      <p:pic>
        <p:nvPicPr>
          <p:cNvPr id="4" name="Picture 3">
            <a:extLst>
              <a:ext uri="{FF2B5EF4-FFF2-40B4-BE49-F238E27FC236}">
                <a16:creationId xmlns:a16="http://schemas.microsoft.com/office/drawing/2014/main" id="{F63B37F9-E4CB-0ED4-BBB3-61B7145877C0}"/>
              </a:ext>
            </a:extLst>
          </p:cNvPr>
          <p:cNvPicPr>
            <a:picLocks noChangeAspect="1"/>
          </p:cNvPicPr>
          <p:nvPr/>
        </p:nvPicPr>
        <p:blipFill>
          <a:blip r:embed="rId2"/>
          <a:stretch>
            <a:fillRect/>
          </a:stretch>
        </p:blipFill>
        <p:spPr>
          <a:xfrm>
            <a:off x="6858000" y="2133442"/>
            <a:ext cx="2321169" cy="2514759"/>
          </a:xfrm>
          <a:prstGeom prst="rect">
            <a:avLst/>
          </a:prstGeom>
        </p:spPr>
      </p:pic>
      <p:pic>
        <p:nvPicPr>
          <p:cNvPr id="5" name="Picture 4">
            <a:extLst>
              <a:ext uri="{FF2B5EF4-FFF2-40B4-BE49-F238E27FC236}">
                <a16:creationId xmlns:a16="http://schemas.microsoft.com/office/drawing/2014/main" id="{0ED4B7E2-626E-F227-A20E-9939B2B95480}"/>
              </a:ext>
            </a:extLst>
          </p:cNvPr>
          <p:cNvPicPr>
            <a:picLocks noChangeAspect="1"/>
          </p:cNvPicPr>
          <p:nvPr/>
        </p:nvPicPr>
        <p:blipFill>
          <a:blip r:embed="rId3"/>
          <a:stretch>
            <a:fillRect/>
          </a:stretch>
        </p:blipFill>
        <p:spPr>
          <a:xfrm>
            <a:off x="6455431" y="4648201"/>
            <a:ext cx="2688569" cy="2209800"/>
          </a:xfrm>
          <a:prstGeom prst="rect">
            <a:avLst/>
          </a:prstGeom>
        </p:spPr>
      </p:pic>
      <p:pic>
        <p:nvPicPr>
          <p:cNvPr id="2" name="Picture 1">
            <a:extLst>
              <a:ext uri="{FF2B5EF4-FFF2-40B4-BE49-F238E27FC236}">
                <a16:creationId xmlns:a16="http://schemas.microsoft.com/office/drawing/2014/main" id="{826465EB-4D2C-AC3F-76E5-0CEA81EBAE1F}"/>
              </a:ext>
            </a:extLst>
          </p:cNvPr>
          <p:cNvPicPr>
            <a:picLocks noChangeAspect="1"/>
          </p:cNvPicPr>
          <p:nvPr/>
        </p:nvPicPr>
        <p:blipFill>
          <a:blip r:embed="rId4"/>
          <a:stretch>
            <a:fillRect/>
          </a:stretch>
        </p:blipFill>
        <p:spPr>
          <a:xfrm>
            <a:off x="6858001" y="76043"/>
            <a:ext cx="2286000" cy="2057400"/>
          </a:xfrm>
          <a:prstGeom prst="rect">
            <a:avLst/>
          </a:prstGeom>
        </p:spPr>
      </p:pic>
    </p:spTree>
    <p:extLst>
      <p:ext uri="{BB962C8B-B14F-4D97-AF65-F5344CB8AC3E}">
        <p14:creationId xmlns:p14="http://schemas.microsoft.com/office/powerpoint/2010/main" val="2681273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CDB7-9848-A481-E060-06CE83A353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233F9F-DCB6-251C-709D-0386A3B5F76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4A3472-E180-121E-4A73-61938A05F9A2}"/>
              </a:ext>
            </a:extLst>
          </p:cNvPr>
          <p:cNvPicPr>
            <a:picLocks noChangeAspect="1"/>
          </p:cNvPicPr>
          <p:nvPr/>
        </p:nvPicPr>
        <p:blipFill>
          <a:blip r:embed="rId2"/>
          <a:stretch>
            <a:fillRect/>
          </a:stretch>
        </p:blipFill>
        <p:spPr>
          <a:xfrm rot="16200000">
            <a:off x="1104900" y="114298"/>
            <a:ext cx="6858000" cy="6629400"/>
          </a:xfrm>
          <a:prstGeom prst="rect">
            <a:avLst/>
          </a:prstGeom>
        </p:spPr>
      </p:pic>
    </p:spTree>
    <p:extLst>
      <p:ext uri="{BB962C8B-B14F-4D97-AF65-F5344CB8AC3E}">
        <p14:creationId xmlns:p14="http://schemas.microsoft.com/office/powerpoint/2010/main" val="2868152288"/>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8229600" cy="2438399"/>
          </a:xfrm>
        </p:spPr>
        <p:txBody>
          <a:bodyPr>
            <a:normAutofit lnSpcReduction="10000"/>
          </a:bodyPr>
          <a:lstStyle/>
          <a:p>
            <a:pPr marL="0" indent="0">
              <a:buNone/>
            </a:pPr>
            <a:r>
              <a:rPr lang="en-US" b="1" dirty="0">
                <a:solidFill>
                  <a:srgbClr val="FF0000"/>
                </a:solidFill>
              </a:rPr>
              <a:t>How long does the fossilization process take?</a:t>
            </a:r>
          </a:p>
          <a:p>
            <a:r>
              <a:rPr lang="en-US" dirty="0"/>
              <a:t>Fossils are defined as the remains or traces of organisms that died </a:t>
            </a:r>
            <a:r>
              <a:rPr lang="en-US" b="1" dirty="0"/>
              <a:t>more than 10,000 years </a:t>
            </a:r>
            <a:r>
              <a:rPr lang="en-US" dirty="0"/>
              <a:t>ago, therefore, by definition the minimum time it takes to make a fossil is 10,000 years.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7"/>
            <a:ext cx="9144000"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56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191000"/>
            <a:ext cx="8229600" cy="2514600"/>
          </a:xfrm>
        </p:spPr>
        <p:txBody>
          <a:bodyPr>
            <a:normAutofit fontScale="85000" lnSpcReduction="20000"/>
          </a:bodyPr>
          <a:lstStyle/>
          <a:p>
            <a:pPr algn="l" rtl="0"/>
            <a:r>
              <a:rPr lang="en-US" b="1" dirty="0">
                <a:solidFill>
                  <a:srgbClr val="FF0000"/>
                </a:solidFill>
              </a:rPr>
              <a:t>Sedimentary rocks </a:t>
            </a:r>
            <a:r>
              <a:rPr lang="en-US" dirty="0"/>
              <a:t>are types of rock that are formed by the accumulation or deposition of mineral or organic particles at the Earth's surface, followed by cementation. Sedimentary rocks form when sediments (sand, silt, mud) are hardened into stone as the environment changed in response to changes in climate or geography.</a:t>
            </a:r>
          </a:p>
          <a:p>
            <a:pPr algn="l" rtl="0"/>
            <a:endParaRPr lang="en-US" dirty="0"/>
          </a:p>
          <a:p>
            <a:pPr algn="l" rtl="0"/>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10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726133"/>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106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976382"/>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46159"/>
          </a:xfrm>
          <a:solidFill>
            <a:srgbClr val="FFCC66"/>
          </a:solidFill>
        </p:spPr>
        <p:txBody>
          <a:bodyPr>
            <a:normAutofit fontScale="90000"/>
          </a:bodyPr>
          <a:lstStyle/>
          <a:p>
            <a:r>
              <a:rPr lang="en-US" dirty="0"/>
              <a:t>process of fossilization</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839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27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199"/>
          </a:xfrm>
        </p:spPr>
        <p:txBody>
          <a:bodyPr>
            <a:normAutofit fontScale="92500" lnSpcReduction="20000"/>
          </a:bodyPr>
          <a:lstStyle/>
          <a:p>
            <a:pPr marL="0" indent="0" algn="ctr">
              <a:buNone/>
            </a:pPr>
            <a:r>
              <a:rPr lang="en-US" sz="3900" b="1" u="sng" dirty="0">
                <a:solidFill>
                  <a:srgbClr val="FF0000"/>
                </a:solidFill>
              </a:rPr>
              <a:t>What are  the  5 types of fossilization?</a:t>
            </a:r>
          </a:p>
          <a:p>
            <a:pPr marL="0" indent="0">
              <a:buNone/>
            </a:pPr>
            <a:endParaRPr lang="en-US" dirty="0">
              <a:solidFill>
                <a:srgbClr val="FF0000"/>
              </a:solidFill>
            </a:endParaRPr>
          </a:p>
          <a:p>
            <a:pPr marL="0" indent="0">
              <a:buNone/>
            </a:pPr>
            <a:r>
              <a:rPr lang="en-US" dirty="0"/>
              <a:t>Scientists categorize fossils into four main groups – </a:t>
            </a:r>
          </a:p>
          <a:p>
            <a:pPr marL="0" indent="0">
              <a:buNone/>
            </a:pPr>
            <a:r>
              <a:rPr lang="en-US" b="1" dirty="0">
                <a:solidFill>
                  <a:srgbClr val="C00000"/>
                </a:solidFill>
              </a:rPr>
              <a:t>1-</a:t>
            </a:r>
            <a:r>
              <a:rPr lang="en-US" b="1" dirty="0"/>
              <a:t>Impression fossils or Mold fossil </a:t>
            </a:r>
          </a:p>
          <a:p>
            <a:pPr marL="0" indent="0">
              <a:buNone/>
            </a:pPr>
            <a:r>
              <a:rPr lang="en-US" b="1" dirty="0">
                <a:solidFill>
                  <a:srgbClr val="C00000"/>
                </a:solidFill>
              </a:rPr>
              <a:t>2-</a:t>
            </a:r>
            <a:r>
              <a:rPr lang="en-US" b="1" dirty="0"/>
              <a:t>Trace fossils. </a:t>
            </a:r>
          </a:p>
          <a:p>
            <a:pPr marL="0" indent="0">
              <a:buNone/>
            </a:pPr>
            <a:r>
              <a:rPr lang="en-US" b="1" dirty="0">
                <a:solidFill>
                  <a:srgbClr val="C00000"/>
                </a:solidFill>
              </a:rPr>
              <a:t>3-</a:t>
            </a:r>
            <a:r>
              <a:rPr lang="en-US" b="1" dirty="0"/>
              <a:t>Replacement fossils or Petrified Fossils </a:t>
            </a:r>
          </a:p>
          <a:p>
            <a:pPr marL="0" indent="0" algn="ctr">
              <a:buNone/>
            </a:pPr>
            <a:r>
              <a:rPr lang="en-US" b="1" dirty="0"/>
              <a:t>   </a:t>
            </a:r>
            <a:r>
              <a:rPr lang="en-US" b="1" dirty="0">
                <a:solidFill>
                  <a:srgbClr val="7030A0"/>
                </a:solidFill>
              </a:rPr>
              <a:t>A</a:t>
            </a:r>
            <a:r>
              <a:rPr lang="en-US" b="1" dirty="0">
                <a:solidFill>
                  <a:srgbClr val="FF0000"/>
                </a:solidFill>
              </a:rPr>
              <a:t>-</a:t>
            </a:r>
            <a:r>
              <a:rPr lang="en-US" b="1" dirty="0"/>
              <a:t>Mineralization</a:t>
            </a:r>
          </a:p>
          <a:p>
            <a:pPr marL="0" indent="0" algn="ctr">
              <a:buNone/>
            </a:pPr>
            <a:r>
              <a:rPr lang="en-US" b="1" dirty="0">
                <a:solidFill>
                  <a:srgbClr val="FF0000"/>
                </a:solidFill>
              </a:rPr>
              <a:t>      </a:t>
            </a:r>
            <a:r>
              <a:rPr lang="en-US" b="1" dirty="0">
                <a:solidFill>
                  <a:srgbClr val="7030A0"/>
                </a:solidFill>
              </a:rPr>
              <a:t>B</a:t>
            </a:r>
            <a:r>
              <a:rPr lang="en-US" b="1" dirty="0">
                <a:solidFill>
                  <a:srgbClr val="FF0000"/>
                </a:solidFill>
              </a:rPr>
              <a:t>-</a:t>
            </a:r>
            <a:r>
              <a:rPr lang="en-US" b="1" dirty="0"/>
              <a:t> </a:t>
            </a:r>
            <a:r>
              <a:rPr lang="en-US" b="1" dirty="0" err="1"/>
              <a:t>Recrystalization</a:t>
            </a:r>
            <a:endParaRPr lang="en-US" b="1" dirty="0"/>
          </a:p>
          <a:p>
            <a:pPr marL="0" indent="0">
              <a:buNone/>
            </a:pPr>
            <a:r>
              <a:rPr lang="en-US" b="1" dirty="0">
                <a:solidFill>
                  <a:srgbClr val="C00000"/>
                </a:solidFill>
                <a:effectLst>
                  <a:outerShdw blurRad="38100" dist="38100" dir="2700000" algn="tl">
                    <a:srgbClr val="000000">
                      <a:alpha val="43137"/>
                    </a:srgbClr>
                  </a:outerShdw>
                </a:effectLst>
              </a:rPr>
              <a:t>4-</a:t>
            </a:r>
            <a:r>
              <a:rPr lang="en-US" b="1" dirty="0"/>
              <a:t> Carbonization fossils</a:t>
            </a:r>
          </a:p>
          <a:p>
            <a:pPr marL="0" indent="0">
              <a:buNone/>
            </a:pPr>
            <a:r>
              <a:rPr lang="en-US" b="1" dirty="0">
                <a:solidFill>
                  <a:srgbClr val="C00000"/>
                </a:solidFill>
              </a:rPr>
              <a:t>5-</a:t>
            </a:r>
            <a:r>
              <a:rPr lang="en-US" b="1" dirty="0"/>
              <a:t>True form fossils</a:t>
            </a:r>
          </a:p>
          <a:p>
            <a:pPr marL="0" indent="0">
              <a:buNone/>
            </a:pPr>
            <a:r>
              <a:rPr lang="en-US" b="1" dirty="0"/>
              <a:t>                </a:t>
            </a:r>
            <a:r>
              <a:rPr lang="en-US" b="1" dirty="0">
                <a:solidFill>
                  <a:srgbClr val="7030A0"/>
                </a:solidFill>
              </a:rPr>
              <a:t>A</a:t>
            </a:r>
            <a:r>
              <a:rPr lang="en-US" b="1" dirty="0">
                <a:solidFill>
                  <a:srgbClr val="FF0000"/>
                </a:solidFill>
              </a:rPr>
              <a:t>-</a:t>
            </a:r>
            <a:r>
              <a:rPr lang="en-US" b="1" dirty="0"/>
              <a:t>Frozen remains</a:t>
            </a:r>
          </a:p>
          <a:p>
            <a:pPr marL="0" indent="0">
              <a:buNone/>
            </a:pPr>
            <a:r>
              <a:rPr lang="en-US" b="1" dirty="0"/>
              <a:t>                </a:t>
            </a:r>
            <a:r>
              <a:rPr lang="en-US" b="1" dirty="0">
                <a:solidFill>
                  <a:srgbClr val="7030A0"/>
                </a:solidFill>
              </a:rPr>
              <a:t>B</a:t>
            </a:r>
            <a:r>
              <a:rPr lang="en-US" b="1" dirty="0">
                <a:solidFill>
                  <a:srgbClr val="FF0000"/>
                </a:solidFill>
              </a:rPr>
              <a:t>-</a:t>
            </a:r>
            <a:r>
              <a:rPr lang="en-US" b="1" dirty="0"/>
              <a:t>Preservation  in amber  or tar</a:t>
            </a:r>
          </a:p>
          <a:p>
            <a:pPr marL="0" indent="0">
              <a:buNone/>
            </a:pPr>
            <a:r>
              <a:rPr lang="en-US" b="1" dirty="0"/>
              <a:t> </a:t>
            </a:r>
          </a:p>
          <a:p>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27420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2151</Words>
  <Application>Microsoft Office PowerPoint</Application>
  <PresentationFormat>On-screen Show (4:3)</PresentationFormat>
  <Paragraphs>197</Paragraphs>
  <Slides>40</Slides>
  <Notes>2</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40</vt:i4>
      </vt:variant>
    </vt:vector>
  </HeadingPairs>
  <TitlesOfParts>
    <vt:vector size="55" baseType="lpstr">
      <vt:lpstr>Arial</vt:lpstr>
      <vt:lpstr>Calibri</vt:lpstr>
      <vt:lpstr>Tempus Sans ITC</vt:lpstr>
      <vt:lpstr>Times</vt:lpstr>
      <vt:lpstr>Times New Roman</vt:lpstr>
      <vt:lpstr>Wingdings</vt:lpstr>
      <vt:lpstr>Office Theme</vt:lpstr>
      <vt:lpstr>8_Office Theme</vt:lpstr>
      <vt:lpstr>1_Office Theme</vt:lpstr>
      <vt:lpstr>2_Office Theme</vt:lpstr>
      <vt:lpstr>4_Office Theme</vt:lpstr>
      <vt:lpstr>Default Design</vt:lpstr>
      <vt:lpstr>7_Office Theme</vt:lpstr>
      <vt:lpstr>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of fossilization</vt:lpstr>
      <vt:lpstr>PowerPoint Presentation</vt:lpstr>
      <vt:lpstr>PowerPoint Presentation</vt:lpstr>
      <vt:lpstr>PowerPoint Presentation</vt:lpstr>
      <vt:lpstr>PowerPoint Presentation</vt:lpstr>
      <vt:lpstr>PowerPoint Presentation</vt:lpstr>
      <vt:lpstr>Mineralization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fossilization in amber </vt:lpstr>
      <vt:lpstr> C-Trapped in tar</vt:lpstr>
      <vt:lpstr>PowerPoint Presentation</vt:lpstr>
      <vt:lpstr>PowerPoint Presentation</vt:lpstr>
      <vt:lpstr>To understand how living things have changed through time, scientists need to be able to determine the age of the fossil. Scientists can determine fossils age in two ways:</vt:lpstr>
      <vt:lpstr>PowerPoint Presentation</vt:lpstr>
      <vt:lpstr>Relative dating - It determines which of the two fossils is older. </vt:lpstr>
      <vt:lpstr>2-Radioactive dating:</vt:lpstr>
      <vt:lpstr>PowerPoint Presentation</vt:lpstr>
      <vt:lpstr>A-Carbon-14 and 14C dating</vt:lpstr>
      <vt:lpstr>PowerPoint Presentation</vt:lpstr>
      <vt:lpstr>PowerPoint Presentation</vt:lpstr>
      <vt:lpstr>PowerPoint Presentation</vt:lpstr>
      <vt:lpstr>B-Potassium-Argon Dating  (K-Ar dating)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Bushra Piro</dc:creator>
  <cp:lastModifiedBy>Duhok</cp:lastModifiedBy>
  <cp:revision>90</cp:revision>
  <dcterms:created xsi:type="dcterms:W3CDTF">2006-08-16T00:00:00Z</dcterms:created>
  <dcterms:modified xsi:type="dcterms:W3CDTF">2024-02-12T21:04:58Z</dcterms:modified>
</cp:coreProperties>
</file>