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21/07/1444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21/07/1444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21/07/1444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21/07/1444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21/07/1444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21/07/1444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21/07/1444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21/07/1444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505475"/>
          </a:xfrm>
        </p:spPr>
        <p:txBody>
          <a:bodyPr>
            <a:normAutofit/>
          </a:bodyPr>
          <a:lstStyle/>
          <a:p>
            <a:pPr marL="0" indent="0">
              <a:buNone/>
            </a:pPr>
            <a:r>
              <a:rPr lang="en-US" dirty="0"/>
              <a:t> </a:t>
            </a:r>
            <a:r>
              <a:rPr lang="ar-IQ" b="1" u="sng" dirty="0"/>
              <a:t>حدود سلطة الوليّ</a:t>
            </a:r>
            <a:r>
              <a:rPr lang="ar-IQ" b="1" u="sng" dirty="0" smtClean="0"/>
              <a:t>:</a:t>
            </a:r>
          </a:p>
          <a:p>
            <a:pPr marL="0" indent="0">
              <a:buNone/>
            </a:pPr>
            <a:endParaRPr lang="en-US" dirty="0"/>
          </a:p>
          <a:p>
            <a:pPr marL="0" indent="0" algn="just">
              <a:buNone/>
            </a:pPr>
            <a:r>
              <a:rPr lang="ar-IQ" dirty="0"/>
              <a:t>في </a:t>
            </a:r>
            <a:r>
              <a:rPr lang="ar-IQ" dirty="0" smtClean="0"/>
              <a:t>ظل</a:t>
            </a:r>
            <a:r>
              <a:rPr lang="ar-SA" dirty="0" smtClean="0"/>
              <a:t> </a:t>
            </a:r>
            <a:r>
              <a:rPr lang="ar-IQ" smtClean="0"/>
              <a:t>القانون </a:t>
            </a:r>
            <a:r>
              <a:rPr lang="ar-IQ" dirty="0"/>
              <a:t>المدني وبحسب نص المادتين (103) و (588) ، إذا كان الاب معروفاً بحسن التصرف، فلا يحد من تصرفاته على من هو تحت ولايته شيء، فهو يملك جميع التصرفات القولية والفعلية ( أعمال الإدارة وأعمال التصرفات).</a:t>
            </a:r>
            <a:endParaRPr lang="en-US" dirty="0"/>
          </a:p>
          <a:p>
            <a:pPr marL="0" indent="0" algn="just">
              <a:buNone/>
            </a:pPr>
            <a:r>
              <a:rPr lang="ar-IQ" dirty="0"/>
              <a:t>لكن يلاحظ بأن قانون رعاية القاصرين قد قيد حكم المادتين بالنسبة </a:t>
            </a:r>
            <a:r>
              <a:rPr lang="ar-SA" dirty="0" smtClean="0"/>
              <a:t>وقيد حدود سلطة الولي</a:t>
            </a:r>
            <a:r>
              <a:rPr lang="ar-IQ" dirty="0" smtClean="0"/>
              <a:t>.</a:t>
            </a:r>
            <a:endParaRPr lang="ar-IQ" dirty="0"/>
          </a:p>
        </p:txBody>
      </p:sp>
    </p:spTree>
    <p:extLst>
      <p:ext uri="{BB962C8B-B14F-4D97-AF65-F5344CB8AC3E}">
        <p14:creationId xmlns:p14="http://schemas.microsoft.com/office/powerpoint/2010/main" val="34217008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577483"/>
          </a:xfrm>
        </p:spPr>
        <p:txBody>
          <a:bodyPr/>
          <a:lstStyle/>
          <a:p>
            <a:pPr marL="0" indent="0" algn="just">
              <a:buNone/>
            </a:pPr>
            <a:r>
              <a:rPr lang="ar-IQ" dirty="0"/>
              <a:t>10- للوليّ أن ينيب عنه وكيلاً لإدارة أموال القاصر على أن لايزيد مدة الإنابة على ستة أشهر (م71/أولاً. قاصرين</a:t>
            </a:r>
            <a:r>
              <a:rPr lang="ar-IQ" dirty="0" smtClean="0"/>
              <a:t>).</a:t>
            </a:r>
          </a:p>
          <a:p>
            <a:pPr marL="0" indent="0" algn="just">
              <a:buNone/>
            </a:pPr>
            <a:endParaRPr lang="en-US" dirty="0"/>
          </a:p>
          <a:p>
            <a:pPr marL="0" indent="0" algn="just">
              <a:buNone/>
            </a:pPr>
            <a:r>
              <a:rPr lang="ar-IQ" dirty="0"/>
              <a:t>11- للوليّ أن يوكل محامياً في دعاوى القاصر بموافقة مديرية رعاية القاصرين (م71/ثانياً قاصرين). ولايستحق المحامي أتعاب المحاماة من أموال القاصر المتفق عليها مع الولي مالم تأذن مديرية رعاية القاصرين بتوكيل المحامي وتحديد أتعابه سلفاً.</a:t>
            </a:r>
            <a:endParaRPr lang="en-US" dirty="0"/>
          </a:p>
          <a:p>
            <a:pPr marL="0" indent="0">
              <a:buNone/>
            </a:pPr>
            <a:endParaRPr lang="ar-IQ" dirty="0"/>
          </a:p>
        </p:txBody>
      </p:sp>
    </p:spTree>
    <p:extLst>
      <p:ext uri="{BB962C8B-B14F-4D97-AF65-F5344CB8AC3E}">
        <p14:creationId xmlns:p14="http://schemas.microsoft.com/office/powerpoint/2010/main" val="299354401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505475"/>
          </a:xfrm>
        </p:spPr>
        <p:txBody>
          <a:bodyPr>
            <a:normAutofit/>
          </a:bodyPr>
          <a:lstStyle/>
          <a:p>
            <a:pPr marL="0" indent="0" algn="just">
              <a:buNone/>
            </a:pPr>
            <a:r>
              <a:rPr lang="ar-IQ" b="1" dirty="0"/>
              <a:t>وعليه فإن سلطة الولي في قانون رعاية القاصرين تكون على النحو الآتي:</a:t>
            </a:r>
            <a:endParaRPr lang="en-US" dirty="0"/>
          </a:p>
          <a:p>
            <a:pPr marL="0" indent="0" algn="just">
              <a:buNone/>
            </a:pPr>
            <a:r>
              <a:rPr lang="ar-IQ" b="1" dirty="0"/>
              <a:t>1- </a:t>
            </a:r>
            <a:r>
              <a:rPr lang="ar-IQ" dirty="0"/>
              <a:t>لايجوز للولي أن يتصرف بمال القاصر إلا بموافقة محكمة الأحوال الشخصية وبالطريقة المنصوص عليها في قانون رعاية القاصرين وهذا ما قضت به المادة (30) من قانون رعاية القاصرين</a:t>
            </a:r>
            <a:r>
              <a:rPr lang="ar-IQ" dirty="0" smtClean="0"/>
              <a:t>.</a:t>
            </a:r>
          </a:p>
          <a:p>
            <a:pPr marL="0" indent="0" algn="just">
              <a:buNone/>
            </a:pPr>
            <a:endParaRPr lang="en-US" dirty="0"/>
          </a:p>
          <a:p>
            <a:pPr marL="0" indent="0" algn="just">
              <a:buNone/>
            </a:pPr>
            <a:r>
              <a:rPr lang="ar-SA" dirty="0" smtClean="0"/>
              <a:t>وحددت المادة (43) من قانون رعاية القاصرين التصرفات التي لا يجوز للولي مباشرتها الا بموافقة محكمة الأحوال الشخصية المختصة وهي كالآتي</a:t>
            </a:r>
            <a:r>
              <a:rPr lang="ar-IQ" dirty="0" smtClean="0"/>
              <a:t>:</a:t>
            </a:r>
            <a:endParaRPr lang="en-US" dirty="0"/>
          </a:p>
        </p:txBody>
      </p:sp>
    </p:spTree>
    <p:extLst>
      <p:ext uri="{BB962C8B-B14F-4D97-AF65-F5344CB8AC3E}">
        <p14:creationId xmlns:p14="http://schemas.microsoft.com/office/powerpoint/2010/main" val="395175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433467"/>
          </a:xfrm>
        </p:spPr>
        <p:txBody>
          <a:bodyPr>
            <a:normAutofit/>
          </a:bodyPr>
          <a:lstStyle/>
          <a:p>
            <a:pPr marL="0" indent="0" algn="just">
              <a:buNone/>
            </a:pPr>
            <a:r>
              <a:rPr lang="ar-IQ" dirty="0"/>
              <a:t>أ- جميع التصرفات التي من شأنها إنشاء حق من الحقوق العينية العقارية الأصلية أو التبعية أو نقله أو تغييره أو زواله وكذلك جميع التصرفات المقررة لحق من الحقوق المذكورة.</a:t>
            </a:r>
            <a:endParaRPr lang="en-US" dirty="0"/>
          </a:p>
          <a:p>
            <a:pPr marL="0" indent="0" algn="just">
              <a:buNone/>
            </a:pPr>
            <a:r>
              <a:rPr lang="ar-IQ" dirty="0"/>
              <a:t>ب- التصرف في المنقول أو الحقوق الشخصية أو الأوراق المالية.</a:t>
            </a:r>
            <a:endParaRPr lang="en-US" dirty="0"/>
          </a:p>
          <a:p>
            <a:pPr marL="0" indent="0" algn="just">
              <a:buNone/>
            </a:pPr>
            <a:r>
              <a:rPr lang="ar-IQ" dirty="0"/>
              <a:t>ج- الصلح والتحكيم فيما زاد على مائة دينار لكل قاصر.</a:t>
            </a:r>
            <a:endParaRPr lang="en-US" dirty="0"/>
          </a:p>
          <a:p>
            <a:pPr marL="0" indent="0" algn="just">
              <a:buNone/>
            </a:pPr>
            <a:r>
              <a:rPr lang="ar-IQ" dirty="0"/>
              <a:t>د- حوالة الحق وقبولها وحوالة الدين.</a:t>
            </a:r>
            <a:endParaRPr lang="en-US" dirty="0"/>
          </a:p>
          <a:p>
            <a:pPr marL="0" indent="0" algn="just">
              <a:buNone/>
            </a:pPr>
            <a:r>
              <a:rPr lang="ar-IQ" dirty="0"/>
              <a:t>ه- إيجار العقارات لأكثر من سنة واحدة وللأراضي الزراعية لأكثر من ثلاث سنوات على أن لا تمتد مدة الإيجار في أي من الحالتين إلى ما بعد بلوغ الصغير سن الرشد.</a:t>
            </a:r>
            <a:endParaRPr lang="en-US" dirty="0"/>
          </a:p>
          <a:p>
            <a:pPr marL="0" indent="0">
              <a:buNone/>
            </a:pPr>
            <a:endParaRPr lang="ar-IQ" dirty="0"/>
          </a:p>
        </p:txBody>
      </p:sp>
    </p:spTree>
    <p:extLst>
      <p:ext uri="{BB962C8B-B14F-4D97-AF65-F5344CB8AC3E}">
        <p14:creationId xmlns:p14="http://schemas.microsoft.com/office/powerpoint/2010/main" val="300811981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577483"/>
          </a:xfrm>
        </p:spPr>
        <p:txBody>
          <a:bodyPr/>
          <a:lstStyle/>
          <a:p>
            <a:pPr marL="0" indent="0" algn="just">
              <a:buNone/>
            </a:pPr>
            <a:r>
              <a:rPr lang="ar-IQ" dirty="0"/>
              <a:t>و- قبول التبرعات المقترنة </a:t>
            </a:r>
            <a:r>
              <a:rPr lang="ar-IQ" dirty="0" smtClean="0"/>
              <a:t>بعوض</a:t>
            </a:r>
            <a:r>
              <a:rPr lang="ar-SA" dirty="0" smtClean="0"/>
              <a:t>.</a:t>
            </a:r>
            <a:endParaRPr lang="en-US" dirty="0"/>
          </a:p>
          <a:p>
            <a:pPr marL="0" indent="0" algn="just">
              <a:buNone/>
            </a:pPr>
            <a:r>
              <a:rPr lang="ar-IQ" dirty="0"/>
              <a:t>ز- التنازل عن التأمينات وإضعافها والتنازل عن الحقوق والدعاوى وطرق الطعن في الأحكام</a:t>
            </a:r>
            <a:r>
              <a:rPr lang="ar-IQ" dirty="0" smtClean="0"/>
              <a:t>.</a:t>
            </a:r>
          </a:p>
          <a:p>
            <a:pPr marL="0" indent="0">
              <a:buNone/>
            </a:pPr>
            <a:endParaRPr lang="en-US" dirty="0"/>
          </a:p>
          <a:p>
            <a:pPr marL="0" indent="0" algn="just">
              <a:buNone/>
            </a:pPr>
            <a:r>
              <a:rPr lang="ar-IQ" dirty="0"/>
              <a:t>ح- القسمة الرضائية للأموال التي للقاصر حصة فيها.</a:t>
            </a:r>
            <a:endParaRPr lang="en-US" dirty="0"/>
          </a:p>
          <a:p>
            <a:pPr marL="0" indent="0">
              <a:buNone/>
            </a:pPr>
            <a:endParaRPr lang="ar-IQ" dirty="0"/>
          </a:p>
        </p:txBody>
      </p:sp>
    </p:spTree>
    <p:extLst>
      <p:ext uri="{BB962C8B-B14F-4D97-AF65-F5344CB8AC3E}">
        <p14:creationId xmlns:p14="http://schemas.microsoft.com/office/powerpoint/2010/main" val="340729792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2000"/>
                                        <p:tgtEl>
                                          <p:spTgt spid="2">
                                            <p:txEl>
                                              <p:pRg st="1" end="1"/>
                                            </p:txEl>
                                          </p:spTgt>
                                        </p:tgtEl>
                                      </p:cBhvr>
                                    </p:animEffect>
                                    <p:anim calcmode="lin" valueType="num">
                                      <p:cBhvr>
                                        <p:cTn id="26"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7"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additive="base">
                                        <p:cTn id="3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505475"/>
          </a:xfrm>
        </p:spPr>
        <p:txBody>
          <a:bodyPr>
            <a:normAutofit lnSpcReduction="10000"/>
          </a:bodyPr>
          <a:lstStyle/>
          <a:p>
            <a:pPr marL="0" indent="0" algn="just">
              <a:buNone/>
            </a:pPr>
            <a:r>
              <a:rPr lang="ar-IQ" dirty="0"/>
              <a:t>2- لايجوز للوليّ التبرع من مال القاصر إلا </a:t>
            </a:r>
            <a:r>
              <a:rPr lang="ar-IQ" b="1" u="sng" dirty="0">
                <a:solidFill>
                  <a:srgbClr val="C00000"/>
                </a:solidFill>
              </a:rPr>
              <a:t>لأداء واجب عائلي إنساني</a:t>
            </a:r>
            <a:r>
              <a:rPr lang="ar-IQ" dirty="0"/>
              <a:t> وذلك </a:t>
            </a:r>
            <a:r>
              <a:rPr lang="ar-IQ" b="1" u="sng" dirty="0">
                <a:solidFill>
                  <a:srgbClr val="C00000"/>
                </a:solidFill>
              </a:rPr>
              <a:t>بموافقة مديرية رعاية القاصرين </a:t>
            </a:r>
            <a:r>
              <a:rPr lang="ar-IQ" dirty="0"/>
              <a:t>وبهذا قضت المادة (42) من قانون رعاية القاصرين.</a:t>
            </a:r>
            <a:endParaRPr lang="en-US" dirty="0"/>
          </a:p>
          <a:p>
            <a:pPr marL="0" indent="0" algn="just">
              <a:buNone/>
            </a:pPr>
            <a:r>
              <a:rPr lang="ar-IQ" dirty="0"/>
              <a:t>إذاً الأصل لايجوز للوليّ التبرع بمال القاصر ولكن إستثناءاً يجوز إذا توفر الشرطين أعلاه لإعتباراتٍ تتعلق بالإنسانية والعدالة.</a:t>
            </a:r>
            <a:endParaRPr lang="en-US" dirty="0"/>
          </a:p>
          <a:p>
            <a:pPr marL="0" indent="0" algn="just">
              <a:buNone/>
            </a:pPr>
            <a:r>
              <a:rPr lang="ar-IQ" dirty="0"/>
              <a:t>3- للوليّ تسلّم الراتب التقاعدي للقاصر مع المخصصات والإضافات بموجب قانون التقاعد بما لا يزيد على المبلغ الذي تحدده </a:t>
            </a:r>
            <a:r>
              <a:rPr lang="ar-SA" dirty="0" smtClean="0"/>
              <a:t>مجلس</a:t>
            </a:r>
            <a:r>
              <a:rPr lang="ar-IQ" dirty="0" smtClean="0"/>
              <a:t> </a:t>
            </a:r>
            <a:r>
              <a:rPr lang="ar-IQ" dirty="0"/>
              <a:t>رعاية القاصرين وما زاد على الحد الأعلى فيودع في </a:t>
            </a:r>
            <a:r>
              <a:rPr lang="ar-IQ" dirty="0" smtClean="0"/>
              <a:t>مديرية</a:t>
            </a:r>
            <a:r>
              <a:rPr lang="ar-SA" dirty="0" smtClean="0"/>
              <a:t> رعاية القاصرين</a:t>
            </a:r>
            <a:r>
              <a:rPr lang="ar-IQ" dirty="0" smtClean="0"/>
              <a:t> </a:t>
            </a:r>
            <a:r>
              <a:rPr lang="ar-IQ" dirty="0"/>
              <a:t>لإستثماره وفق القانون وبهذا قضت المادة (م44 قاصرين).</a:t>
            </a:r>
            <a:endParaRPr lang="en-US" dirty="0"/>
          </a:p>
          <a:p>
            <a:pPr marL="0" indent="0">
              <a:buNone/>
            </a:pPr>
            <a:endParaRPr lang="ar-IQ" dirty="0"/>
          </a:p>
        </p:txBody>
      </p:sp>
    </p:spTree>
    <p:extLst>
      <p:ext uri="{BB962C8B-B14F-4D97-AF65-F5344CB8AC3E}">
        <p14:creationId xmlns:p14="http://schemas.microsoft.com/office/powerpoint/2010/main" val="37098485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anim calcmode="lin" valueType="num">
                                      <p:cBhvr>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793507"/>
          </a:xfrm>
        </p:spPr>
        <p:txBody>
          <a:bodyPr>
            <a:normAutofit/>
          </a:bodyPr>
          <a:lstStyle/>
          <a:p>
            <a:pPr marL="0" indent="0" algn="just">
              <a:buNone/>
            </a:pPr>
            <a:r>
              <a:rPr lang="ar-IQ" dirty="0"/>
              <a:t>4- للوليّ أن يتسلم من مديرية رعاية القاصرين النفقة الشهرية التي تقدرها المحكمة إلى القاصر، ولمدير عام دائرة رعاية القاصرين أن يأذن بصرف نفقة ثلاثة أشهر مقدماً بناءاً على طلب تحريري مسبب يقدمه الولي وبهذا قضت المادة (م45 قاصرين</a:t>
            </a:r>
            <a:r>
              <a:rPr lang="ar-IQ" dirty="0" smtClean="0"/>
              <a:t>).</a:t>
            </a:r>
          </a:p>
          <a:p>
            <a:pPr marL="0" indent="0" algn="just">
              <a:buNone/>
            </a:pPr>
            <a:endParaRPr lang="en-US" dirty="0"/>
          </a:p>
          <a:p>
            <a:pPr marL="0" indent="0" algn="just">
              <a:buNone/>
            </a:pPr>
            <a:r>
              <a:rPr lang="ar-IQ" dirty="0"/>
              <a:t>5- للوليّ صرف المبالغ اللازمة إذا حدثت أموراً غير إعتيادية كمرض القاصر أو سفره لأغراض الدراسة أو غيرها، وفقاً للتعليمات التي يصدرها مجلس رعاية </a:t>
            </a:r>
            <a:r>
              <a:rPr lang="ar-IQ" dirty="0" smtClean="0"/>
              <a:t>القاصرين</a:t>
            </a:r>
            <a:r>
              <a:rPr lang="ar-SA" dirty="0" smtClean="0"/>
              <a:t>.</a:t>
            </a:r>
            <a:r>
              <a:rPr lang="ar-IQ" dirty="0" smtClean="0"/>
              <a:t>وبهذا </a:t>
            </a:r>
            <a:r>
              <a:rPr lang="ar-IQ" dirty="0"/>
              <a:t>قضت المادة (م46 قاصرين).</a:t>
            </a:r>
            <a:endParaRPr lang="en-US" dirty="0"/>
          </a:p>
          <a:p>
            <a:pPr marL="0" indent="0">
              <a:buNone/>
            </a:pPr>
            <a:endParaRPr lang="ar-IQ" dirty="0"/>
          </a:p>
        </p:txBody>
      </p:sp>
    </p:spTree>
    <p:extLst>
      <p:ext uri="{BB962C8B-B14F-4D97-AF65-F5344CB8AC3E}">
        <p14:creationId xmlns:p14="http://schemas.microsoft.com/office/powerpoint/2010/main" val="274001994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1000"/>
                                        <p:tgtEl>
                                          <p:spTgt spid="2">
                                            <p:txEl>
                                              <p:pRg st="2" end="2"/>
                                            </p:txEl>
                                          </p:spTgt>
                                        </p:tgtEl>
                                      </p:cBhvr>
                                    </p:animEffect>
                                    <p:anim calcmode="lin" valueType="num">
                                      <p:cBhvr>
                                        <p:cTn id="1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649491"/>
          </a:xfrm>
        </p:spPr>
        <p:txBody>
          <a:bodyPr>
            <a:normAutofit/>
          </a:bodyPr>
          <a:lstStyle/>
          <a:p>
            <a:pPr marL="0" indent="0" algn="just">
              <a:buNone/>
            </a:pPr>
            <a:r>
              <a:rPr lang="ar-IQ" dirty="0"/>
              <a:t>6- للوليّ أن ينفق بغير إذن من مديرية رعاية القاصرين المختصة على تعمير وإدامة مال القاصر في الأمور المستعجلة والضرورية بما لايزيد على 10% من الوارد السنوي لكل عقار، ولمديرية رعاية القاصرين أن تأذن بالصرف بحدود 50% من الوارد السنوي، وما زاد على ذلك فيكون بموافقة المدير العام لدائرة رعاية القاصرين (م47 قاصرين</a:t>
            </a:r>
            <a:r>
              <a:rPr lang="ar-IQ" dirty="0" smtClean="0"/>
              <a:t>).</a:t>
            </a:r>
          </a:p>
          <a:p>
            <a:pPr marL="0" indent="0" algn="just">
              <a:buNone/>
            </a:pPr>
            <a:endParaRPr lang="en-US" dirty="0"/>
          </a:p>
          <a:p>
            <a:pPr marL="0" indent="0" algn="just">
              <a:buNone/>
            </a:pPr>
            <a:r>
              <a:rPr lang="ar-IQ" dirty="0"/>
              <a:t>7- للوليّ بموافقة مديرية رعاية القاصرين أن يقوم بإنشاء بناء على عقار عائد للقاصر أو له حصة فيه إذا تحققت مصلحة القاصر في ذلك (م54 قاصرين).</a:t>
            </a:r>
            <a:endParaRPr lang="en-US" dirty="0"/>
          </a:p>
          <a:p>
            <a:pPr marL="0" indent="0">
              <a:buNone/>
            </a:pPr>
            <a:endParaRPr lang="ar-IQ" dirty="0"/>
          </a:p>
        </p:txBody>
      </p:sp>
    </p:spTree>
    <p:extLst>
      <p:ext uri="{BB962C8B-B14F-4D97-AF65-F5344CB8AC3E}">
        <p14:creationId xmlns:p14="http://schemas.microsoft.com/office/powerpoint/2010/main" val="386681459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92696"/>
            <a:ext cx="8229600" cy="5433467"/>
          </a:xfrm>
        </p:spPr>
        <p:txBody>
          <a:bodyPr>
            <a:normAutofit/>
          </a:bodyPr>
          <a:lstStyle/>
          <a:p>
            <a:pPr marL="0" indent="0" algn="just">
              <a:buNone/>
            </a:pPr>
            <a:r>
              <a:rPr lang="ar-IQ" dirty="0"/>
              <a:t>8- للوليّ أن يبيع عقار القاصر ولكن بعد موافقة مديرية رعاية القاصرين وتوفر أحد الأسباب الآتية:</a:t>
            </a:r>
            <a:endParaRPr lang="en-US" dirty="0"/>
          </a:p>
          <a:p>
            <a:pPr marL="0" indent="0" algn="just">
              <a:buNone/>
            </a:pPr>
            <a:r>
              <a:rPr lang="ar-IQ" dirty="0"/>
              <a:t>أ- عدم وجود مال </a:t>
            </a:r>
            <a:r>
              <a:rPr lang="ar-IQ" dirty="0" smtClean="0"/>
              <a:t>آخر</a:t>
            </a:r>
            <a:r>
              <a:rPr lang="ar-SA" dirty="0" smtClean="0"/>
              <a:t> لنفقة</a:t>
            </a:r>
            <a:r>
              <a:rPr lang="ar-IQ" dirty="0" smtClean="0"/>
              <a:t> </a:t>
            </a:r>
            <a:r>
              <a:rPr lang="ar-SA" dirty="0"/>
              <a:t>ا</a:t>
            </a:r>
            <a:r>
              <a:rPr lang="ar-IQ" dirty="0" smtClean="0"/>
              <a:t>لقاصر</a:t>
            </a:r>
            <a:r>
              <a:rPr lang="ar-IQ" dirty="0"/>
              <a:t>.</a:t>
            </a:r>
            <a:endParaRPr lang="en-US" dirty="0"/>
          </a:p>
          <a:p>
            <a:pPr marL="0" indent="0" algn="just">
              <a:buNone/>
            </a:pPr>
            <a:r>
              <a:rPr lang="ar-IQ" dirty="0"/>
              <a:t>ب- وجود أحكام واجبة التنفيذ صادرة بمبلغ معين على القاصر أو على التركة ولايوجد مال آخر لإيفائه.</a:t>
            </a:r>
            <a:endParaRPr lang="en-US" dirty="0"/>
          </a:p>
          <a:p>
            <a:pPr marL="0" indent="0" algn="just">
              <a:buNone/>
            </a:pPr>
            <a:r>
              <a:rPr lang="ar-IQ" dirty="0"/>
              <a:t>ج- وجود حصص مشاعة للقاصر لاتدر له إيراداً مناسباً يمكن الإنتفاع به.</a:t>
            </a:r>
            <a:endParaRPr lang="en-US" dirty="0"/>
          </a:p>
          <a:p>
            <a:pPr marL="0" indent="0" algn="just">
              <a:buNone/>
            </a:pPr>
            <a:r>
              <a:rPr lang="ar-IQ" dirty="0"/>
              <a:t>ولمدير عام دائرة رعاية القاصرين في غير الحالات المذكورة أعلاه أن يوافق على بيع عقار القاصر إذا تحقق وجود مصلحة ظاهرة ونفع كبير له (م55 قاصرين).</a:t>
            </a:r>
            <a:endParaRPr lang="en-US" dirty="0"/>
          </a:p>
          <a:p>
            <a:pPr marL="0" indent="0">
              <a:buNone/>
            </a:pPr>
            <a:endParaRPr lang="ar-IQ" dirty="0"/>
          </a:p>
        </p:txBody>
      </p:sp>
    </p:spTree>
    <p:extLst>
      <p:ext uri="{BB962C8B-B14F-4D97-AF65-F5344CB8AC3E}">
        <p14:creationId xmlns:p14="http://schemas.microsoft.com/office/powerpoint/2010/main" val="198321123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4704"/>
            <a:ext cx="8229600" cy="5242587"/>
          </a:xfrm>
        </p:spPr>
        <p:txBody>
          <a:bodyPr>
            <a:normAutofit fontScale="92500" lnSpcReduction="10000"/>
          </a:bodyPr>
          <a:lstStyle/>
          <a:p>
            <a:pPr marL="0" indent="0" algn="just">
              <a:buNone/>
            </a:pPr>
            <a:r>
              <a:rPr lang="ar-IQ" dirty="0"/>
              <a:t>9- للوليّ شراء عقار للقاصر من أمواله ولكن بعد موافقة مديرية رعاية القاصرين في إحدى الحالات الآتية:</a:t>
            </a:r>
            <a:endParaRPr lang="en-US" dirty="0"/>
          </a:p>
          <a:p>
            <a:pPr marL="0" indent="0" algn="just">
              <a:buNone/>
            </a:pPr>
            <a:r>
              <a:rPr lang="ar-IQ" dirty="0"/>
              <a:t>أ- إذا كان القاصر يملك حصصاً مشاعة في عقار جرى بيعه عن طريق إزالة الشيوع وكان في شرائه منفعة له.</a:t>
            </a:r>
            <a:endParaRPr lang="en-US" dirty="0"/>
          </a:p>
          <a:p>
            <a:pPr marL="0" indent="0" algn="just">
              <a:buNone/>
            </a:pPr>
            <a:r>
              <a:rPr lang="ar-IQ" dirty="0"/>
              <a:t>ب- إذا إقتضت الحاجة تأمين مسكن له.</a:t>
            </a:r>
            <a:endParaRPr lang="en-US" dirty="0"/>
          </a:p>
          <a:p>
            <a:pPr marL="0" indent="0" algn="just">
              <a:buNone/>
            </a:pPr>
            <a:r>
              <a:rPr lang="ar-IQ" dirty="0"/>
              <a:t>ج- إذا كان العقار موضوعاً بالمزايدة لتحصيل دين للقاصر ولم يجر الضم عليه أو لم يبلغ الضم الكافي لإيفاء الدين على أن لايتجاوز بدل الشراء 80% من قيمته.</a:t>
            </a:r>
            <a:endParaRPr lang="en-US" dirty="0"/>
          </a:p>
          <a:p>
            <a:pPr marL="0" indent="0" algn="just">
              <a:buNone/>
            </a:pPr>
            <a:r>
              <a:rPr lang="ar-IQ" dirty="0"/>
              <a:t>ولمدير عام دائرة رعاية القاصرين في غير الحالات المذكورة أن يوافق على شراء عقار للقاصر وتشييد أبنية له إذا تحقق له في ذلك مصلحة ظاهرة (م56 قاصرين).</a:t>
            </a:r>
            <a:endParaRPr lang="en-US" dirty="0"/>
          </a:p>
          <a:p>
            <a:pPr marL="0" indent="0">
              <a:buNone/>
            </a:pPr>
            <a:endParaRPr lang="ar-IQ" dirty="0"/>
          </a:p>
        </p:txBody>
      </p:sp>
    </p:spTree>
    <p:extLst>
      <p:ext uri="{BB962C8B-B14F-4D97-AF65-F5344CB8AC3E}">
        <p14:creationId xmlns:p14="http://schemas.microsoft.com/office/powerpoint/2010/main" val="11370823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1000"/>
                                        <p:tgtEl>
                                          <p:spTgt spid="2">
                                            <p:txEl>
                                              <p:pRg st="1" end="1"/>
                                            </p:txEl>
                                          </p:spTgt>
                                        </p:tgtEl>
                                      </p:cBhvr>
                                    </p:animEffect>
                                    <p:anim calcmode="lin" valueType="num">
                                      <p:cBhvr>
                                        <p:cTn id="26"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fade">
                                      <p:cBhvr>
                                        <p:cTn id="32" dur="1000"/>
                                        <p:tgtEl>
                                          <p:spTgt spid="2">
                                            <p:txEl>
                                              <p:pRg st="2" end="2"/>
                                            </p:txEl>
                                          </p:spTgt>
                                        </p:tgtEl>
                                      </p:cBhvr>
                                    </p:animEffect>
                                    <p:anim calcmode="lin" valueType="num">
                                      <p:cBhvr>
                                        <p:cTn id="3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xEl>
                                              <p:pRg st="3" end="3"/>
                                            </p:txEl>
                                          </p:spTgt>
                                        </p:tgtEl>
                                        <p:attrNameLst>
                                          <p:attrName>style.visibility</p:attrName>
                                        </p:attrNameLst>
                                      </p:cBhvr>
                                      <p:to>
                                        <p:strVal val="visible"/>
                                      </p:to>
                                    </p:set>
                                    <p:animEffect transition="in" filter="fade">
                                      <p:cBhvr>
                                        <p:cTn id="39" dur="1000"/>
                                        <p:tgtEl>
                                          <p:spTgt spid="2">
                                            <p:txEl>
                                              <p:pRg st="3" end="3"/>
                                            </p:txEl>
                                          </p:spTgt>
                                        </p:tgtEl>
                                      </p:cBhvr>
                                    </p:animEffect>
                                    <p:anim calcmode="lin" valueType="num">
                                      <p:cBhvr>
                                        <p:cTn id="4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xEl>
                                              <p:pRg st="4" end="4"/>
                                            </p:txEl>
                                          </p:spTgt>
                                        </p:tgtEl>
                                        <p:attrNameLst>
                                          <p:attrName>style.visibility</p:attrName>
                                        </p:attrNameLst>
                                      </p:cBhvr>
                                      <p:to>
                                        <p:strVal val="visible"/>
                                      </p:to>
                                    </p:set>
                                    <p:animEffect transition="in" filter="fade">
                                      <p:cBhvr>
                                        <p:cTn id="46" dur="1000"/>
                                        <p:tgtEl>
                                          <p:spTgt spid="2">
                                            <p:txEl>
                                              <p:pRg st="4" end="4"/>
                                            </p:txEl>
                                          </p:spTgt>
                                        </p:tgtEl>
                                      </p:cBhvr>
                                    </p:animEffect>
                                    <p:anim calcmode="lin" valueType="num">
                                      <p:cBhvr>
                                        <p:cTn id="4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757</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Zhiman</dc:creator>
  <cp:lastModifiedBy>Zhiman</cp:lastModifiedBy>
  <cp:revision>6</cp:revision>
  <dcterms:created xsi:type="dcterms:W3CDTF">2023-02-11T07:44:30Z</dcterms:created>
  <dcterms:modified xsi:type="dcterms:W3CDTF">2023-02-11T08:41:53Z</dcterms:modified>
</cp:coreProperties>
</file>