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1" r:id="rId4"/>
    <p:sldId id="264" r:id="rId5"/>
    <p:sldId id="265" r:id="rId6"/>
    <p:sldId id="266" r:id="rId7"/>
    <p:sldId id="267" r:id="rId8"/>
    <p:sldId id="268"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BEEADA-143D-46B6-A81C-86BCFEE04351}" type="datetimeFigureOut">
              <a:rPr lang="ar-IQ" smtClean="0"/>
              <a:pPr/>
              <a:t>22/06/1444</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90EEA5-BFBC-4A4A-90C9-295AECE0612F}" type="slidenum">
              <a:rPr lang="ar-IQ" smtClean="0"/>
              <a:pPr/>
              <a:t>‹#›</a:t>
            </a:fld>
            <a:endParaRPr lang="ar-IQ"/>
          </a:p>
        </p:txBody>
      </p:sp>
    </p:spTree>
    <p:extLst>
      <p:ext uri="{BB962C8B-B14F-4D97-AF65-F5344CB8AC3E}">
        <p14:creationId xmlns:p14="http://schemas.microsoft.com/office/powerpoint/2010/main" val="2428029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black"/>
                </a:solidFill>
              </a:rPr>
              <a:pPr/>
              <a:t>22/06/1444</a:t>
            </a:fld>
            <a:endParaRPr lang="ar-IQ">
              <a:solidFill>
                <a:prstClr val="black"/>
              </a:solidFill>
            </a:endParaRPr>
          </a:p>
        </p:txBody>
      </p:sp>
      <p:sp>
        <p:nvSpPr>
          <p:cNvPr id="5" name="Footer Placeholder 4"/>
          <p:cNvSpPr>
            <a:spLocks noGrp="1"/>
          </p:cNvSpPr>
          <p:nvPr>
            <p:ph type="ftr" sz="quarter" idx="11"/>
          </p:nvPr>
        </p:nvSpPr>
        <p:spPr/>
        <p:txBody>
          <a:bodyPr/>
          <a:lstStyle>
            <a:extLst/>
          </a:lstStyle>
          <a:p>
            <a:endParaRPr lang="ar-IQ">
              <a:solidFill>
                <a:prstClr val="black"/>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904952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white"/>
                </a:solidFill>
              </a:rPr>
              <a:pPr/>
              <a:t>22/06/1444</a:t>
            </a:fld>
            <a:endParaRPr lang="ar-IQ">
              <a:solidFill>
                <a:prstClr val="white"/>
              </a:solidFill>
            </a:endParaRPr>
          </a:p>
        </p:txBody>
      </p:sp>
      <p:sp>
        <p:nvSpPr>
          <p:cNvPr id="5" name="Footer Placeholder 4"/>
          <p:cNvSpPr>
            <a:spLocks noGrp="1"/>
          </p:cNvSpPr>
          <p:nvPr>
            <p:ph type="ftr" sz="quarter" idx="11"/>
          </p:nvPr>
        </p:nvSpPr>
        <p:spPr/>
        <p:txBody>
          <a:bodyPr/>
          <a:lstStyle>
            <a:extLst/>
          </a:lstStyle>
          <a:p>
            <a:endParaRPr lang="ar-IQ">
              <a:solidFill>
                <a:prstClr val="white"/>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white"/>
                </a:solidFill>
              </a:rPr>
              <a:pPr/>
              <a:t>‹#›</a:t>
            </a:fld>
            <a:endParaRPr lang="ar-IQ">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86826518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EEADA-143D-46B6-A81C-86BCFEE04351}" type="datetimeFigureOut">
              <a:rPr lang="ar-IQ" smtClean="0">
                <a:solidFill>
                  <a:prstClr val="white"/>
                </a:solidFill>
              </a:rPr>
              <a:pPr/>
              <a:t>22/06/1444</a:t>
            </a:fld>
            <a:endParaRPr lang="ar-IQ">
              <a:solidFill>
                <a:prstClr val="white"/>
              </a:solidFill>
            </a:endParaRPr>
          </a:p>
        </p:txBody>
      </p:sp>
      <p:sp>
        <p:nvSpPr>
          <p:cNvPr id="6" name="Footer Placeholder 5"/>
          <p:cNvSpPr>
            <a:spLocks noGrp="1"/>
          </p:cNvSpPr>
          <p:nvPr>
            <p:ph type="ftr" sz="quarter" idx="11"/>
          </p:nvPr>
        </p:nvSpPr>
        <p:spPr/>
        <p:txBody>
          <a:bodyPr/>
          <a:lstStyle>
            <a:extLst/>
          </a:lstStyle>
          <a:p>
            <a:endParaRPr lang="ar-IQ">
              <a:solidFill>
                <a:prstClr val="white"/>
              </a:solidFill>
            </a:endParaRPr>
          </a:p>
        </p:txBody>
      </p:sp>
      <p:sp>
        <p:nvSpPr>
          <p:cNvPr id="7" name="Slide Number Placeholder 6"/>
          <p:cNvSpPr>
            <a:spLocks noGrp="1"/>
          </p:cNvSpPr>
          <p:nvPr>
            <p:ph type="sldNum" sz="quarter" idx="12"/>
          </p:nvPr>
        </p:nvSpPr>
        <p:spPr/>
        <p:txBody>
          <a:bodyPr/>
          <a:lstStyle>
            <a:extLst/>
          </a:lstStyle>
          <a:p>
            <a:fld id="{3690EEA5-BFBC-4A4A-90C9-295AECE0612F}" type="slidenum">
              <a:rPr lang="ar-IQ" smtClean="0">
                <a:solidFill>
                  <a:prstClr val="white"/>
                </a:solidFill>
              </a:rPr>
              <a:pPr/>
              <a:t>‹#›</a:t>
            </a:fld>
            <a:endParaRPr lang="ar-IQ">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95081793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BEEADA-143D-46B6-A81C-86BCFEE04351}" type="datetimeFigureOut">
              <a:rPr lang="ar-IQ" smtClean="0">
                <a:solidFill>
                  <a:prstClr val="black"/>
                </a:solidFill>
              </a:rPr>
              <a:pPr/>
              <a:t>22/06/1444</a:t>
            </a:fld>
            <a:endParaRPr lang="ar-IQ">
              <a:solidFill>
                <a:prstClr val="black"/>
              </a:solidFill>
            </a:endParaRPr>
          </a:p>
        </p:txBody>
      </p:sp>
      <p:sp>
        <p:nvSpPr>
          <p:cNvPr id="8" name="Footer Placeholder 7"/>
          <p:cNvSpPr>
            <a:spLocks noGrp="1"/>
          </p:cNvSpPr>
          <p:nvPr>
            <p:ph type="ftr" sz="quarter" idx="11"/>
          </p:nvPr>
        </p:nvSpPr>
        <p:spPr/>
        <p:txBody>
          <a:bodyPr/>
          <a:lstStyle>
            <a:extLst/>
          </a:lstStyle>
          <a:p>
            <a:endParaRPr lang="ar-IQ">
              <a:solidFill>
                <a:prstClr val="black"/>
              </a:solidFill>
            </a:endParaRPr>
          </a:p>
        </p:txBody>
      </p:sp>
      <p:sp>
        <p:nvSpPr>
          <p:cNvPr id="9" name="Slide Number Placeholder 8"/>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188458220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BEEADA-143D-46B6-A81C-86BCFEE04351}" type="datetimeFigureOut">
              <a:rPr lang="ar-IQ" smtClean="0">
                <a:solidFill>
                  <a:prstClr val="white"/>
                </a:solidFill>
              </a:rPr>
              <a:pPr/>
              <a:t>22/06/1444</a:t>
            </a:fld>
            <a:endParaRPr lang="ar-IQ">
              <a:solidFill>
                <a:prstClr val="white"/>
              </a:solidFill>
            </a:endParaRPr>
          </a:p>
        </p:txBody>
      </p:sp>
      <p:sp>
        <p:nvSpPr>
          <p:cNvPr id="4" name="Footer Placeholder 3"/>
          <p:cNvSpPr>
            <a:spLocks noGrp="1"/>
          </p:cNvSpPr>
          <p:nvPr>
            <p:ph type="ftr" sz="quarter" idx="11"/>
          </p:nvPr>
        </p:nvSpPr>
        <p:spPr/>
        <p:txBody>
          <a:bodyPr/>
          <a:lstStyle>
            <a:extLst/>
          </a:lstStyle>
          <a:p>
            <a:endParaRPr lang="ar-IQ">
              <a:solidFill>
                <a:prstClr val="white"/>
              </a:solidFill>
            </a:endParaRPr>
          </a:p>
        </p:txBody>
      </p:sp>
      <p:sp>
        <p:nvSpPr>
          <p:cNvPr id="5" name="Slide Number Placeholder 4"/>
          <p:cNvSpPr>
            <a:spLocks noGrp="1"/>
          </p:cNvSpPr>
          <p:nvPr>
            <p:ph type="sldNum" sz="quarter" idx="12"/>
          </p:nvPr>
        </p:nvSpPr>
        <p:spPr/>
        <p:txBody>
          <a:bodyPr/>
          <a:lstStyle>
            <a:extLst/>
          </a:lstStyle>
          <a:p>
            <a:fld id="{3690EEA5-BFBC-4A4A-90C9-295AECE0612F}" type="slidenum">
              <a:rPr lang="ar-IQ" smtClean="0">
                <a:solidFill>
                  <a:prstClr val="white"/>
                </a:solidFill>
              </a:rPr>
              <a:pPr/>
              <a:t>‹#›</a:t>
            </a:fld>
            <a:endParaRPr lang="ar-IQ">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80978588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BEEADA-143D-46B6-A81C-86BCFEE04351}" type="datetimeFigureOut">
              <a:rPr lang="ar-IQ" smtClean="0">
                <a:solidFill>
                  <a:prstClr val="black"/>
                </a:solidFill>
              </a:rPr>
              <a:pPr/>
              <a:t>22/06/1444</a:t>
            </a:fld>
            <a:endParaRPr lang="ar-IQ">
              <a:solidFill>
                <a:prstClr val="black"/>
              </a:solidFill>
            </a:endParaRPr>
          </a:p>
        </p:txBody>
      </p:sp>
      <p:sp>
        <p:nvSpPr>
          <p:cNvPr id="3" name="Footer Placeholder 2"/>
          <p:cNvSpPr>
            <a:spLocks noGrp="1"/>
          </p:cNvSpPr>
          <p:nvPr>
            <p:ph type="ftr" sz="quarter" idx="11"/>
          </p:nvPr>
        </p:nvSpPr>
        <p:spPr/>
        <p:txBody>
          <a:bodyPr/>
          <a:lstStyle>
            <a:extLst/>
          </a:lstStyle>
          <a:p>
            <a:endParaRPr lang="ar-IQ">
              <a:solidFill>
                <a:prstClr val="black"/>
              </a:solidFill>
            </a:endParaRPr>
          </a:p>
        </p:txBody>
      </p:sp>
      <p:sp>
        <p:nvSpPr>
          <p:cNvPr id="4" name="Slide Number Placeholder 3"/>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3481344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BEEADA-143D-46B6-A81C-86BCFEE04351}" type="datetimeFigureOut">
              <a:rPr lang="ar-IQ" smtClean="0">
                <a:solidFill>
                  <a:prstClr val="black"/>
                </a:solidFill>
              </a:rPr>
              <a:pPr/>
              <a:t>22/06/1444</a:t>
            </a:fld>
            <a:endParaRPr lang="ar-IQ">
              <a:solidFill>
                <a:prstClr val="black"/>
              </a:solidFill>
            </a:endParaRPr>
          </a:p>
        </p:txBody>
      </p:sp>
      <p:sp>
        <p:nvSpPr>
          <p:cNvPr id="6" name="Footer Placeholder 5"/>
          <p:cNvSpPr>
            <a:spLocks noGrp="1"/>
          </p:cNvSpPr>
          <p:nvPr>
            <p:ph type="ftr" sz="quarter" idx="11"/>
          </p:nvPr>
        </p:nvSpPr>
        <p:spPr/>
        <p:txBody>
          <a:bodyPr/>
          <a:lstStyle>
            <a:extLst/>
          </a:lstStyle>
          <a:p>
            <a:endParaRPr lang="ar-IQ">
              <a:solidFill>
                <a:prstClr val="black"/>
              </a:solidFill>
            </a:endParaRPr>
          </a:p>
        </p:txBody>
      </p:sp>
      <p:sp>
        <p:nvSpPr>
          <p:cNvPr id="7" name="Slide Number Placeholder 6"/>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5999559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BEEADA-143D-46B6-A81C-86BCFEE04351}" type="datetimeFigureOut">
              <a:rPr lang="ar-IQ" smtClean="0">
                <a:solidFill>
                  <a:prstClr val="white"/>
                </a:solidFill>
              </a:rPr>
              <a:pPr/>
              <a:t>22/06/1444</a:t>
            </a:fld>
            <a:endParaRPr lang="ar-IQ">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90EEA5-BFBC-4A4A-90C9-295AECE0612F}" type="slidenum">
              <a:rPr lang="ar-IQ" smtClean="0">
                <a:solidFill>
                  <a:prstClr val="white"/>
                </a:solidFill>
              </a:rPr>
              <a:pPr/>
              <a:t>‹#›</a:t>
            </a:fld>
            <a:endParaRPr lang="ar-IQ">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140424720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black"/>
                </a:solidFill>
              </a:rPr>
              <a:pPr/>
              <a:t>22/06/1444</a:t>
            </a:fld>
            <a:endParaRPr lang="ar-IQ">
              <a:solidFill>
                <a:prstClr val="black"/>
              </a:solidFill>
            </a:endParaRPr>
          </a:p>
        </p:txBody>
      </p:sp>
      <p:sp>
        <p:nvSpPr>
          <p:cNvPr id="5" name="Footer Placeholder 4"/>
          <p:cNvSpPr>
            <a:spLocks noGrp="1"/>
          </p:cNvSpPr>
          <p:nvPr>
            <p:ph type="ftr" sz="quarter" idx="11"/>
          </p:nvPr>
        </p:nvSpPr>
        <p:spPr/>
        <p:txBody>
          <a:bodyPr/>
          <a:lstStyle>
            <a:extLst/>
          </a:lstStyle>
          <a:p>
            <a:endParaRPr lang="ar-IQ">
              <a:solidFill>
                <a:prstClr val="black"/>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2106751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black"/>
                </a:solidFill>
              </a:rPr>
              <a:pPr/>
              <a:t>22/06/1444</a:t>
            </a:fld>
            <a:endParaRPr lang="ar-IQ">
              <a:solidFill>
                <a:prstClr val="black"/>
              </a:solidFill>
            </a:endParaRPr>
          </a:p>
        </p:txBody>
      </p:sp>
      <p:sp>
        <p:nvSpPr>
          <p:cNvPr id="5" name="Footer Placeholder 4"/>
          <p:cNvSpPr>
            <a:spLocks noGrp="1"/>
          </p:cNvSpPr>
          <p:nvPr>
            <p:ph type="ftr" sz="quarter" idx="11"/>
          </p:nvPr>
        </p:nvSpPr>
        <p:spPr/>
        <p:txBody>
          <a:bodyPr/>
          <a:lstStyle>
            <a:extLst/>
          </a:lstStyle>
          <a:p>
            <a:endParaRPr lang="ar-IQ">
              <a:solidFill>
                <a:prstClr val="black"/>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170327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14-Jan-23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B5BEEADA-143D-46B6-A81C-86BCFEE04351}" type="datetimeFigureOut">
              <a:rPr lang="ar-IQ" smtClean="0">
                <a:solidFill>
                  <a:prstClr val="black"/>
                </a:solidFill>
              </a:rPr>
              <a:pPr rtl="1"/>
              <a:t>22/06/1444</a:t>
            </a:fld>
            <a:endParaRPr lang="ar-IQ">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IQ">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690EEA5-BFBC-4A4A-90C9-295AECE0612F}" type="slidenum">
              <a:rPr lang="ar-IQ" smtClean="0">
                <a:solidFill>
                  <a:prstClr val="black"/>
                </a:solidFill>
              </a:rPr>
              <a:pPr rtl="1"/>
              <a:t>‹#›</a:t>
            </a:fld>
            <a:endParaRPr lang="ar-IQ">
              <a:solidFill>
                <a:prstClr val="black"/>
              </a:solidFill>
            </a:endParaRPr>
          </a:p>
        </p:txBody>
      </p:sp>
    </p:spTree>
    <p:extLst>
      <p:ext uri="{BB962C8B-B14F-4D97-AF65-F5344CB8AC3E}">
        <p14:creationId xmlns:p14="http://schemas.microsoft.com/office/powerpoint/2010/main" val="2786114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a:bodyPr>
          <a:lstStyle/>
          <a:p>
            <a:pPr algn="just"/>
            <a:r>
              <a:rPr lang="ar-IQ" b="1" dirty="0">
                <a:solidFill>
                  <a:srgbClr val="FF0000"/>
                </a:solidFill>
              </a:rPr>
              <a:t>القاصر</a:t>
            </a:r>
            <a:r>
              <a:rPr lang="ar-IQ" b="1" dirty="0"/>
              <a:t> </a:t>
            </a:r>
            <a:r>
              <a:rPr lang="ar-IQ" dirty="0">
                <a:solidFill>
                  <a:schemeClr val="accent4"/>
                </a:solidFill>
              </a:rPr>
              <a:t>يقصد به لأغراض قانون رعاية القاصرين رقم 78 لسنة 1980 الصغير والجنين ومن تقرر المحكمة أنه ناقص الأهلية أو فاقدها والغائب والمفقود إلا إذا دلت القرينة على خلاف ذلك، وبهذا قضت الفقرة ( ثانياً ) من المادة ( 3 ) من القانون.</a:t>
            </a:r>
            <a:endParaRPr lang="en-US" dirty="0">
              <a:solidFill>
                <a:schemeClr val="accent4"/>
              </a:solidFill>
            </a:endParaRPr>
          </a:p>
          <a:p>
            <a:r>
              <a:rPr lang="ar-IQ" b="1" dirty="0"/>
              <a:t>لذلك نصت الفقرة ( أولاً ) من هذه المادة على أن تسري أحكام القانون المذكور على:</a:t>
            </a:r>
            <a:endParaRPr lang="en-US" b="1" dirty="0"/>
          </a:p>
          <a:p>
            <a:pPr algn="just"/>
            <a:r>
              <a:rPr lang="ar-IQ" dirty="0"/>
              <a:t>أ- الصغير الذي لم يبلغ سن الرشد, وهو تمام الثامنة عشرة من العمر ويعتبر من أكمل الخامسة عشرة وتزوج بإذن المحكمة كامل الأهلية.</a:t>
            </a:r>
            <a:endParaRPr lang="en-US" dirty="0"/>
          </a:p>
          <a:p>
            <a:pPr algn="just"/>
            <a:r>
              <a:rPr lang="ar-IQ" dirty="0"/>
              <a:t>ب- الجنين.</a:t>
            </a:r>
            <a:endParaRPr lang="en-US" dirty="0"/>
          </a:p>
          <a:p>
            <a:pPr algn="just"/>
            <a:r>
              <a:rPr lang="ar-IQ" dirty="0"/>
              <a:t>ج- المحجور الذي تقرر المحكمة أنه ناقص الأهلية أو فاقدها.</a:t>
            </a:r>
            <a:endParaRPr lang="en-US" dirty="0"/>
          </a:p>
          <a:p>
            <a:pPr algn="just"/>
            <a:r>
              <a:rPr lang="ar-IQ" dirty="0"/>
              <a:t>د- الغائب والمفقود.</a:t>
            </a:r>
            <a:endParaRPr lang="en-US" dirty="0"/>
          </a:p>
          <a:p>
            <a:endParaRPr lang="ar-IQ" dirty="0"/>
          </a:p>
        </p:txBody>
      </p:sp>
      <p:sp>
        <p:nvSpPr>
          <p:cNvPr id="3" name="Title 2"/>
          <p:cNvSpPr>
            <a:spLocks noGrp="1"/>
          </p:cNvSpPr>
          <p:nvPr>
            <p:ph type="title"/>
          </p:nvPr>
        </p:nvSpPr>
        <p:spPr>
          <a:xfrm>
            <a:off x="457200" y="274637"/>
            <a:ext cx="8229600" cy="418058"/>
          </a:xfrm>
        </p:spPr>
        <p:txBody>
          <a:bodyPr>
            <a:normAutofit fontScale="90000"/>
          </a:bodyPr>
          <a:lstStyle/>
          <a:p>
            <a:r>
              <a:rPr lang="ar-IQ" dirty="0" smtClean="0">
                <a:solidFill>
                  <a:schemeClr val="accent2"/>
                </a:solidFill>
              </a:rPr>
              <a:t>ماذا يقصد بالقاصر لأغراض قانون رعاية القاصرين</a:t>
            </a:r>
            <a:endParaRPr lang="ar-IQ" dirty="0">
              <a:solidFill>
                <a:schemeClr val="accent2"/>
              </a:solidFill>
            </a:endParaRPr>
          </a:p>
        </p:txBody>
      </p:sp>
    </p:spTree>
    <p:extLst>
      <p:ext uri="{BB962C8B-B14F-4D97-AF65-F5344CB8AC3E}">
        <p14:creationId xmlns:p14="http://schemas.microsoft.com/office/powerpoint/2010/main" val="351118573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down)">
                                      <p:cBhvr>
                                        <p:cTn id="30" dur="580">
                                          <p:stCondLst>
                                            <p:cond delay="0"/>
                                          </p:stCondLst>
                                        </p:cTn>
                                        <p:tgtEl>
                                          <p:spTgt spid="2">
                                            <p:txEl>
                                              <p:pRg st="1" end="1"/>
                                            </p:txEl>
                                          </p:spTgt>
                                        </p:tgtEl>
                                      </p:cBhvr>
                                    </p:animEffect>
                                    <p:anim calcmode="lin" valueType="num">
                                      <p:cBhvr>
                                        <p:cTn id="31"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1" end="1"/>
                                            </p:txEl>
                                          </p:spTgt>
                                        </p:tgtEl>
                                      </p:cBhvr>
                                      <p:to x="100000" y="60000"/>
                                    </p:animScale>
                                    <p:animScale>
                                      <p:cBhvr>
                                        <p:cTn id="37" dur="166" decel="50000">
                                          <p:stCondLst>
                                            <p:cond delay="676"/>
                                          </p:stCondLst>
                                        </p:cTn>
                                        <p:tgtEl>
                                          <p:spTgt spid="2">
                                            <p:txEl>
                                              <p:pRg st="1" end="1"/>
                                            </p:txEl>
                                          </p:spTgt>
                                        </p:tgtEl>
                                      </p:cBhvr>
                                      <p:to x="100000" y="100000"/>
                                    </p:animScale>
                                    <p:animScale>
                                      <p:cBhvr>
                                        <p:cTn id="38" dur="26">
                                          <p:stCondLst>
                                            <p:cond delay="1312"/>
                                          </p:stCondLst>
                                        </p:cTn>
                                        <p:tgtEl>
                                          <p:spTgt spid="2">
                                            <p:txEl>
                                              <p:pRg st="1" end="1"/>
                                            </p:txEl>
                                          </p:spTgt>
                                        </p:tgtEl>
                                      </p:cBhvr>
                                      <p:to x="100000" y="80000"/>
                                    </p:animScale>
                                    <p:animScale>
                                      <p:cBhvr>
                                        <p:cTn id="39" dur="166" decel="50000">
                                          <p:stCondLst>
                                            <p:cond delay="1338"/>
                                          </p:stCondLst>
                                        </p:cTn>
                                        <p:tgtEl>
                                          <p:spTgt spid="2">
                                            <p:txEl>
                                              <p:pRg st="1" end="1"/>
                                            </p:txEl>
                                          </p:spTgt>
                                        </p:tgtEl>
                                      </p:cBhvr>
                                      <p:to x="100000" y="100000"/>
                                    </p:animScale>
                                    <p:animScale>
                                      <p:cBhvr>
                                        <p:cTn id="40" dur="26">
                                          <p:stCondLst>
                                            <p:cond delay="1642"/>
                                          </p:stCondLst>
                                        </p:cTn>
                                        <p:tgtEl>
                                          <p:spTgt spid="2">
                                            <p:txEl>
                                              <p:pRg st="1" end="1"/>
                                            </p:txEl>
                                          </p:spTgt>
                                        </p:tgtEl>
                                      </p:cBhvr>
                                      <p:to x="100000" y="90000"/>
                                    </p:animScale>
                                    <p:animScale>
                                      <p:cBhvr>
                                        <p:cTn id="41" dur="166" decel="50000">
                                          <p:stCondLst>
                                            <p:cond delay="1668"/>
                                          </p:stCondLst>
                                        </p:cTn>
                                        <p:tgtEl>
                                          <p:spTgt spid="2">
                                            <p:txEl>
                                              <p:pRg st="1" end="1"/>
                                            </p:txEl>
                                          </p:spTgt>
                                        </p:tgtEl>
                                      </p:cBhvr>
                                      <p:to x="100000" y="100000"/>
                                    </p:animScale>
                                    <p:animScale>
                                      <p:cBhvr>
                                        <p:cTn id="42" dur="26">
                                          <p:stCondLst>
                                            <p:cond delay="1808"/>
                                          </p:stCondLst>
                                        </p:cTn>
                                        <p:tgtEl>
                                          <p:spTgt spid="2">
                                            <p:txEl>
                                              <p:pRg st="1" end="1"/>
                                            </p:txEl>
                                          </p:spTgt>
                                        </p:tgtEl>
                                      </p:cBhvr>
                                      <p:to x="100000" y="95000"/>
                                    </p:animScale>
                                    <p:animScale>
                                      <p:cBhvr>
                                        <p:cTn id="43" dur="166" decel="50000">
                                          <p:stCondLst>
                                            <p:cond delay="1834"/>
                                          </p:stCondLst>
                                        </p:cTn>
                                        <p:tgtEl>
                                          <p:spTgt spid="2">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2">
                                            <p:txEl>
                                              <p:pRg st="2" end="2"/>
                                            </p:txEl>
                                          </p:spTgt>
                                        </p:tgtEl>
                                        <p:attrNameLst>
                                          <p:attrName>style.visibility</p:attrName>
                                        </p:attrNameLst>
                                      </p:cBhvr>
                                      <p:to>
                                        <p:strVal val="visible"/>
                                      </p:to>
                                    </p:set>
                                    <p:animEffect transition="in" filter="wipe(down)">
                                      <p:cBhvr>
                                        <p:cTn id="48" dur="580">
                                          <p:stCondLst>
                                            <p:cond delay="0"/>
                                          </p:stCondLst>
                                        </p:cTn>
                                        <p:tgtEl>
                                          <p:spTgt spid="2">
                                            <p:txEl>
                                              <p:pRg st="2" end="2"/>
                                            </p:txEl>
                                          </p:spTgt>
                                        </p:tgtEl>
                                      </p:cBhvr>
                                    </p:animEffect>
                                    <p:anim calcmode="lin" valueType="num">
                                      <p:cBhvr>
                                        <p:cTn id="49"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
                                            <p:txEl>
                                              <p:pRg st="2" end="2"/>
                                            </p:txEl>
                                          </p:spTgt>
                                        </p:tgtEl>
                                      </p:cBhvr>
                                      <p:to x="100000" y="60000"/>
                                    </p:animScale>
                                    <p:animScale>
                                      <p:cBhvr>
                                        <p:cTn id="55" dur="166" decel="50000">
                                          <p:stCondLst>
                                            <p:cond delay="676"/>
                                          </p:stCondLst>
                                        </p:cTn>
                                        <p:tgtEl>
                                          <p:spTgt spid="2">
                                            <p:txEl>
                                              <p:pRg st="2" end="2"/>
                                            </p:txEl>
                                          </p:spTgt>
                                        </p:tgtEl>
                                      </p:cBhvr>
                                      <p:to x="100000" y="100000"/>
                                    </p:animScale>
                                    <p:animScale>
                                      <p:cBhvr>
                                        <p:cTn id="56" dur="26">
                                          <p:stCondLst>
                                            <p:cond delay="1312"/>
                                          </p:stCondLst>
                                        </p:cTn>
                                        <p:tgtEl>
                                          <p:spTgt spid="2">
                                            <p:txEl>
                                              <p:pRg st="2" end="2"/>
                                            </p:txEl>
                                          </p:spTgt>
                                        </p:tgtEl>
                                      </p:cBhvr>
                                      <p:to x="100000" y="80000"/>
                                    </p:animScale>
                                    <p:animScale>
                                      <p:cBhvr>
                                        <p:cTn id="57" dur="166" decel="50000">
                                          <p:stCondLst>
                                            <p:cond delay="1338"/>
                                          </p:stCondLst>
                                        </p:cTn>
                                        <p:tgtEl>
                                          <p:spTgt spid="2">
                                            <p:txEl>
                                              <p:pRg st="2" end="2"/>
                                            </p:txEl>
                                          </p:spTgt>
                                        </p:tgtEl>
                                      </p:cBhvr>
                                      <p:to x="100000" y="100000"/>
                                    </p:animScale>
                                    <p:animScale>
                                      <p:cBhvr>
                                        <p:cTn id="58" dur="26">
                                          <p:stCondLst>
                                            <p:cond delay="1642"/>
                                          </p:stCondLst>
                                        </p:cTn>
                                        <p:tgtEl>
                                          <p:spTgt spid="2">
                                            <p:txEl>
                                              <p:pRg st="2" end="2"/>
                                            </p:txEl>
                                          </p:spTgt>
                                        </p:tgtEl>
                                      </p:cBhvr>
                                      <p:to x="100000" y="90000"/>
                                    </p:animScale>
                                    <p:animScale>
                                      <p:cBhvr>
                                        <p:cTn id="59" dur="166" decel="50000">
                                          <p:stCondLst>
                                            <p:cond delay="1668"/>
                                          </p:stCondLst>
                                        </p:cTn>
                                        <p:tgtEl>
                                          <p:spTgt spid="2">
                                            <p:txEl>
                                              <p:pRg st="2" end="2"/>
                                            </p:txEl>
                                          </p:spTgt>
                                        </p:tgtEl>
                                      </p:cBhvr>
                                      <p:to x="100000" y="100000"/>
                                    </p:animScale>
                                    <p:animScale>
                                      <p:cBhvr>
                                        <p:cTn id="60" dur="26">
                                          <p:stCondLst>
                                            <p:cond delay="1808"/>
                                          </p:stCondLst>
                                        </p:cTn>
                                        <p:tgtEl>
                                          <p:spTgt spid="2">
                                            <p:txEl>
                                              <p:pRg st="2" end="2"/>
                                            </p:txEl>
                                          </p:spTgt>
                                        </p:tgtEl>
                                      </p:cBhvr>
                                      <p:to x="100000" y="95000"/>
                                    </p:animScale>
                                    <p:animScale>
                                      <p:cBhvr>
                                        <p:cTn id="61" dur="166" decel="50000">
                                          <p:stCondLst>
                                            <p:cond delay="1834"/>
                                          </p:stCondLst>
                                        </p:cTn>
                                        <p:tgtEl>
                                          <p:spTgt spid="2">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2">
                                            <p:txEl>
                                              <p:pRg st="3" end="3"/>
                                            </p:txEl>
                                          </p:spTgt>
                                        </p:tgtEl>
                                        <p:attrNameLst>
                                          <p:attrName>style.visibility</p:attrName>
                                        </p:attrNameLst>
                                      </p:cBhvr>
                                      <p:to>
                                        <p:strVal val="visible"/>
                                      </p:to>
                                    </p:set>
                                    <p:animEffect transition="in" filter="wipe(down)">
                                      <p:cBhvr>
                                        <p:cTn id="66" dur="580">
                                          <p:stCondLst>
                                            <p:cond delay="0"/>
                                          </p:stCondLst>
                                        </p:cTn>
                                        <p:tgtEl>
                                          <p:spTgt spid="2">
                                            <p:txEl>
                                              <p:pRg st="3" end="3"/>
                                            </p:txEl>
                                          </p:spTgt>
                                        </p:tgtEl>
                                      </p:cBhvr>
                                    </p:animEffect>
                                    <p:anim calcmode="lin" valueType="num">
                                      <p:cBhvr>
                                        <p:cTn id="67"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2">
                                            <p:txEl>
                                              <p:pRg st="3" end="3"/>
                                            </p:txEl>
                                          </p:spTgt>
                                        </p:tgtEl>
                                      </p:cBhvr>
                                      <p:to x="100000" y="60000"/>
                                    </p:animScale>
                                    <p:animScale>
                                      <p:cBhvr>
                                        <p:cTn id="73" dur="166" decel="50000">
                                          <p:stCondLst>
                                            <p:cond delay="676"/>
                                          </p:stCondLst>
                                        </p:cTn>
                                        <p:tgtEl>
                                          <p:spTgt spid="2">
                                            <p:txEl>
                                              <p:pRg st="3" end="3"/>
                                            </p:txEl>
                                          </p:spTgt>
                                        </p:tgtEl>
                                      </p:cBhvr>
                                      <p:to x="100000" y="100000"/>
                                    </p:animScale>
                                    <p:animScale>
                                      <p:cBhvr>
                                        <p:cTn id="74" dur="26">
                                          <p:stCondLst>
                                            <p:cond delay="1312"/>
                                          </p:stCondLst>
                                        </p:cTn>
                                        <p:tgtEl>
                                          <p:spTgt spid="2">
                                            <p:txEl>
                                              <p:pRg st="3" end="3"/>
                                            </p:txEl>
                                          </p:spTgt>
                                        </p:tgtEl>
                                      </p:cBhvr>
                                      <p:to x="100000" y="80000"/>
                                    </p:animScale>
                                    <p:animScale>
                                      <p:cBhvr>
                                        <p:cTn id="75" dur="166" decel="50000">
                                          <p:stCondLst>
                                            <p:cond delay="1338"/>
                                          </p:stCondLst>
                                        </p:cTn>
                                        <p:tgtEl>
                                          <p:spTgt spid="2">
                                            <p:txEl>
                                              <p:pRg st="3" end="3"/>
                                            </p:txEl>
                                          </p:spTgt>
                                        </p:tgtEl>
                                      </p:cBhvr>
                                      <p:to x="100000" y="100000"/>
                                    </p:animScale>
                                    <p:animScale>
                                      <p:cBhvr>
                                        <p:cTn id="76" dur="26">
                                          <p:stCondLst>
                                            <p:cond delay="1642"/>
                                          </p:stCondLst>
                                        </p:cTn>
                                        <p:tgtEl>
                                          <p:spTgt spid="2">
                                            <p:txEl>
                                              <p:pRg st="3" end="3"/>
                                            </p:txEl>
                                          </p:spTgt>
                                        </p:tgtEl>
                                      </p:cBhvr>
                                      <p:to x="100000" y="90000"/>
                                    </p:animScale>
                                    <p:animScale>
                                      <p:cBhvr>
                                        <p:cTn id="77" dur="166" decel="50000">
                                          <p:stCondLst>
                                            <p:cond delay="1668"/>
                                          </p:stCondLst>
                                        </p:cTn>
                                        <p:tgtEl>
                                          <p:spTgt spid="2">
                                            <p:txEl>
                                              <p:pRg st="3" end="3"/>
                                            </p:txEl>
                                          </p:spTgt>
                                        </p:tgtEl>
                                      </p:cBhvr>
                                      <p:to x="100000" y="100000"/>
                                    </p:animScale>
                                    <p:animScale>
                                      <p:cBhvr>
                                        <p:cTn id="78" dur="26">
                                          <p:stCondLst>
                                            <p:cond delay="1808"/>
                                          </p:stCondLst>
                                        </p:cTn>
                                        <p:tgtEl>
                                          <p:spTgt spid="2">
                                            <p:txEl>
                                              <p:pRg st="3" end="3"/>
                                            </p:txEl>
                                          </p:spTgt>
                                        </p:tgtEl>
                                      </p:cBhvr>
                                      <p:to x="100000" y="95000"/>
                                    </p:animScale>
                                    <p:animScale>
                                      <p:cBhvr>
                                        <p:cTn id="79" dur="166" decel="50000">
                                          <p:stCondLst>
                                            <p:cond delay="1834"/>
                                          </p:stCondLst>
                                        </p:cTn>
                                        <p:tgtEl>
                                          <p:spTgt spid="2">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2">
                                            <p:txEl>
                                              <p:pRg st="4" end="4"/>
                                            </p:txEl>
                                          </p:spTgt>
                                        </p:tgtEl>
                                        <p:attrNameLst>
                                          <p:attrName>style.visibility</p:attrName>
                                        </p:attrNameLst>
                                      </p:cBhvr>
                                      <p:to>
                                        <p:strVal val="visible"/>
                                      </p:to>
                                    </p:set>
                                    <p:animEffect transition="in" filter="wipe(down)">
                                      <p:cBhvr>
                                        <p:cTn id="84" dur="580">
                                          <p:stCondLst>
                                            <p:cond delay="0"/>
                                          </p:stCondLst>
                                        </p:cTn>
                                        <p:tgtEl>
                                          <p:spTgt spid="2">
                                            <p:txEl>
                                              <p:pRg st="4" end="4"/>
                                            </p:txEl>
                                          </p:spTgt>
                                        </p:tgtEl>
                                      </p:cBhvr>
                                    </p:animEffect>
                                    <p:anim calcmode="lin" valueType="num">
                                      <p:cBhvr>
                                        <p:cTn id="85"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2">
                                            <p:txEl>
                                              <p:pRg st="4" end="4"/>
                                            </p:txEl>
                                          </p:spTgt>
                                        </p:tgtEl>
                                      </p:cBhvr>
                                      <p:to x="100000" y="60000"/>
                                    </p:animScale>
                                    <p:animScale>
                                      <p:cBhvr>
                                        <p:cTn id="91" dur="166" decel="50000">
                                          <p:stCondLst>
                                            <p:cond delay="676"/>
                                          </p:stCondLst>
                                        </p:cTn>
                                        <p:tgtEl>
                                          <p:spTgt spid="2">
                                            <p:txEl>
                                              <p:pRg st="4" end="4"/>
                                            </p:txEl>
                                          </p:spTgt>
                                        </p:tgtEl>
                                      </p:cBhvr>
                                      <p:to x="100000" y="100000"/>
                                    </p:animScale>
                                    <p:animScale>
                                      <p:cBhvr>
                                        <p:cTn id="92" dur="26">
                                          <p:stCondLst>
                                            <p:cond delay="1312"/>
                                          </p:stCondLst>
                                        </p:cTn>
                                        <p:tgtEl>
                                          <p:spTgt spid="2">
                                            <p:txEl>
                                              <p:pRg st="4" end="4"/>
                                            </p:txEl>
                                          </p:spTgt>
                                        </p:tgtEl>
                                      </p:cBhvr>
                                      <p:to x="100000" y="80000"/>
                                    </p:animScale>
                                    <p:animScale>
                                      <p:cBhvr>
                                        <p:cTn id="93" dur="166" decel="50000">
                                          <p:stCondLst>
                                            <p:cond delay="1338"/>
                                          </p:stCondLst>
                                        </p:cTn>
                                        <p:tgtEl>
                                          <p:spTgt spid="2">
                                            <p:txEl>
                                              <p:pRg st="4" end="4"/>
                                            </p:txEl>
                                          </p:spTgt>
                                        </p:tgtEl>
                                      </p:cBhvr>
                                      <p:to x="100000" y="100000"/>
                                    </p:animScale>
                                    <p:animScale>
                                      <p:cBhvr>
                                        <p:cTn id="94" dur="26">
                                          <p:stCondLst>
                                            <p:cond delay="1642"/>
                                          </p:stCondLst>
                                        </p:cTn>
                                        <p:tgtEl>
                                          <p:spTgt spid="2">
                                            <p:txEl>
                                              <p:pRg st="4" end="4"/>
                                            </p:txEl>
                                          </p:spTgt>
                                        </p:tgtEl>
                                      </p:cBhvr>
                                      <p:to x="100000" y="90000"/>
                                    </p:animScale>
                                    <p:animScale>
                                      <p:cBhvr>
                                        <p:cTn id="95" dur="166" decel="50000">
                                          <p:stCondLst>
                                            <p:cond delay="1668"/>
                                          </p:stCondLst>
                                        </p:cTn>
                                        <p:tgtEl>
                                          <p:spTgt spid="2">
                                            <p:txEl>
                                              <p:pRg st="4" end="4"/>
                                            </p:txEl>
                                          </p:spTgt>
                                        </p:tgtEl>
                                      </p:cBhvr>
                                      <p:to x="100000" y="100000"/>
                                    </p:animScale>
                                    <p:animScale>
                                      <p:cBhvr>
                                        <p:cTn id="96" dur="26">
                                          <p:stCondLst>
                                            <p:cond delay="1808"/>
                                          </p:stCondLst>
                                        </p:cTn>
                                        <p:tgtEl>
                                          <p:spTgt spid="2">
                                            <p:txEl>
                                              <p:pRg st="4" end="4"/>
                                            </p:txEl>
                                          </p:spTgt>
                                        </p:tgtEl>
                                      </p:cBhvr>
                                      <p:to x="100000" y="95000"/>
                                    </p:animScale>
                                    <p:animScale>
                                      <p:cBhvr>
                                        <p:cTn id="97" dur="166" decel="50000">
                                          <p:stCondLst>
                                            <p:cond delay="1834"/>
                                          </p:stCondLst>
                                        </p:cTn>
                                        <p:tgtEl>
                                          <p:spTgt spid="2">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2">
                                            <p:txEl>
                                              <p:pRg st="5" end="5"/>
                                            </p:txEl>
                                          </p:spTgt>
                                        </p:tgtEl>
                                        <p:attrNameLst>
                                          <p:attrName>style.visibility</p:attrName>
                                        </p:attrNameLst>
                                      </p:cBhvr>
                                      <p:to>
                                        <p:strVal val="visible"/>
                                      </p:to>
                                    </p:set>
                                    <p:animEffect transition="in" filter="wipe(down)">
                                      <p:cBhvr>
                                        <p:cTn id="102" dur="580">
                                          <p:stCondLst>
                                            <p:cond delay="0"/>
                                          </p:stCondLst>
                                        </p:cTn>
                                        <p:tgtEl>
                                          <p:spTgt spid="2">
                                            <p:txEl>
                                              <p:pRg st="5" end="5"/>
                                            </p:txEl>
                                          </p:spTgt>
                                        </p:tgtEl>
                                      </p:cBhvr>
                                    </p:animEffect>
                                    <p:anim calcmode="lin" valueType="num">
                                      <p:cBhvr>
                                        <p:cTn id="103"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2">
                                            <p:txEl>
                                              <p:pRg st="5" end="5"/>
                                            </p:txEl>
                                          </p:spTgt>
                                        </p:tgtEl>
                                      </p:cBhvr>
                                      <p:to x="100000" y="60000"/>
                                    </p:animScale>
                                    <p:animScale>
                                      <p:cBhvr>
                                        <p:cTn id="109" dur="166" decel="50000">
                                          <p:stCondLst>
                                            <p:cond delay="676"/>
                                          </p:stCondLst>
                                        </p:cTn>
                                        <p:tgtEl>
                                          <p:spTgt spid="2">
                                            <p:txEl>
                                              <p:pRg st="5" end="5"/>
                                            </p:txEl>
                                          </p:spTgt>
                                        </p:tgtEl>
                                      </p:cBhvr>
                                      <p:to x="100000" y="100000"/>
                                    </p:animScale>
                                    <p:animScale>
                                      <p:cBhvr>
                                        <p:cTn id="110" dur="26">
                                          <p:stCondLst>
                                            <p:cond delay="1312"/>
                                          </p:stCondLst>
                                        </p:cTn>
                                        <p:tgtEl>
                                          <p:spTgt spid="2">
                                            <p:txEl>
                                              <p:pRg st="5" end="5"/>
                                            </p:txEl>
                                          </p:spTgt>
                                        </p:tgtEl>
                                      </p:cBhvr>
                                      <p:to x="100000" y="80000"/>
                                    </p:animScale>
                                    <p:animScale>
                                      <p:cBhvr>
                                        <p:cTn id="111" dur="166" decel="50000">
                                          <p:stCondLst>
                                            <p:cond delay="1338"/>
                                          </p:stCondLst>
                                        </p:cTn>
                                        <p:tgtEl>
                                          <p:spTgt spid="2">
                                            <p:txEl>
                                              <p:pRg st="5" end="5"/>
                                            </p:txEl>
                                          </p:spTgt>
                                        </p:tgtEl>
                                      </p:cBhvr>
                                      <p:to x="100000" y="100000"/>
                                    </p:animScale>
                                    <p:animScale>
                                      <p:cBhvr>
                                        <p:cTn id="112" dur="26">
                                          <p:stCondLst>
                                            <p:cond delay="1642"/>
                                          </p:stCondLst>
                                        </p:cTn>
                                        <p:tgtEl>
                                          <p:spTgt spid="2">
                                            <p:txEl>
                                              <p:pRg st="5" end="5"/>
                                            </p:txEl>
                                          </p:spTgt>
                                        </p:tgtEl>
                                      </p:cBhvr>
                                      <p:to x="100000" y="90000"/>
                                    </p:animScale>
                                    <p:animScale>
                                      <p:cBhvr>
                                        <p:cTn id="113" dur="166" decel="50000">
                                          <p:stCondLst>
                                            <p:cond delay="1668"/>
                                          </p:stCondLst>
                                        </p:cTn>
                                        <p:tgtEl>
                                          <p:spTgt spid="2">
                                            <p:txEl>
                                              <p:pRg st="5" end="5"/>
                                            </p:txEl>
                                          </p:spTgt>
                                        </p:tgtEl>
                                      </p:cBhvr>
                                      <p:to x="100000" y="100000"/>
                                    </p:animScale>
                                    <p:animScale>
                                      <p:cBhvr>
                                        <p:cTn id="114" dur="26">
                                          <p:stCondLst>
                                            <p:cond delay="1808"/>
                                          </p:stCondLst>
                                        </p:cTn>
                                        <p:tgtEl>
                                          <p:spTgt spid="2">
                                            <p:txEl>
                                              <p:pRg st="5" end="5"/>
                                            </p:txEl>
                                          </p:spTgt>
                                        </p:tgtEl>
                                      </p:cBhvr>
                                      <p:to x="100000" y="95000"/>
                                    </p:animScale>
                                    <p:animScale>
                                      <p:cBhvr>
                                        <p:cTn id="115"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a:bodyPr>
          <a:lstStyle/>
          <a:p>
            <a:pPr algn="just"/>
            <a:r>
              <a:rPr lang="ar-IQ" b="1" dirty="0"/>
              <a:t>ويتضح مما تقدم أن القاصر المقصود قي قانون رعاية القاصرين هو 1-الجنين 2-الصغير 3-المحجور 4-الغائب 5-المفقود وندرس الأحكام </a:t>
            </a:r>
            <a:r>
              <a:rPr lang="ar-IQ" b="1" dirty="0" smtClean="0"/>
              <a:t>المتعلقة </a:t>
            </a:r>
            <a:r>
              <a:rPr lang="ar-IQ" b="1" dirty="0"/>
              <a:t>بهؤلاء كالآتي:</a:t>
            </a:r>
            <a:endParaRPr lang="en-US" b="1" dirty="0"/>
          </a:p>
          <a:p>
            <a:pPr lvl="0" algn="just">
              <a:buClr>
                <a:srgbClr val="2DA2BF"/>
              </a:buClr>
            </a:pPr>
            <a:r>
              <a:rPr lang="ar-IQ" b="1" dirty="0">
                <a:solidFill>
                  <a:schemeClr val="accent2"/>
                </a:solidFill>
              </a:rPr>
              <a:t>1- </a:t>
            </a:r>
            <a:r>
              <a:rPr lang="ar-IQ" b="1" dirty="0" smtClean="0">
                <a:solidFill>
                  <a:schemeClr val="accent2"/>
                </a:solidFill>
              </a:rPr>
              <a:t>الجنين:</a:t>
            </a:r>
            <a:r>
              <a:rPr lang="ar-IQ" sz="2500" dirty="0">
                <a:solidFill>
                  <a:srgbClr val="0070C0"/>
                </a:solidFill>
              </a:rPr>
              <a:t>وفيما يتعلق بأهلية الجنين فإنه قد ينظر إليه في بطن أمه كجزءٍ منها يقر بقرارها وينتقل بإنتقالها فتحكم بعدم ثبوت الذمة له وبالتالي تنتفي عنه أهلية الوجوب وقد ينظر إليه من جهة كونه نفساً مستقلة ومنفرداً عن أمه بالحياة ومتهئاً للإنفصال عنه وصيرورته إنساناً مستقلاً فتحكم له بوجود الذمة وبالتالي له أهلية الوجوب، ولذا يلاحظ بأن الفقهاء لم يثبتوا للجنين ذمة كاملة كما لم ينفوا عنه الذمة مطلقاً وإنما أثبتوا له ذمة ناقصة صالحة لإكتساب بعض الحقوق فقط.</a:t>
            </a:r>
          </a:p>
          <a:p>
            <a:pPr lvl="0" algn="just">
              <a:buClr>
                <a:srgbClr val="2DA2BF"/>
              </a:buClr>
            </a:pPr>
            <a:endParaRPr lang="en-US" sz="2500" dirty="0">
              <a:solidFill>
                <a:srgbClr val="0070C0"/>
              </a:solidFill>
            </a:endParaRPr>
          </a:p>
          <a:p>
            <a:pPr lvl="0" algn="just">
              <a:buClr>
                <a:srgbClr val="2DA2BF"/>
              </a:buClr>
            </a:pPr>
            <a:r>
              <a:rPr lang="ar-IQ" sz="2500" dirty="0">
                <a:solidFill>
                  <a:prstClr val="black"/>
                </a:solidFill>
              </a:rPr>
              <a:t>وتثبت أهلية الجنين الناقصة متى ولد حياً ويتكامل هذا النقص مباشرة بعد الولادة، حتى لو مات بعد لحظة قصيرة من ولادته ما دام قد ولد حياً، ويقوم الدليل على حياته بثبوت أعراض ظاهرة الحياة كالبكاء والصراخ والشهيق، أما إذا سقط ميتاً فلا إعتبار عندئذً لتلك الأهلية الناقصة.</a:t>
            </a:r>
          </a:p>
          <a:p>
            <a:endParaRPr lang="en-US" dirty="0">
              <a:solidFill>
                <a:schemeClr val="accent2"/>
              </a:solidFill>
            </a:endParaRPr>
          </a:p>
          <a:p>
            <a:pPr marL="109728" indent="0" algn="just">
              <a:buNone/>
            </a:pPr>
            <a:endParaRPr lang="ar-IQ" dirty="0"/>
          </a:p>
        </p:txBody>
      </p:sp>
    </p:spTree>
    <p:extLst>
      <p:ext uri="{BB962C8B-B14F-4D97-AF65-F5344CB8AC3E}">
        <p14:creationId xmlns:p14="http://schemas.microsoft.com/office/powerpoint/2010/main" val="24330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r>
              <a:rPr lang="ar-IQ" b="1" dirty="0">
                <a:solidFill>
                  <a:srgbClr val="00B050"/>
                </a:solidFill>
              </a:rPr>
              <a:t>2- الصغير</a:t>
            </a:r>
            <a:endParaRPr lang="en-US" dirty="0">
              <a:solidFill>
                <a:srgbClr val="00B050"/>
              </a:solidFill>
            </a:endParaRPr>
          </a:p>
          <a:p>
            <a:pPr algn="just"/>
            <a:r>
              <a:rPr lang="ar-IQ" b="1" dirty="0" smtClean="0"/>
              <a:t>الصغير</a:t>
            </a:r>
            <a:r>
              <a:rPr lang="ar-SA" b="1" dirty="0" smtClean="0"/>
              <a:t> هو </a:t>
            </a:r>
            <a:r>
              <a:rPr lang="ar-SA" dirty="0" smtClean="0"/>
              <a:t>من لم </a:t>
            </a:r>
            <a:r>
              <a:rPr lang="ar-SA" dirty="0"/>
              <a:t>يبلغ سن الرشد وهو تمام الثامنة عشرة من العمر، ويعتبر من اكمل الخامسة عشرة وتزوج باذن من المحكمة كامل </a:t>
            </a:r>
            <a:r>
              <a:rPr lang="ar-SA" dirty="0" smtClean="0"/>
              <a:t>الاهلية. وهذا ما ورد في الفقرة (اولاً/أ/3) من قانون رعاية القاصرين. </a:t>
            </a:r>
            <a:endParaRPr lang="en-US" dirty="0"/>
          </a:p>
          <a:p>
            <a:r>
              <a:rPr lang="ar-IQ" b="1" dirty="0"/>
              <a:t>هذا ويمر الصغير بثلاثة مراحل قبل بلوغه سن الرشد:</a:t>
            </a:r>
            <a:endParaRPr lang="en-US" b="1" dirty="0"/>
          </a:p>
          <a:p>
            <a:pPr algn="just"/>
            <a:r>
              <a:rPr lang="ar-IQ" dirty="0">
                <a:solidFill>
                  <a:srgbClr val="00B050"/>
                </a:solidFill>
              </a:rPr>
              <a:t>1- </a:t>
            </a:r>
            <a:r>
              <a:rPr lang="ar-SA" dirty="0" smtClean="0">
                <a:solidFill>
                  <a:srgbClr val="00B050"/>
                </a:solidFill>
              </a:rPr>
              <a:t>الصغير غير المميز</a:t>
            </a:r>
            <a:r>
              <a:rPr lang="ar-IQ" dirty="0" smtClean="0">
                <a:solidFill>
                  <a:srgbClr val="00B050"/>
                </a:solidFill>
              </a:rPr>
              <a:t>:</a:t>
            </a:r>
          </a:p>
          <a:p>
            <a:pPr algn="just"/>
            <a:r>
              <a:rPr lang="ar-IQ" sz="2500" dirty="0">
                <a:solidFill>
                  <a:srgbClr val="00B050"/>
                </a:solidFill>
              </a:rPr>
              <a:t>تبدأ بالولادة إلى سن </a:t>
            </a:r>
            <a:r>
              <a:rPr lang="ar-IQ" sz="2500" dirty="0" smtClean="0">
                <a:solidFill>
                  <a:srgbClr val="00B050"/>
                </a:solidFill>
              </a:rPr>
              <a:t>التمييز</a:t>
            </a:r>
            <a:r>
              <a:rPr lang="ar-SA" sz="2500" dirty="0" smtClean="0">
                <a:solidFill>
                  <a:srgbClr val="00B050"/>
                </a:solidFill>
              </a:rPr>
              <a:t>، وسن التمييز</a:t>
            </a:r>
            <a:r>
              <a:rPr lang="ar-IQ" sz="2500" dirty="0" smtClean="0">
                <a:solidFill>
                  <a:srgbClr val="00B050"/>
                </a:solidFill>
              </a:rPr>
              <a:t> </a:t>
            </a:r>
            <a:r>
              <a:rPr lang="ar-IQ" dirty="0" smtClean="0"/>
              <a:t>هي سبع سن</a:t>
            </a:r>
            <a:r>
              <a:rPr lang="ar-SA" dirty="0" smtClean="0"/>
              <a:t>وات كاملة</a:t>
            </a:r>
            <a:r>
              <a:rPr lang="ar-IQ" dirty="0" smtClean="0"/>
              <a:t>، </a:t>
            </a:r>
            <a:r>
              <a:rPr lang="ar-IQ" dirty="0"/>
              <a:t>حيث يكون جميع تصرفات </a:t>
            </a:r>
            <a:r>
              <a:rPr lang="ar-IQ" dirty="0" smtClean="0"/>
              <a:t>الصغير</a:t>
            </a:r>
            <a:r>
              <a:rPr lang="ar-SA" dirty="0" smtClean="0"/>
              <a:t> في هذه المرحلة</a:t>
            </a:r>
            <a:r>
              <a:rPr lang="ar-IQ" dirty="0" smtClean="0"/>
              <a:t> </a:t>
            </a:r>
            <a:r>
              <a:rPr lang="ar-IQ" dirty="0"/>
              <a:t>باطلة وإن أذن له وليه على إعتبار أنه لا يزال عديم الأهلية أي غير مميز، وهذا ما قضت به المادة (96) من القانون المدني العراقي ( تصرفات الصغير غير المميز باطلة وإن أذن له وليه ).</a:t>
            </a:r>
            <a:endParaRPr lang="en-US" dirty="0"/>
          </a:p>
          <a:p>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129935624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92500" lnSpcReduction="10000"/>
          </a:bodyPr>
          <a:lstStyle/>
          <a:p>
            <a:r>
              <a:rPr lang="ar-IQ" dirty="0">
                <a:solidFill>
                  <a:srgbClr val="00B050"/>
                </a:solidFill>
              </a:rPr>
              <a:t>2- </a:t>
            </a:r>
            <a:r>
              <a:rPr lang="ar-SA" dirty="0" smtClean="0">
                <a:solidFill>
                  <a:srgbClr val="00B050"/>
                </a:solidFill>
              </a:rPr>
              <a:t>الصغير المميز: </a:t>
            </a:r>
            <a:r>
              <a:rPr lang="ar-IQ" dirty="0" smtClean="0">
                <a:solidFill>
                  <a:srgbClr val="00B050"/>
                </a:solidFill>
              </a:rPr>
              <a:t>تبدأ </a:t>
            </a:r>
            <a:r>
              <a:rPr lang="ar-SA" dirty="0" smtClean="0">
                <a:solidFill>
                  <a:srgbClr val="00B050"/>
                </a:solidFill>
              </a:rPr>
              <a:t>هذه المرحلة </a:t>
            </a:r>
            <a:r>
              <a:rPr lang="ar-IQ" dirty="0" smtClean="0">
                <a:solidFill>
                  <a:srgbClr val="00B050"/>
                </a:solidFill>
              </a:rPr>
              <a:t>من </a:t>
            </a:r>
            <a:r>
              <a:rPr lang="ar-IQ" dirty="0">
                <a:solidFill>
                  <a:srgbClr val="00B050"/>
                </a:solidFill>
              </a:rPr>
              <a:t>سن التمييز إلى بلوغ سن </a:t>
            </a:r>
            <a:r>
              <a:rPr lang="ar-IQ" dirty="0" smtClean="0">
                <a:solidFill>
                  <a:srgbClr val="00B050"/>
                </a:solidFill>
              </a:rPr>
              <a:t>الرشد</a:t>
            </a:r>
            <a:r>
              <a:rPr lang="ar-SA" dirty="0" smtClean="0">
                <a:solidFill>
                  <a:srgbClr val="00B050"/>
                </a:solidFill>
              </a:rPr>
              <a:t>.</a:t>
            </a:r>
            <a:endParaRPr lang="ar-IQ" dirty="0" smtClean="0">
              <a:solidFill>
                <a:srgbClr val="00B050"/>
              </a:solidFill>
            </a:endParaRPr>
          </a:p>
          <a:p>
            <a:pPr algn="just"/>
            <a:r>
              <a:rPr lang="ar-IQ" dirty="0" smtClean="0">
                <a:solidFill>
                  <a:srgbClr val="7030A0"/>
                </a:solidFill>
              </a:rPr>
              <a:t> </a:t>
            </a:r>
            <a:r>
              <a:rPr lang="ar-IQ" dirty="0">
                <a:solidFill>
                  <a:srgbClr val="7030A0"/>
                </a:solidFill>
              </a:rPr>
              <a:t>وهي إذاً من وقت إكمال الصغير سن السابعة من عمره ودخوله في اليوم الأول من سن الثامنة إلى إكمال سن الثامنة عشرة من عمره ودخوله في اليوم الأول من سن التاسعة عشرة. ففي هذه المرحلة تنقسم التصرفات الصادرة من الصغير المميز إلى تصرفات نافعة نفعاً محضاً وتكون معتبرة قانوناً، وإلى تصرفات ضارة ضرراً محضاً وتكون غير معتبرة قانوناً، وإلى تصرفات دائرة بين النفع والضرر وتكون موقوفة على إجازة وليه أو وصيه، وهذا ما نصت عليه المادة (97) من القانون المدني العراقي.</a:t>
            </a:r>
            <a:endParaRPr lang="en-US" dirty="0">
              <a:solidFill>
                <a:srgbClr val="7030A0"/>
              </a:solidFill>
            </a:endParaRPr>
          </a:p>
          <a:p>
            <a:pPr algn="just"/>
            <a:r>
              <a:rPr lang="ar-IQ" dirty="0">
                <a:solidFill>
                  <a:srgbClr val="00B050"/>
                </a:solidFill>
              </a:rPr>
              <a:t>3- مرحلة زواج الصغير المميز بعد إكماله سن الخامسة عشرة من عمره بإذن المحكمة، وهذا ما نصت عليه الفقرة (أولاً) من المادة الثامنة من قانون الأحوال </a:t>
            </a:r>
            <a:r>
              <a:rPr lang="ar-IQ" dirty="0" smtClean="0">
                <a:solidFill>
                  <a:srgbClr val="00B050"/>
                </a:solidFill>
              </a:rPr>
              <a:t>الشخصية</a:t>
            </a:r>
            <a:r>
              <a:rPr lang="ar-SA" dirty="0" smtClean="0">
                <a:solidFill>
                  <a:srgbClr val="00B050"/>
                </a:solidFill>
              </a:rPr>
              <a:t> و الفقرة الأولى من المادة (3) من قانون رعاية القاصرين</a:t>
            </a:r>
            <a:r>
              <a:rPr lang="ar-IQ" dirty="0" smtClean="0">
                <a:solidFill>
                  <a:srgbClr val="00B050"/>
                </a:solidFill>
              </a:rPr>
              <a:t>، </a:t>
            </a:r>
            <a:r>
              <a:rPr lang="ar-IQ" dirty="0">
                <a:solidFill>
                  <a:srgbClr val="00B050"/>
                </a:solidFill>
              </a:rPr>
              <a:t>وكذلك إذا أذن له بالتجارة حيث تنص الفقرة (أولاً) من المادة (98) من القانون المدني العراقي على ذلك.</a:t>
            </a:r>
            <a:endParaRPr lang="en-US" dirty="0">
              <a:solidFill>
                <a:srgbClr val="00B050"/>
              </a:solidFill>
            </a:endParaRPr>
          </a:p>
        </p:txBody>
      </p:sp>
      <p:sp>
        <p:nvSpPr>
          <p:cNvPr id="3" name="Title 2"/>
          <p:cNvSpPr>
            <a:spLocks noGrp="1"/>
          </p:cNvSpPr>
          <p:nvPr>
            <p:ph type="title"/>
          </p:nvPr>
        </p:nvSpPr>
        <p:spPr>
          <a:xfrm flipV="1">
            <a:off x="457200" y="228919"/>
            <a:ext cx="8229600" cy="45719"/>
          </a:xfrm>
        </p:spPr>
        <p:txBody>
          <a:bodyPr>
            <a:normAutofit fontScale="90000"/>
          </a:bodyPr>
          <a:lstStyle/>
          <a:p>
            <a:endParaRPr lang="ar-IQ" dirty="0"/>
          </a:p>
        </p:txBody>
      </p:sp>
    </p:spTree>
    <p:extLst>
      <p:ext uri="{BB962C8B-B14F-4D97-AF65-F5344CB8AC3E}">
        <p14:creationId xmlns:p14="http://schemas.microsoft.com/office/powerpoint/2010/main" val="148524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marL="109728" indent="0">
              <a:buNone/>
            </a:pPr>
            <a:r>
              <a:rPr lang="ar-IQ" b="1" dirty="0">
                <a:solidFill>
                  <a:schemeClr val="accent2"/>
                </a:solidFill>
              </a:rPr>
              <a:t>3- المحجور </a:t>
            </a:r>
            <a:endParaRPr lang="en-US" dirty="0">
              <a:solidFill>
                <a:schemeClr val="accent2"/>
              </a:solidFill>
            </a:endParaRPr>
          </a:p>
          <a:p>
            <a:pPr algn="just">
              <a:buFont typeface="Wingdings" pitchFamily="2" charset="2"/>
              <a:buChar char="v"/>
            </a:pPr>
            <a:r>
              <a:rPr lang="ar-IQ" dirty="0" smtClean="0">
                <a:solidFill>
                  <a:schemeClr val="accent1"/>
                </a:solidFill>
              </a:rPr>
              <a:t>وهو </a:t>
            </a:r>
            <a:r>
              <a:rPr lang="ar-IQ" dirty="0">
                <a:solidFill>
                  <a:schemeClr val="accent1"/>
                </a:solidFill>
              </a:rPr>
              <a:t>في الإصطلاح الفقهي: </a:t>
            </a:r>
            <a:r>
              <a:rPr lang="ar-IQ" dirty="0"/>
              <a:t>منع شخص عن التصرفات القولية أو عن التصرفات </a:t>
            </a:r>
            <a:r>
              <a:rPr lang="ar-IQ" dirty="0" smtClean="0"/>
              <a:t>التعاقدية.</a:t>
            </a:r>
            <a:endParaRPr lang="en-US" dirty="0"/>
          </a:p>
          <a:p>
            <a:pPr>
              <a:buFont typeface="Wingdings" pitchFamily="2" charset="2"/>
              <a:buChar char="v"/>
            </a:pPr>
            <a:r>
              <a:rPr lang="ar-IQ" dirty="0">
                <a:solidFill>
                  <a:schemeClr val="accent2"/>
                </a:solidFill>
              </a:rPr>
              <a:t>والحجر نوعان: حكمي وقضائي</a:t>
            </a:r>
            <a:endParaRPr lang="en-US" dirty="0">
              <a:solidFill>
                <a:schemeClr val="accent2"/>
              </a:solidFill>
            </a:endParaRPr>
          </a:p>
          <a:p>
            <a:pPr algn="just">
              <a:buFont typeface="Wingdings" pitchFamily="2" charset="2"/>
              <a:buChar char="v"/>
            </a:pPr>
            <a:r>
              <a:rPr lang="ar-IQ" dirty="0">
                <a:solidFill>
                  <a:srgbClr val="00B0F0"/>
                </a:solidFill>
              </a:rPr>
              <a:t>فالمحجور الحكمي </a:t>
            </a:r>
            <a:r>
              <a:rPr lang="ar-IQ" dirty="0"/>
              <a:t>يشمل من كان محجوراًعليه لذاته، أي حكماً ومن دون حاجة لقرار القاضي، وفي القانون المدني العراقي يعتبر الصغير والمجنون والمعتوه محجورون لذاتهم وهذا ما نصت عليه المادة (94).</a:t>
            </a:r>
            <a:endParaRPr lang="en-US" dirty="0"/>
          </a:p>
          <a:p>
            <a:pPr algn="just">
              <a:buFont typeface="Wingdings" pitchFamily="2" charset="2"/>
              <a:buChar char="v"/>
            </a:pPr>
            <a:r>
              <a:rPr lang="ar-IQ" dirty="0">
                <a:solidFill>
                  <a:srgbClr val="00B0F0"/>
                </a:solidFill>
              </a:rPr>
              <a:t>أما الحجر القضائي </a:t>
            </a:r>
            <a:r>
              <a:rPr lang="ar-IQ" dirty="0"/>
              <a:t>فهو الذي يحكم به القاضي في بعض الأحوال، فقد نصت المادة (95) من القانون المدني </a:t>
            </a:r>
            <a:r>
              <a:rPr lang="ar-IQ" dirty="0" smtClean="0"/>
              <a:t>العراقي</a:t>
            </a:r>
            <a:r>
              <a:rPr lang="ar-SA" dirty="0" smtClean="0"/>
              <a:t> على المحجورون بحكم المحكمة هم السفية وذوي الغفلة.</a:t>
            </a:r>
            <a:endParaRPr lang="en-US" dirty="0"/>
          </a:p>
          <a:p>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409073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down)">
                                      <p:cBhvr>
                                        <p:cTn id="20" dur="580">
                                          <p:stCondLst>
                                            <p:cond delay="0"/>
                                          </p:stCondLst>
                                        </p:cTn>
                                        <p:tgtEl>
                                          <p:spTgt spid="2">
                                            <p:txEl>
                                              <p:pRg st="2" end="2"/>
                                            </p:txEl>
                                          </p:spTgt>
                                        </p:tgtEl>
                                      </p:cBhvr>
                                    </p:animEffect>
                                    <p:anim calcmode="lin" valueType="num">
                                      <p:cBhvr>
                                        <p:cTn id="2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2">
                                            <p:txEl>
                                              <p:pRg st="2" end="2"/>
                                            </p:txEl>
                                          </p:spTgt>
                                        </p:tgtEl>
                                      </p:cBhvr>
                                      <p:to x="100000" y="60000"/>
                                    </p:animScale>
                                    <p:animScale>
                                      <p:cBhvr>
                                        <p:cTn id="27" dur="166" decel="50000">
                                          <p:stCondLst>
                                            <p:cond delay="676"/>
                                          </p:stCondLst>
                                        </p:cTn>
                                        <p:tgtEl>
                                          <p:spTgt spid="2">
                                            <p:txEl>
                                              <p:pRg st="2" end="2"/>
                                            </p:txEl>
                                          </p:spTgt>
                                        </p:tgtEl>
                                      </p:cBhvr>
                                      <p:to x="100000" y="100000"/>
                                    </p:animScale>
                                    <p:animScale>
                                      <p:cBhvr>
                                        <p:cTn id="28" dur="26">
                                          <p:stCondLst>
                                            <p:cond delay="1312"/>
                                          </p:stCondLst>
                                        </p:cTn>
                                        <p:tgtEl>
                                          <p:spTgt spid="2">
                                            <p:txEl>
                                              <p:pRg st="2" end="2"/>
                                            </p:txEl>
                                          </p:spTgt>
                                        </p:tgtEl>
                                      </p:cBhvr>
                                      <p:to x="100000" y="80000"/>
                                    </p:animScale>
                                    <p:animScale>
                                      <p:cBhvr>
                                        <p:cTn id="29" dur="166" decel="50000">
                                          <p:stCondLst>
                                            <p:cond delay="1338"/>
                                          </p:stCondLst>
                                        </p:cTn>
                                        <p:tgtEl>
                                          <p:spTgt spid="2">
                                            <p:txEl>
                                              <p:pRg st="2" end="2"/>
                                            </p:txEl>
                                          </p:spTgt>
                                        </p:tgtEl>
                                      </p:cBhvr>
                                      <p:to x="100000" y="100000"/>
                                    </p:animScale>
                                    <p:animScale>
                                      <p:cBhvr>
                                        <p:cTn id="30" dur="26">
                                          <p:stCondLst>
                                            <p:cond delay="1642"/>
                                          </p:stCondLst>
                                        </p:cTn>
                                        <p:tgtEl>
                                          <p:spTgt spid="2">
                                            <p:txEl>
                                              <p:pRg st="2" end="2"/>
                                            </p:txEl>
                                          </p:spTgt>
                                        </p:tgtEl>
                                      </p:cBhvr>
                                      <p:to x="100000" y="90000"/>
                                    </p:animScale>
                                    <p:animScale>
                                      <p:cBhvr>
                                        <p:cTn id="31" dur="166" decel="50000">
                                          <p:stCondLst>
                                            <p:cond delay="1668"/>
                                          </p:stCondLst>
                                        </p:cTn>
                                        <p:tgtEl>
                                          <p:spTgt spid="2">
                                            <p:txEl>
                                              <p:pRg st="2" end="2"/>
                                            </p:txEl>
                                          </p:spTgt>
                                        </p:tgtEl>
                                      </p:cBhvr>
                                      <p:to x="100000" y="100000"/>
                                    </p:animScale>
                                    <p:animScale>
                                      <p:cBhvr>
                                        <p:cTn id="32" dur="26">
                                          <p:stCondLst>
                                            <p:cond delay="1808"/>
                                          </p:stCondLst>
                                        </p:cTn>
                                        <p:tgtEl>
                                          <p:spTgt spid="2">
                                            <p:txEl>
                                              <p:pRg st="2" end="2"/>
                                            </p:txEl>
                                          </p:spTgt>
                                        </p:tgtEl>
                                      </p:cBhvr>
                                      <p:to x="100000" y="95000"/>
                                    </p:animScale>
                                    <p:animScale>
                                      <p:cBhvr>
                                        <p:cTn id="33" dur="166" decel="50000">
                                          <p:stCondLst>
                                            <p:cond delay="1834"/>
                                          </p:stCondLst>
                                        </p:cTn>
                                        <p:tgtEl>
                                          <p:spTgt spid="2">
                                            <p:txEl>
                                              <p:pRg st="2" end="2"/>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2">
                                            <p:txEl>
                                              <p:pRg st="3" end="3"/>
                                            </p:txEl>
                                          </p:spTgt>
                                        </p:tgtEl>
                                        <p:attrNameLst>
                                          <p:attrName>style.visibility</p:attrName>
                                        </p:attrNameLst>
                                      </p:cBhvr>
                                      <p:to>
                                        <p:strVal val="visible"/>
                                      </p:to>
                                    </p:set>
                                    <p:animEffect transition="in" filter="fade">
                                      <p:cBhvr>
                                        <p:cTn id="38" dur="2000"/>
                                        <p:tgtEl>
                                          <p:spTgt spid="2">
                                            <p:txEl>
                                              <p:pRg st="3" end="3"/>
                                            </p:txEl>
                                          </p:spTgt>
                                        </p:tgtEl>
                                      </p:cBhvr>
                                    </p:animEffect>
                                    <p:anim calcmode="lin" valueType="num">
                                      <p:cBhvr>
                                        <p:cTn id="39"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40"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2">
                                            <p:txEl>
                                              <p:pRg st="4" end="4"/>
                                            </p:txEl>
                                          </p:spTgt>
                                        </p:tgtEl>
                                        <p:attrNameLst>
                                          <p:attrName>style.visibility</p:attrName>
                                        </p:attrNameLst>
                                      </p:cBhvr>
                                      <p:to>
                                        <p:strVal val="visible"/>
                                      </p:to>
                                    </p:set>
                                    <p:anim calcmode="lin" valueType="num">
                                      <p:cBhvr>
                                        <p:cTn id="45"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a:bodyPr>
          <a:lstStyle/>
          <a:p>
            <a:pPr algn="just"/>
            <a:r>
              <a:rPr lang="ar-IQ" b="1" dirty="0"/>
              <a:t>ويتضح من خلال نص المادتين (94) و (95) من القانون المدني بأن المحجورون هم كلٌ من الصغير والمجنون والمعتوه والسفيه والمغفل، وبعد أن درسنا الوضع القانوني للصغير ندرس المحجورون الباقين كالآتي:</a:t>
            </a:r>
            <a:endParaRPr lang="en-US" b="1" dirty="0"/>
          </a:p>
          <a:p>
            <a:r>
              <a:rPr lang="ar-IQ" b="1" dirty="0" smtClean="0">
                <a:solidFill>
                  <a:srgbClr val="00B050"/>
                </a:solidFill>
              </a:rPr>
              <a:t>المجنون:</a:t>
            </a:r>
            <a:r>
              <a:rPr lang="ar-IQ" dirty="0" smtClean="0">
                <a:solidFill>
                  <a:srgbClr val="00B0F0"/>
                </a:solidFill>
              </a:rPr>
              <a:t>من </a:t>
            </a:r>
            <a:r>
              <a:rPr lang="ar-IQ" dirty="0">
                <a:solidFill>
                  <a:srgbClr val="00B0F0"/>
                </a:solidFill>
              </a:rPr>
              <a:t>الناحية القانونية يعرف بأنه من فقد العقل وأختل توازنه وإنعدم تمييزه فلا يعتد بأقواله وأعماله.</a:t>
            </a:r>
            <a:endParaRPr lang="en-US" dirty="0">
              <a:solidFill>
                <a:srgbClr val="00B0F0"/>
              </a:solidFill>
            </a:endParaRPr>
          </a:p>
          <a:p>
            <a:pPr algn="just"/>
            <a:r>
              <a:rPr lang="ar-IQ" dirty="0">
                <a:solidFill>
                  <a:srgbClr val="FF0000"/>
                </a:solidFill>
              </a:rPr>
              <a:t>والجنون قد يكون أصلياً أو عارضاً وقد يكون مستمراً أو </a:t>
            </a:r>
            <a:r>
              <a:rPr lang="ar-IQ" dirty="0" smtClean="0">
                <a:solidFill>
                  <a:srgbClr val="FF0000"/>
                </a:solidFill>
              </a:rPr>
              <a:t>متقطعاً</a:t>
            </a:r>
            <a:r>
              <a:rPr lang="ar-SA" dirty="0" smtClean="0">
                <a:solidFill>
                  <a:srgbClr val="FF0000"/>
                </a:solidFill>
              </a:rPr>
              <a:t>.</a:t>
            </a:r>
            <a:endParaRPr lang="ar-IQ" dirty="0"/>
          </a:p>
        </p:txBody>
      </p:sp>
      <p:sp>
        <p:nvSpPr>
          <p:cNvPr id="3" name="Title 2"/>
          <p:cNvSpPr>
            <a:spLocks noGrp="1"/>
          </p:cNvSpPr>
          <p:nvPr>
            <p:ph type="title"/>
          </p:nvPr>
        </p:nvSpPr>
        <p:spPr>
          <a:xfrm flipV="1">
            <a:off x="457200" y="228919"/>
            <a:ext cx="8229600" cy="45719"/>
          </a:xfrm>
        </p:spPr>
        <p:txBody>
          <a:bodyPr>
            <a:normAutofit fontScale="90000"/>
          </a:bodyPr>
          <a:lstStyle/>
          <a:p>
            <a:endParaRPr lang="ar-IQ" dirty="0"/>
          </a:p>
        </p:txBody>
      </p:sp>
    </p:spTree>
    <p:extLst>
      <p:ext uri="{BB962C8B-B14F-4D97-AF65-F5344CB8AC3E}">
        <p14:creationId xmlns:p14="http://schemas.microsoft.com/office/powerpoint/2010/main" val="366651727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760640"/>
          </a:xfrm>
        </p:spPr>
        <p:txBody>
          <a:bodyPr>
            <a:normAutofit/>
          </a:bodyPr>
          <a:lstStyle/>
          <a:p>
            <a:pPr algn="just"/>
            <a:r>
              <a:rPr lang="ar-IQ" b="1" dirty="0"/>
              <a:t>المعتوه</a:t>
            </a:r>
            <a:r>
              <a:rPr lang="ar-IQ" b="1" dirty="0" smtClean="0"/>
              <a:t>:</a:t>
            </a:r>
          </a:p>
          <a:p>
            <a:pPr algn="just"/>
            <a:r>
              <a:rPr lang="ar-IQ" dirty="0" smtClean="0">
                <a:solidFill>
                  <a:srgbClr val="00B0F0"/>
                </a:solidFill>
              </a:rPr>
              <a:t>هو </a:t>
            </a:r>
            <a:r>
              <a:rPr lang="ar-IQ" dirty="0">
                <a:solidFill>
                  <a:srgbClr val="00B0F0"/>
                </a:solidFill>
              </a:rPr>
              <a:t>من كان قليل الفهم مختلط الكلام فاسد التدبير ولكنه لايضرب ولايشتم كما يفعل المجنون</a:t>
            </a:r>
            <a:r>
              <a:rPr lang="ar-IQ" dirty="0" smtClean="0">
                <a:solidFill>
                  <a:srgbClr val="00B0F0"/>
                </a:solidFill>
              </a:rPr>
              <a:t>.</a:t>
            </a:r>
            <a:endParaRPr lang="en-US" dirty="0">
              <a:solidFill>
                <a:srgbClr val="00B0F0"/>
              </a:solidFill>
            </a:endParaRPr>
          </a:p>
          <a:p>
            <a:pPr algn="just"/>
            <a:r>
              <a:rPr lang="ar-IQ" b="1" dirty="0" smtClean="0"/>
              <a:t>السفيه:</a:t>
            </a:r>
          </a:p>
          <a:p>
            <a:pPr algn="just"/>
            <a:r>
              <a:rPr lang="ar-IQ" dirty="0" smtClean="0">
                <a:solidFill>
                  <a:srgbClr val="00B050"/>
                </a:solidFill>
              </a:rPr>
              <a:t>فقهاً </a:t>
            </a:r>
            <a:r>
              <a:rPr lang="ar-IQ" dirty="0">
                <a:solidFill>
                  <a:srgbClr val="00B050"/>
                </a:solidFill>
              </a:rPr>
              <a:t>يعرف بأنه إنفاق المال على غير مقتضى العقل والشرع ناتج عن ضعف بعض الملكات الضابطة لنفس الإنسان وتحمله على تبذير المال وإتلافه على خلاف مقتضى الشرع والعقل</a:t>
            </a:r>
            <a:r>
              <a:rPr lang="ar-IQ" dirty="0" smtClean="0">
                <a:solidFill>
                  <a:srgbClr val="00B050"/>
                </a:solidFill>
              </a:rPr>
              <a:t>.</a:t>
            </a:r>
            <a:endParaRPr lang="ar-SA" dirty="0" smtClean="0">
              <a:solidFill>
                <a:srgbClr val="00B050"/>
              </a:solidFill>
            </a:endParaRPr>
          </a:p>
          <a:p>
            <a:r>
              <a:rPr lang="ar-IQ" b="1" dirty="0">
                <a:solidFill>
                  <a:schemeClr val="accent2"/>
                </a:solidFill>
              </a:rPr>
              <a:t>المغفل:</a:t>
            </a:r>
          </a:p>
          <a:p>
            <a:pPr algn="just"/>
            <a:r>
              <a:rPr lang="ar-IQ" b="1" dirty="0"/>
              <a:t>فقهاً</a:t>
            </a:r>
            <a:r>
              <a:rPr lang="ar-IQ" dirty="0"/>
              <a:t> </a:t>
            </a:r>
            <a:r>
              <a:rPr lang="ar-IQ" dirty="0">
                <a:solidFill>
                  <a:srgbClr val="00B050"/>
                </a:solidFill>
              </a:rPr>
              <a:t>هو الشخص الذي يغبن في تصرفاته المالية بالرغم من كمال عقله لسهولة خدعه بإستغلال طيبة قلبه وضعف إدراكه.</a:t>
            </a:r>
            <a:endParaRPr lang="en-US" dirty="0">
              <a:solidFill>
                <a:srgbClr val="00B050"/>
              </a:solidFill>
            </a:endParaRPr>
          </a:p>
          <a:p>
            <a:pPr marL="109728" indent="0">
              <a:buNone/>
            </a:pPr>
            <a:endParaRPr lang="ar-IQ" dirty="0"/>
          </a:p>
          <a:p>
            <a:pPr algn="just"/>
            <a:endParaRPr lang="en-US" dirty="0">
              <a:solidFill>
                <a:srgbClr val="00B050"/>
              </a:solidFill>
            </a:endParaRPr>
          </a:p>
          <a:p>
            <a:pPr marL="109728" indent="0" algn="just">
              <a:buNone/>
            </a:pPr>
            <a:endParaRPr lang="en-US" dirty="0">
              <a:solidFill>
                <a:srgbClr val="00B050"/>
              </a:solidFill>
            </a:endParaRPr>
          </a:p>
          <a:p>
            <a:endParaRPr lang="ar-IQ" dirty="0"/>
          </a:p>
        </p:txBody>
      </p:sp>
      <p:sp>
        <p:nvSpPr>
          <p:cNvPr id="3" name="Title 2"/>
          <p:cNvSpPr>
            <a:spLocks noGrp="1"/>
          </p:cNvSpPr>
          <p:nvPr>
            <p:ph type="title"/>
          </p:nvPr>
        </p:nvSpPr>
        <p:spPr>
          <a:xfrm flipV="1">
            <a:off x="457200" y="228919"/>
            <a:ext cx="8229600" cy="45719"/>
          </a:xfrm>
        </p:spPr>
        <p:txBody>
          <a:bodyPr>
            <a:normAutofit fontScale="90000"/>
          </a:bodyPr>
          <a:lstStyle/>
          <a:p>
            <a:endParaRPr lang="ar-IQ" dirty="0"/>
          </a:p>
        </p:txBody>
      </p:sp>
    </p:spTree>
    <p:extLst>
      <p:ext uri="{BB962C8B-B14F-4D97-AF65-F5344CB8AC3E}">
        <p14:creationId xmlns:p14="http://schemas.microsoft.com/office/powerpoint/2010/main" val="1890325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lstStyle/>
          <a:p>
            <a:r>
              <a:rPr lang="ar-IQ" b="1" dirty="0">
                <a:solidFill>
                  <a:schemeClr val="accent2"/>
                </a:solidFill>
              </a:rPr>
              <a:t>4- الغائب</a:t>
            </a:r>
            <a:endParaRPr lang="en-US" dirty="0">
              <a:solidFill>
                <a:schemeClr val="accent2"/>
              </a:solidFill>
            </a:endParaRPr>
          </a:p>
          <a:p>
            <a:pPr algn="just"/>
            <a:r>
              <a:rPr lang="ar-IQ" b="1" dirty="0" smtClean="0"/>
              <a:t>قد </a:t>
            </a:r>
            <a:r>
              <a:rPr lang="ar-IQ" b="1" dirty="0"/>
              <a:t>عرفته المادة (85) من قانون رعاية القاصرين </a:t>
            </a:r>
            <a:r>
              <a:rPr lang="ar-IQ" dirty="0"/>
              <a:t>( </a:t>
            </a:r>
            <a:r>
              <a:rPr lang="ar-IQ" dirty="0">
                <a:solidFill>
                  <a:srgbClr val="00B050"/>
                </a:solidFill>
              </a:rPr>
              <a:t>هو الشخص الذي غادر العراق أو لم يعرف له مقام فيه مدة تزيد على السنة دون أن تنقطع أخباره وترتب على ذلك تعطيل مصالحه أو مصالح غيره</a:t>
            </a:r>
            <a:r>
              <a:rPr lang="ar-IQ" dirty="0" smtClean="0"/>
              <a:t>).</a:t>
            </a:r>
            <a:endParaRPr lang="ar-SA" dirty="0" smtClean="0"/>
          </a:p>
          <a:p>
            <a:pPr marL="109728" indent="0" algn="just">
              <a:buNone/>
            </a:pPr>
            <a:endParaRPr lang="ar-SA" dirty="0" smtClean="0"/>
          </a:p>
          <a:p>
            <a:r>
              <a:rPr lang="ar-IQ" b="1" dirty="0">
                <a:solidFill>
                  <a:schemeClr val="accent2"/>
                </a:solidFill>
              </a:rPr>
              <a:t>5- </a:t>
            </a:r>
            <a:r>
              <a:rPr lang="ar-IQ" b="1" dirty="0" smtClean="0">
                <a:solidFill>
                  <a:schemeClr val="accent2"/>
                </a:solidFill>
              </a:rPr>
              <a:t>المفقود</a:t>
            </a:r>
            <a:endParaRPr lang="en-US" dirty="0"/>
          </a:p>
          <a:p>
            <a:pPr algn="just"/>
            <a:r>
              <a:rPr lang="ar-IQ" b="1" dirty="0"/>
              <a:t>وقد عرفته المادة (86) من قانون رعاية القاصرين بأنه </a:t>
            </a:r>
            <a:r>
              <a:rPr lang="ar-IQ" dirty="0"/>
              <a:t>( </a:t>
            </a:r>
            <a:r>
              <a:rPr lang="ar-IQ" dirty="0">
                <a:solidFill>
                  <a:srgbClr val="00B050"/>
                </a:solidFill>
              </a:rPr>
              <a:t>الغائب الذي إنقطعت أخباره ولا تعرف حياته أو مماته </a:t>
            </a:r>
            <a:r>
              <a:rPr lang="ar-IQ" dirty="0"/>
              <a:t>).  </a:t>
            </a:r>
            <a:endParaRPr lang="en-US" dirty="0"/>
          </a:p>
          <a:p>
            <a:pPr algn="just"/>
            <a:r>
              <a:rPr lang="ar-IQ" dirty="0">
                <a:solidFill>
                  <a:schemeClr val="accent2"/>
                </a:solidFill>
              </a:rPr>
              <a:t>هذا ما كان يقصد بالقاصر ومن يندرج ضمن مفهومه حسب قانون رعاية القاصرين العراقي.</a:t>
            </a:r>
            <a:endParaRPr lang="en-US" dirty="0">
              <a:solidFill>
                <a:schemeClr val="accent2"/>
              </a:solidFill>
            </a:endParaRPr>
          </a:p>
          <a:p>
            <a:endParaRPr lang="ar-IQ" dirty="0"/>
          </a:p>
          <a:p>
            <a:pPr algn="just"/>
            <a:endParaRPr lang="en-US" dirty="0"/>
          </a:p>
          <a:p>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223039893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dirty="0" smtClean="0"/>
          </a:p>
          <a:p>
            <a:pPr>
              <a:buFont typeface="Wingdings" pitchFamily="2" charset="2"/>
              <a:buChar char="v"/>
            </a:pPr>
            <a:r>
              <a:rPr lang="ar-SA" sz="4000" dirty="0" smtClean="0"/>
              <a:t>هل يطبق قانون رعاية القاصرين على المحكوم عليه بالسجن المؤبد او المؤقت؟</a:t>
            </a:r>
          </a:p>
          <a:p>
            <a:pPr marL="109728" indent="0">
              <a:buNone/>
            </a:pPr>
            <a:endParaRPr lang="en-US" sz="4000" dirty="0"/>
          </a:p>
        </p:txBody>
      </p:sp>
    </p:spTree>
    <p:extLst>
      <p:ext uri="{BB962C8B-B14F-4D97-AF65-F5344CB8AC3E}">
        <p14:creationId xmlns:p14="http://schemas.microsoft.com/office/powerpoint/2010/main" val="300732463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870</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Concourse</vt:lpstr>
      <vt:lpstr>ماذا يقصد بالقاصر لأغراض قانون رعاية القاصرين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ماذا يقصد بالقاصر لأغراض قانون رعاية القاصرين</dc:title>
  <dc:creator>Zhiman</dc:creator>
  <cp:lastModifiedBy>Zhiman</cp:lastModifiedBy>
  <cp:revision>10</cp:revision>
  <dcterms:created xsi:type="dcterms:W3CDTF">2006-08-16T00:00:00Z</dcterms:created>
  <dcterms:modified xsi:type="dcterms:W3CDTF">2023-01-14T20:17:24Z</dcterms:modified>
</cp:coreProperties>
</file>