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29-Jan-23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rtl="1">
              <a:buNone/>
            </a:pPr>
            <a:r>
              <a:rPr lang="ar-IQ" dirty="0">
                <a:solidFill>
                  <a:srgbClr val="0070C0"/>
                </a:solidFill>
              </a:rPr>
              <a:t>أشارت نصوص قانون رعاية القاصرين رقم 78 لسنة 1980 أن هناك من ينوب عن القاصر في التصرفات القانونية، ويكون النائب إما ولياً أو وصياً أو قيّماً، وندرس الأحكام القانونية المتعلقة </a:t>
            </a:r>
            <a:r>
              <a:rPr lang="ar-IQ" b="1" dirty="0">
                <a:solidFill>
                  <a:srgbClr val="0070C0"/>
                </a:solidFill>
              </a:rPr>
              <a:t>بالوليّ</a:t>
            </a:r>
            <a:r>
              <a:rPr lang="ar-IQ" dirty="0">
                <a:solidFill>
                  <a:srgbClr val="0070C0"/>
                </a:solidFill>
              </a:rPr>
              <a:t> كالآتي:</a:t>
            </a:r>
            <a:endParaRPr lang="en-US" dirty="0">
              <a:solidFill>
                <a:srgbClr val="0070C0"/>
              </a:solidFill>
            </a:endParaRPr>
          </a:p>
          <a:p>
            <a:pPr marL="0" indent="0" algn="just" rtl="1">
              <a:buNone/>
            </a:pPr>
            <a:r>
              <a:rPr lang="ar-IQ" b="1" u="sng" dirty="0"/>
              <a:t>الولاية:</a:t>
            </a:r>
            <a:endParaRPr lang="en-US" dirty="0"/>
          </a:p>
          <a:p>
            <a:pPr marL="0" indent="0" algn="just" rtl="1">
              <a:buNone/>
            </a:pPr>
            <a:r>
              <a:rPr lang="ar-IQ" b="1" dirty="0" smtClean="0"/>
              <a:t>إصطلاحاً </a:t>
            </a:r>
            <a:r>
              <a:rPr lang="ar-IQ" dirty="0" smtClean="0"/>
              <a:t>تعرف</a:t>
            </a:r>
            <a:r>
              <a:rPr lang="ar-SA" dirty="0" smtClean="0"/>
              <a:t> بأنها</a:t>
            </a:r>
            <a:r>
              <a:rPr lang="ar-IQ" dirty="0" smtClean="0"/>
              <a:t> </a:t>
            </a:r>
            <a:r>
              <a:rPr lang="ar-IQ" dirty="0"/>
              <a:t>سلطة شرعية بمقتضاها يتولى الغير شؤون القاصر الشخصية والمالية ورعايتها وحفظها. </a:t>
            </a:r>
            <a:endParaRPr lang="ar-SA" dirty="0" smtClean="0"/>
          </a:p>
          <a:p>
            <a:pPr marL="0" indent="0" algn="just" rtl="1">
              <a:buNone/>
            </a:pPr>
            <a:r>
              <a:rPr lang="ar-SA" dirty="0" smtClean="0"/>
              <a:t>وتعرف أيضاً بأنها «سلطة شرعية على النفس أو على المال يترتب عليها التصرف فيها شرعاً».</a:t>
            </a:r>
            <a:endParaRPr lang="en-US" dirty="0"/>
          </a:p>
          <a:p>
            <a:pPr marL="0" indent="0" algn="just" rtl="1">
              <a:buNone/>
            </a:pPr>
            <a:endParaRPr lang="ar-IQ" dirty="0"/>
          </a:p>
        </p:txBody>
      </p:sp>
      <p:sp>
        <p:nvSpPr>
          <p:cNvPr id="3" name="Title 2"/>
          <p:cNvSpPr>
            <a:spLocks noGrp="1"/>
          </p:cNvSpPr>
          <p:nvPr>
            <p:ph type="title"/>
          </p:nvPr>
        </p:nvSpPr>
        <p:spPr>
          <a:xfrm>
            <a:off x="457200" y="274638"/>
            <a:ext cx="8229600" cy="1354162"/>
          </a:xfrm>
        </p:spPr>
        <p:txBody>
          <a:bodyPr>
            <a:normAutofit/>
          </a:bodyPr>
          <a:lstStyle/>
          <a:p>
            <a:r>
              <a:rPr lang="ar-IQ" sz="4000" dirty="0">
                <a:solidFill>
                  <a:schemeClr val="accent2"/>
                </a:solidFill>
                <a:effectLst/>
              </a:rPr>
              <a:t>الأحكام القانونية المتعلقة بالنائب عن </a:t>
            </a:r>
            <a:r>
              <a:rPr lang="ar-IQ" sz="4000" dirty="0" smtClean="0">
                <a:solidFill>
                  <a:schemeClr val="accent2"/>
                </a:solidFill>
                <a:effectLst/>
              </a:rPr>
              <a:t>القاصر</a:t>
            </a:r>
            <a:endParaRPr lang="ar-IQ" dirty="0"/>
          </a:p>
        </p:txBody>
      </p:sp>
    </p:spTree>
    <p:extLst>
      <p:ext uri="{BB962C8B-B14F-4D97-AF65-F5344CB8AC3E}">
        <p14:creationId xmlns:p14="http://schemas.microsoft.com/office/powerpoint/2010/main" val="14393098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1000"/>
                                        <p:tgtEl>
                                          <p:spTgt spid="2">
                                            <p:txEl>
                                              <p:pRg st="0" end="0"/>
                                            </p:txEl>
                                          </p:spTgt>
                                        </p:tgtEl>
                                      </p:cBhvr>
                                    </p:animEffect>
                                    <p:anim calcmode="lin" valueType="num">
                                      <p:cBhvr>
                                        <p:cTn id="2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 calcmode="lin" valueType="num">
                                      <p:cBhvr additive="base">
                                        <p:cTn id="3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2" end="2"/>
                                            </p:txEl>
                                          </p:spTgt>
                                        </p:tgtEl>
                                        <p:attrNameLst>
                                          <p:attrName>style.visibility</p:attrName>
                                        </p:attrNameLst>
                                      </p:cBhvr>
                                      <p:to>
                                        <p:strVal val="visible"/>
                                      </p:to>
                                    </p:set>
                                    <p:animEffect transition="in" filter="fade">
                                      <p:cBhvr>
                                        <p:cTn id="38" dur="1000"/>
                                        <p:tgtEl>
                                          <p:spTgt spid="2">
                                            <p:txEl>
                                              <p:pRg st="2" end="2"/>
                                            </p:txEl>
                                          </p:spTgt>
                                        </p:tgtEl>
                                      </p:cBhvr>
                                    </p:animEffect>
                                    <p:anim calcmode="lin" valueType="num">
                                      <p:cBhvr>
                                        <p:cTn id="3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1000"/>
                                        <p:tgtEl>
                                          <p:spTgt spid="2">
                                            <p:txEl>
                                              <p:pRg st="3" end="3"/>
                                            </p:txEl>
                                          </p:spTgt>
                                        </p:tgtEl>
                                      </p:cBhvr>
                                    </p:animEffect>
                                    <p:anim calcmode="lin" valueType="num">
                                      <p:cBhvr>
                                        <p:cTn id="4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rtl="1">
              <a:buNone/>
            </a:pPr>
            <a:r>
              <a:rPr lang="ar-IQ" dirty="0">
                <a:solidFill>
                  <a:srgbClr val="FF0000"/>
                </a:solidFill>
              </a:rPr>
              <a:t> ويجوز للأب أن يطلب إعفاءه من أعباء الولاية وهو ما يعرف بالتنحي، ولا يكون التنحي إلا بإذن المحكمة، كأن يكون الولي طاعناً في السن أو مريضاً في حاجة إلى الرعاية ولايستطيع القيام بما تتطلبه رعاية أموال القاصرين، فإذا قبلت المحكمة تنحي الولي أقامت وصياً على القاصر لرعاية مصالحه.</a:t>
            </a:r>
            <a:endParaRPr lang="en-US" dirty="0">
              <a:solidFill>
                <a:srgbClr val="FF0000"/>
              </a:solidFill>
            </a:endParaRPr>
          </a:p>
          <a:p>
            <a:pPr marL="0" indent="0" algn="just" rtl="1">
              <a:buNone/>
            </a:pPr>
            <a:r>
              <a:rPr lang="ar-IQ" dirty="0">
                <a:solidFill>
                  <a:schemeClr val="accent4"/>
                </a:solidFill>
              </a:rPr>
              <a:t>هذا الحكم لم يرد في نصوص قانون رعاية القاصرين وإنما أخذ من الفقه الإسلامي ولا مانع للمحكمة من الأخذ به، وفي حالة تغيير الظروف يجوز للأب أن يطلب من المحكمة رد الولاية له إذا أصبح قادراً على تحمل أعباء الولاية.</a:t>
            </a:r>
            <a:endParaRPr lang="en-US" dirty="0">
              <a:solidFill>
                <a:schemeClr val="accent4"/>
              </a:solidFill>
            </a:endParaRPr>
          </a:p>
          <a:p>
            <a:pPr marL="0" indent="0">
              <a:buNone/>
            </a:pPr>
            <a:endParaRPr lang="ar-IQ" dirty="0"/>
          </a:p>
        </p:txBody>
      </p:sp>
    </p:spTree>
    <p:extLst>
      <p:ext uri="{BB962C8B-B14F-4D97-AF65-F5344CB8AC3E}">
        <p14:creationId xmlns:p14="http://schemas.microsoft.com/office/powerpoint/2010/main" val="2151020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fontScale="92500" lnSpcReduction="10000"/>
          </a:bodyPr>
          <a:lstStyle/>
          <a:p>
            <a:pPr marL="0" indent="0" algn="just" rtl="1">
              <a:buNone/>
            </a:pPr>
            <a:r>
              <a:rPr lang="ar-IQ" dirty="0" smtClean="0"/>
              <a:t>وللولاية أنواعٌ كما أن لها مراحل تبدأ وتقف وتسلب وتنتهي، ولسلطة الولي حدود ونطاق، وأن هناك واجبات ملقاة على عاتق الولي.</a:t>
            </a:r>
          </a:p>
          <a:p>
            <a:pPr marL="0" indent="0" algn="just" rtl="1">
              <a:buNone/>
            </a:pPr>
            <a:endParaRPr lang="ar-IQ" dirty="0" smtClean="0"/>
          </a:p>
          <a:p>
            <a:pPr marL="0" indent="0" algn="just" rtl="1">
              <a:buNone/>
            </a:pPr>
            <a:r>
              <a:rPr lang="ar-IQ" b="1" u="sng" dirty="0">
                <a:solidFill>
                  <a:schemeClr val="accent2"/>
                </a:solidFill>
              </a:rPr>
              <a:t>أنواع الولاية</a:t>
            </a:r>
            <a:r>
              <a:rPr lang="ar-IQ" b="1" u="sng" dirty="0" smtClean="0">
                <a:solidFill>
                  <a:schemeClr val="accent2"/>
                </a:solidFill>
              </a:rPr>
              <a:t>:</a:t>
            </a:r>
          </a:p>
          <a:p>
            <a:pPr marL="0" indent="0" algn="just" rtl="1">
              <a:buNone/>
            </a:pPr>
            <a:endParaRPr lang="en-US" dirty="0"/>
          </a:p>
          <a:p>
            <a:pPr marL="0" indent="0" algn="just" rtl="1">
              <a:buNone/>
            </a:pPr>
            <a:r>
              <a:rPr lang="ar-SA" b="1" dirty="0" smtClean="0"/>
              <a:t>أولاً</a:t>
            </a:r>
            <a:r>
              <a:rPr lang="ar-IQ" b="1" dirty="0" smtClean="0"/>
              <a:t>- </a:t>
            </a:r>
            <a:r>
              <a:rPr lang="ar-IQ" b="1" dirty="0"/>
              <a:t>الولاية الذاتية أو القاصرة:</a:t>
            </a:r>
            <a:endParaRPr lang="en-US" dirty="0"/>
          </a:p>
          <a:p>
            <a:pPr marL="0" indent="0" algn="just" rtl="1">
              <a:buNone/>
            </a:pPr>
            <a:r>
              <a:rPr lang="ar-IQ" dirty="0"/>
              <a:t>تثبت هذه الولاية للشخص كامل الأهلية، أي للشخص البالغ العاقل الرشيد، فلهذا الشخص التصرف والولاية التامة على جميع شؤونه وأمواله، وتكون العقود والتصرفات الصادرة منه نافذة في حق نفسه وماله، ولا يقيد نفاذ عذه التصرفات إلا قيد عدم الإضرار بالغير.</a:t>
            </a:r>
            <a:endParaRPr lang="en-US" dirty="0"/>
          </a:p>
          <a:p>
            <a:pPr marL="0" indent="0" algn="just" rtl="1">
              <a:buNone/>
            </a:pPr>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249179148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anim calcmode="lin" valueType="num">
                                      <p:cBhvr>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heel(1)">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305800" cy="5098571"/>
          </a:xfrm>
        </p:spPr>
        <p:txBody>
          <a:bodyPr>
            <a:normAutofit fontScale="77500" lnSpcReduction="20000"/>
          </a:bodyPr>
          <a:lstStyle/>
          <a:p>
            <a:pPr marL="0" indent="0" algn="r" rtl="1">
              <a:buNone/>
            </a:pPr>
            <a:r>
              <a:rPr lang="ar-SA" b="1" dirty="0" smtClean="0"/>
              <a:t>ثانياً</a:t>
            </a:r>
            <a:r>
              <a:rPr lang="ar-IQ" b="1" dirty="0" smtClean="0"/>
              <a:t>- </a:t>
            </a:r>
            <a:r>
              <a:rPr lang="ar-IQ" b="1" dirty="0"/>
              <a:t>الولاية المتعدية:</a:t>
            </a:r>
            <a:endParaRPr lang="en-US" dirty="0"/>
          </a:p>
          <a:p>
            <a:pPr marL="0" indent="0" algn="just" rtl="1">
              <a:buNone/>
            </a:pPr>
            <a:r>
              <a:rPr lang="ar-IQ" dirty="0"/>
              <a:t>تثبت هذه الولاية للشخص على غيره بسبب أمر عارض جعله المشرع علة وسبباً لثبوتها، وهذه </a:t>
            </a:r>
            <a:r>
              <a:rPr lang="ar-IQ" dirty="0" smtClean="0"/>
              <a:t>الولاية</a:t>
            </a:r>
            <a:r>
              <a:rPr lang="ar-SA" dirty="0" smtClean="0"/>
              <a:t> تنقسم الى:</a:t>
            </a:r>
          </a:p>
          <a:p>
            <a:pPr marL="0" indent="0" algn="just" rtl="1">
              <a:buNone/>
            </a:pPr>
            <a:r>
              <a:rPr lang="ar-IQ" dirty="0" smtClean="0"/>
              <a:t> </a:t>
            </a:r>
            <a:r>
              <a:rPr lang="ar-SA" b="1" dirty="0" smtClean="0"/>
              <a:t>1- الولاية ال</a:t>
            </a:r>
            <a:r>
              <a:rPr lang="ar-IQ" b="1" dirty="0" smtClean="0"/>
              <a:t>أصلية</a:t>
            </a:r>
            <a:r>
              <a:rPr lang="ar-SA" dirty="0" smtClean="0"/>
              <a:t>: تثبت هذه الولاية</a:t>
            </a:r>
            <a:r>
              <a:rPr lang="ar-IQ" dirty="0" smtClean="0"/>
              <a:t> </a:t>
            </a:r>
            <a:r>
              <a:rPr lang="ar-IQ" dirty="0"/>
              <a:t>بسبب الولادة كولاية </a:t>
            </a:r>
            <a:r>
              <a:rPr lang="ar-IQ" dirty="0" smtClean="0"/>
              <a:t>الأب</a:t>
            </a:r>
            <a:r>
              <a:rPr lang="ar-SA" dirty="0" smtClean="0"/>
              <a:t> فهي تثبت بسبب ولادة المولى عليه (الصغير).</a:t>
            </a:r>
          </a:p>
          <a:p>
            <a:pPr marL="0" indent="0" algn="just" rtl="1">
              <a:buNone/>
            </a:pPr>
            <a:r>
              <a:rPr lang="ar-SA" b="1" dirty="0" smtClean="0"/>
              <a:t>2- الولاية النيابية</a:t>
            </a:r>
            <a:r>
              <a:rPr lang="ar-SA" dirty="0" smtClean="0"/>
              <a:t>:</a:t>
            </a:r>
            <a:r>
              <a:rPr lang="ar-IQ" dirty="0" smtClean="0"/>
              <a:t> </a:t>
            </a:r>
            <a:r>
              <a:rPr lang="ar-SA" dirty="0" smtClean="0"/>
              <a:t>تثبت هذه الولاية عن طريق النيابة، أي أنها تستمد من شخص أخر،</a:t>
            </a:r>
            <a:r>
              <a:rPr lang="ar-IQ" dirty="0" smtClean="0"/>
              <a:t>كولاية </a:t>
            </a:r>
            <a:r>
              <a:rPr lang="ar-IQ" dirty="0"/>
              <a:t>الوصي </a:t>
            </a:r>
            <a:r>
              <a:rPr lang="ar-IQ" dirty="0" smtClean="0"/>
              <a:t>والوكيل</a:t>
            </a:r>
            <a:r>
              <a:rPr lang="ar-SA" dirty="0" smtClean="0"/>
              <a:t>، فيستمد الوصي ولايته ممن أقامه، والوكيل يستمد ولايته من الموكل</a:t>
            </a:r>
            <a:r>
              <a:rPr lang="ar-IQ" dirty="0" smtClean="0"/>
              <a:t>.</a:t>
            </a:r>
            <a:endParaRPr lang="en-US" dirty="0"/>
          </a:p>
          <a:p>
            <a:pPr marL="0" indent="0" algn="r" rtl="1">
              <a:buNone/>
            </a:pPr>
            <a:r>
              <a:rPr lang="ar-SA" b="1" dirty="0" smtClean="0"/>
              <a:t>3- </a:t>
            </a:r>
            <a:r>
              <a:rPr lang="ar-IQ" b="1" dirty="0" smtClean="0"/>
              <a:t>الولاية </a:t>
            </a:r>
            <a:r>
              <a:rPr lang="ar-IQ" b="1" dirty="0"/>
              <a:t>على النفس:</a:t>
            </a:r>
            <a:endParaRPr lang="en-US" dirty="0"/>
          </a:p>
          <a:p>
            <a:pPr marL="0" indent="0" algn="just" rtl="1">
              <a:buNone/>
            </a:pPr>
            <a:r>
              <a:rPr lang="ar-IQ" dirty="0"/>
              <a:t>وهي القيام والإشراف على مصالح المولى عليه، فيما يخص نفسه منذ ولادته حتى </a:t>
            </a:r>
            <a:r>
              <a:rPr lang="ar-IQ" dirty="0" smtClean="0"/>
              <a:t>بلوغه</a:t>
            </a:r>
            <a:r>
              <a:rPr lang="ar-SA" dirty="0" smtClean="0"/>
              <a:t> وتزويجه</a:t>
            </a:r>
            <a:r>
              <a:rPr lang="ar-IQ" dirty="0" smtClean="0"/>
              <a:t> </a:t>
            </a:r>
            <a:r>
              <a:rPr lang="ar-IQ" dirty="0"/>
              <a:t>، وفي نطاقها ثلاث </a:t>
            </a:r>
            <a:r>
              <a:rPr lang="ar-IQ" dirty="0" smtClean="0"/>
              <a:t>ولايات</a:t>
            </a:r>
            <a:r>
              <a:rPr lang="ar-SA" dirty="0" smtClean="0"/>
              <a:t>:</a:t>
            </a:r>
          </a:p>
          <a:p>
            <a:pPr marL="514350" indent="-514350" algn="just" rtl="1">
              <a:buAutoNum type="arabic1Minus"/>
            </a:pPr>
            <a:r>
              <a:rPr lang="ar-IQ" dirty="0" smtClean="0"/>
              <a:t>ولاية </a:t>
            </a:r>
            <a:r>
              <a:rPr lang="ar-IQ" dirty="0"/>
              <a:t>الحفظ والرعاية وتسمى </a:t>
            </a:r>
            <a:r>
              <a:rPr lang="ar-IQ" dirty="0" smtClean="0"/>
              <a:t>بالحضانة</a:t>
            </a:r>
            <a:r>
              <a:rPr lang="ar-SA" dirty="0" smtClean="0"/>
              <a:t>.</a:t>
            </a:r>
          </a:p>
          <a:p>
            <a:pPr marL="514350" indent="-514350" algn="just" rtl="1">
              <a:buAutoNum type="arabic1Minus"/>
            </a:pPr>
            <a:r>
              <a:rPr lang="ar-IQ" dirty="0" smtClean="0"/>
              <a:t> </a:t>
            </a:r>
            <a:r>
              <a:rPr lang="ar-IQ" dirty="0"/>
              <a:t>وولاية التربية والتأديب </a:t>
            </a:r>
            <a:r>
              <a:rPr lang="ar-IQ" dirty="0" smtClean="0"/>
              <a:t>والتهذيب</a:t>
            </a:r>
            <a:r>
              <a:rPr lang="ar-SA" dirty="0" smtClean="0"/>
              <a:t>.</a:t>
            </a:r>
          </a:p>
          <a:p>
            <a:pPr marL="514350" indent="-514350" algn="just" rtl="1">
              <a:buAutoNum type="arabic1Minus"/>
            </a:pPr>
            <a:r>
              <a:rPr lang="ar-IQ" dirty="0" smtClean="0"/>
              <a:t> </a:t>
            </a:r>
            <a:r>
              <a:rPr lang="ar-IQ" dirty="0"/>
              <a:t>وولاية التزويج.</a:t>
            </a:r>
            <a:endParaRPr lang="en-US" dirty="0"/>
          </a:p>
          <a:p>
            <a:pPr marL="0" indent="0" algn="r" rtl="1">
              <a:buNone/>
            </a:pPr>
            <a:endParaRPr lang="ar-IQ" dirty="0"/>
          </a:p>
        </p:txBody>
      </p:sp>
      <p:sp>
        <p:nvSpPr>
          <p:cNvPr id="3" name="Title 2"/>
          <p:cNvSpPr>
            <a:spLocks noGrp="1"/>
          </p:cNvSpPr>
          <p:nvPr>
            <p:ph type="title"/>
          </p:nvPr>
        </p:nvSpPr>
        <p:spPr>
          <a:xfrm flipV="1">
            <a:off x="457200" y="228919"/>
            <a:ext cx="8229600" cy="45719"/>
          </a:xfrm>
        </p:spPr>
        <p:txBody>
          <a:bodyPr>
            <a:normAutofit fontScale="90000"/>
          </a:bodyPr>
          <a:lstStyle/>
          <a:p>
            <a:endParaRPr lang="ar-IQ" dirty="0"/>
          </a:p>
        </p:txBody>
      </p:sp>
    </p:spTree>
    <p:extLst>
      <p:ext uri="{BB962C8B-B14F-4D97-AF65-F5344CB8AC3E}">
        <p14:creationId xmlns:p14="http://schemas.microsoft.com/office/powerpoint/2010/main" val="54106137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80">
                                          <p:stCondLst>
                                            <p:cond delay="0"/>
                                          </p:stCondLst>
                                        </p:cTn>
                                        <p:tgtEl>
                                          <p:spTgt spid="2">
                                            <p:txEl>
                                              <p:pRg st="2" end="2"/>
                                            </p:txEl>
                                          </p:spTgt>
                                        </p:tgtEl>
                                      </p:cBhvr>
                                    </p:animEffect>
                                    <p:anim calcmode="lin" valueType="num">
                                      <p:cBhvr>
                                        <p:cTn id="33"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2" end="2"/>
                                            </p:txEl>
                                          </p:spTgt>
                                        </p:tgtEl>
                                      </p:cBhvr>
                                      <p:to x="100000" y="60000"/>
                                    </p:animScale>
                                    <p:animScale>
                                      <p:cBhvr>
                                        <p:cTn id="39" dur="166" decel="50000">
                                          <p:stCondLst>
                                            <p:cond delay="676"/>
                                          </p:stCondLst>
                                        </p:cTn>
                                        <p:tgtEl>
                                          <p:spTgt spid="2">
                                            <p:txEl>
                                              <p:pRg st="2" end="2"/>
                                            </p:txEl>
                                          </p:spTgt>
                                        </p:tgtEl>
                                      </p:cBhvr>
                                      <p:to x="100000" y="100000"/>
                                    </p:animScale>
                                    <p:animScale>
                                      <p:cBhvr>
                                        <p:cTn id="40" dur="26">
                                          <p:stCondLst>
                                            <p:cond delay="1312"/>
                                          </p:stCondLst>
                                        </p:cTn>
                                        <p:tgtEl>
                                          <p:spTgt spid="2">
                                            <p:txEl>
                                              <p:pRg st="2" end="2"/>
                                            </p:txEl>
                                          </p:spTgt>
                                        </p:tgtEl>
                                      </p:cBhvr>
                                      <p:to x="100000" y="80000"/>
                                    </p:animScale>
                                    <p:animScale>
                                      <p:cBhvr>
                                        <p:cTn id="41" dur="166" decel="50000">
                                          <p:stCondLst>
                                            <p:cond delay="1338"/>
                                          </p:stCondLst>
                                        </p:cTn>
                                        <p:tgtEl>
                                          <p:spTgt spid="2">
                                            <p:txEl>
                                              <p:pRg st="2" end="2"/>
                                            </p:txEl>
                                          </p:spTgt>
                                        </p:tgtEl>
                                      </p:cBhvr>
                                      <p:to x="100000" y="100000"/>
                                    </p:animScale>
                                    <p:animScale>
                                      <p:cBhvr>
                                        <p:cTn id="42" dur="26">
                                          <p:stCondLst>
                                            <p:cond delay="1642"/>
                                          </p:stCondLst>
                                        </p:cTn>
                                        <p:tgtEl>
                                          <p:spTgt spid="2">
                                            <p:txEl>
                                              <p:pRg st="2" end="2"/>
                                            </p:txEl>
                                          </p:spTgt>
                                        </p:tgtEl>
                                      </p:cBhvr>
                                      <p:to x="100000" y="90000"/>
                                    </p:animScale>
                                    <p:animScale>
                                      <p:cBhvr>
                                        <p:cTn id="43" dur="166" decel="50000">
                                          <p:stCondLst>
                                            <p:cond delay="1668"/>
                                          </p:stCondLst>
                                        </p:cTn>
                                        <p:tgtEl>
                                          <p:spTgt spid="2">
                                            <p:txEl>
                                              <p:pRg st="2" end="2"/>
                                            </p:txEl>
                                          </p:spTgt>
                                        </p:tgtEl>
                                      </p:cBhvr>
                                      <p:to x="100000" y="100000"/>
                                    </p:animScale>
                                    <p:animScale>
                                      <p:cBhvr>
                                        <p:cTn id="44" dur="26">
                                          <p:stCondLst>
                                            <p:cond delay="1808"/>
                                          </p:stCondLst>
                                        </p:cTn>
                                        <p:tgtEl>
                                          <p:spTgt spid="2">
                                            <p:txEl>
                                              <p:pRg st="2" end="2"/>
                                            </p:txEl>
                                          </p:spTgt>
                                        </p:tgtEl>
                                      </p:cBhvr>
                                      <p:to x="100000" y="95000"/>
                                    </p:animScale>
                                    <p:animScale>
                                      <p:cBhvr>
                                        <p:cTn id="45" dur="166" decel="50000">
                                          <p:stCondLst>
                                            <p:cond delay="1834"/>
                                          </p:stCondLst>
                                        </p:cTn>
                                        <p:tgtEl>
                                          <p:spTgt spid="2">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2">
                                            <p:txEl>
                                              <p:pRg st="3" end="3"/>
                                            </p:txEl>
                                          </p:spTgt>
                                        </p:tgtEl>
                                        <p:attrNameLst>
                                          <p:attrName>style.visibility</p:attrName>
                                        </p:attrNameLst>
                                      </p:cBhvr>
                                      <p:to>
                                        <p:strVal val="visible"/>
                                      </p:to>
                                    </p:set>
                                    <p:animEffect transition="in" filter="wipe(down)">
                                      <p:cBhvr>
                                        <p:cTn id="50" dur="580">
                                          <p:stCondLst>
                                            <p:cond delay="0"/>
                                          </p:stCondLst>
                                        </p:cTn>
                                        <p:tgtEl>
                                          <p:spTgt spid="2">
                                            <p:txEl>
                                              <p:pRg st="3" end="3"/>
                                            </p:txEl>
                                          </p:spTgt>
                                        </p:tgtEl>
                                      </p:cBhvr>
                                    </p:animEffect>
                                    <p:anim calcmode="lin" valueType="num">
                                      <p:cBhvr>
                                        <p:cTn id="5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3" end="3"/>
                                            </p:txEl>
                                          </p:spTgt>
                                        </p:tgtEl>
                                      </p:cBhvr>
                                      <p:to x="100000" y="60000"/>
                                    </p:animScale>
                                    <p:animScale>
                                      <p:cBhvr>
                                        <p:cTn id="57" dur="166" decel="50000">
                                          <p:stCondLst>
                                            <p:cond delay="676"/>
                                          </p:stCondLst>
                                        </p:cTn>
                                        <p:tgtEl>
                                          <p:spTgt spid="2">
                                            <p:txEl>
                                              <p:pRg st="3" end="3"/>
                                            </p:txEl>
                                          </p:spTgt>
                                        </p:tgtEl>
                                      </p:cBhvr>
                                      <p:to x="100000" y="100000"/>
                                    </p:animScale>
                                    <p:animScale>
                                      <p:cBhvr>
                                        <p:cTn id="58" dur="26">
                                          <p:stCondLst>
                                            <p:cond delay="1312"/>
                                          </p:stCondLst>
                                        </p:cTn>
                                        <p:tgtEl>
                                          <p:spTgt spid="2">
                                            <p:txEl>
                                              <p:pRg st="3" end="3"/>
                                            </p:txEl>
                                          </p:spTgt>
                                        </p:tgtEl>
                                      </p:cBhvr>
                                      <p:to x="100000" y="80000"/>
                                    </p:animScale>
                                    <p:animScale>
                                      <p:cBhvr>
                                        <p:cTn id="59" dur="166" decel="50000">
                                          <p:stCondLst>
                                            <p:cond delay="1338"/>
                                          </p:stCondLst>
                                        </p:cTn>
                                        <p:tgtEl>
                                          <p:spTgt spid="2">
                                            <p:txEl>
                                              <p:pRg st="3" end="3"/>
                                            </p:txEl>
                                          </p:spTgt>
                                        </p:tgtEl>
                                      </p:cBhvr>
                                      <p:to x="100000" y="100000"/>
                                    </p:animScale>
                                    <p:animScale>
                                      <p:cBhvr>
                                        <p:cTn id="60" dur="26">
                                          <p:stCondLst>
                                            <p:cond delay="1642"/>
                                          </p:stCondLst>
                                        </p:cTn>
                                        <p:tgtEl>
                                          <p:spTgt spid="2">
                                            <p:txEl>
                                              <p:pRg st="3" end="3"/>
                                            </p:txEl>
                                          </p:spTgt>
                                        </p:tgtEl>
                                      </p:cBhvr>
                                      <p:to x="100000" y="90000"/>
                                    </p:animScale>
                                    <p:animScale>
                                      <p:cBhvr>
                                        <p:cTn id="61" dur="166" decel="50000">
                                          <p:stCondLst>
                                            <p:cond delay="1668"/>
                                          </p:stCondLst>
                                        </p:cTn>
                                        <p:tgtEl>
                                          <p:spTgt spid="2">
                                            <p:txEl>
                                              <p:pRg st="3" end="3"/>
                                            </p:txEl>
                                          </p:spTgt>
                                        </p:tgtEl>
                                      </p:cBhvr>
                                      <p:to x="100000" y="100000"/>
                                    </p:animScale>
                                    <p:animScale>
                                      <p:cBhvr>
                                        <p:cTn id="62" dur="26">
                                          <p:stCondLst>
                                            <p:cond delay="1808"/>
                                          </p:stCondLst>
                                        </p:cTn>
                                        <p:tgtEl>
                                          <p:spTgt spid="2">
                                            <p:txEl>
                                              <p:pRg st="3" end="3"/>
                                            </p:txEl>
                                          </p:spTgt>
                                        </p:tgtEl>
                                      </p:cBhvr>
                                      <p:to x="100000" y="95000"/>
                                    </p:animScale>
                                    <p:animScale>
                                      <p:cBhvr>
                                        <p:cTn id="63" dur="166" decel="50000">
                                          <p:stCondLst>
                                            <p:cond delay="1834"/>
                                          </p:stCondLst>
                                        </p:cTn>
                                        <p:tgtEl>
                                          <p:spTgt spid="2">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4" end="4"/>
                                            </p:txEl>
                                          </p:spTgt>
                                        </p:tgtEl>
                                        <p:attrNameLst>
                                          <p:attrName>style.visibility</p:attrName>
                                        </p:attrNameLst>
                                      </p:cBhvr>
                                      <p:to>
                                        <p:strVal val="visible"/>
                                      </p:to>
                                    </p:set>
                                    <p:animEffect transition="in" filter="fade">
                                      <p:cBhvr>
                                        <p:cTn id="68" dur="1000"/>
                                        <p:tgtEl>
                                          <p:spTgt spid="2">
                                            <p:txEl>
                                              <p:pRg st="4" end="4"/>
                                            </p:txEl>
                                          </p:spTgt>
                                        </p:tgtEl>
                                      </p:cBhvr>
                                    </p:animEffect>
                                    <p:anim calcmode="lin" valueType="num">
                                      <p:cBhvr>
                                        <p:cTn id="6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2">
                                            <p:txEl>
                                              <p:pRg st="5" end="5"/>
                                            </p:txEl>
                                          </p:spTgt>
                                        </p:tgtEl>
                                        <p:attrNameLst>
                                          <p:attrName>style.visibility</p:attrName>
                                        </p:attrNameLst>
                                      </p:cBhvr>
                                      <p:to>
                                        <p:strVal val="visible"/>
                                      </p:to>
                                    </p:set>
                                    <p:animEffect transition="in" filter="wipe(down)">
                                      <p:cBhvr>
                                        <p:cTn id="75" dur="580">
                                          <p:stCondLst>
                                            <p:cond delay="0"/>
                                          </p:stCondLst>
                                        </p:cTn>
                                        <p:tgtEl>
                                          <p:spTgt spid="2">
                                            <p:txEl>
                                              <p:pRg st="5" end="5"/>
                                            </p:txEl>
                                          </p:spTgt>
                                        </p:tgtEl>
                                      </p:cBhvr>
                                    </p:animEffect>
                                    <p:anim calcmode="lin" valueType="num">
                                      <p:cBhvr>
                                        <p:cTn id="7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2">
                                            <p:txEl>
                                              <p:pRg st="5" end="5"/>
                                            </p:txEl>
                                          </p:spTgt>
                                        </p:tgtEl>
                                      </p:cBhvr>
                                      <p:to x="100000" y="60000"/>
                                    </p:animScale>
                                    <p:animScale>
                                      <p:cBhvr>
                                        <p:cTn id="82" dur="166" decel="50000">
                                          <p:stCondLst>
                                            <p:cond delay="676"/>
                                          </p:stCondLst>
                                        </p:cTn>
                                        <p:tgtEl>
                                          <p:spTgt spid="2">
                                            <p:txEl>
                                              <p:pRg st="5" end="5"/>
                                            </p:txEl>
                                          </p:spTgt>
                                        </p:tgtEl>
                                      </p:cBhvr>
                                      <p:to x="100000" y="100000"/>
                                    </p:animScale>
                                    <p:animScale>
                                      <p:cBhvr>
                                        <p:cTn id="83" dur="26">
                                          <p:stCondLst>
                                            <p:cond delay="1312"/>
                                          </p:stCondLst>
                                        </p:cTn>
                                        <p:tgtEl>
                                          <p:spTgt spid="2">
                                            <p:txEl>
                                              <p:pRg st="5" end="5"/>
                                            </p:txEl>
                                          </p:spTgt>
                                        </p:tgtEl>
                                      </p:cBhvr>
                                      <p:to x="100000" y="80000"/>
                                    </p:animScale>
                                    <p:animScale>
                                      <p:cBhvr>
                                        <p:cTn id="84" dur="166" decel="50000">
                                          <p:stCondLst>
                                            <p:cond delay="1338"/>
                                          </p:stCondLst>
                                        </p:cTn>
                                        <p:tgtEl>
                                          <p:spTgt spid="2">
                                            <p:txEl>
                                              <p:pRg st="5" end="5"/>
                                            </p:txEl>
                                          </p:spTgt>
                                        </p:tgtEl>
                                      </p:cBhvr>
                                      <p:to x="100000" y="100000"/>
                                    </p:animScale>
                                    <p:animScale>
                                      <p:cBhvr>
                                        <p:cTn id="85" dur="26">
                                          <p:stCondLst>
                                            <p:cond delay="1642"/>
                                          </p:stCondLst>
                                        </p:cTn>
                                        <p:tgtEl>
                                          <p:spTgt spid="2">
                                            <p:txEl>
                                              <p:pRg st="5" end="5"/>
                                            </p:txEl>
                                          </p:spTgt>
                                        </p:tgtEl>
                                      </p:cBhvr>
                                      <p:to x="100000" y="90000"/>
                                    </p:animScale>
                                    <p:animScale>
                                      <p:cBhvr>
                                        <p:cTn id="86" dur="166" decel="50000">
                                          <p:stCondLst>
                                            <p:cond delay="1668"/>
                                          </p:stCondLst>
                                        </p:cTn>
                                        <p:tgtEl>
                                          <p:spTgt spid="2">
                                            <p:txEl>
                                              <p:pRg st="5" end="5"/>
                                            </p:txEl>
                                          </p:spTgt>
                                        </p:tgtEl>
                                      </p:cBhvr>
                                      <p:to x="100000" y="100000"/>
                                    </p:animScale>
                                    <p:animScale>
                                      <p:cBhvr>
                                        <p:cTn id="87" dur="26">
                                          <p:stCondLst>
                                            <p:cond delay="1808"/>
                                          </p:stCondLst>
                                        </p:cTn>
                                        <p:tgtEl>
                                          <p:spTgt spid="2">
                                            <p:txEl>
                                              <p:pRg st="5" end="5"/>
                                            </p:txEl>
                                          </p:spTgt>
                                        </p:tgtEl>
                                      </p:cBhvr>
                                      <p:to x="100000" y="95000"/>
                                    </p:animScale>
                                    <p:animScale>
                                      <p:cBhvr>
                                        <p:cTn id="88" dur="166" decel="50000">
                                          <p:stCondLst>
                                            <p:cond delay="1834"/>
                                          </p:stCondLst>
                                        </p:cTn>
                                        <p:tgtEl>
                                          <p:spTgt spid="2">
                                            <p:txEl>
                                              <p:pRg st="5" end="5"/>
                                            </p:tx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2">
                                            <p:txEl>
                                              <p:pRg st="6" end="6"/>
                                            </p:txEl>
                                          </p:spTgt>
                                        </p:tgtEl>
                                        <p:attrNameLst>
                                          <p:attrName>style.visibility</p:attrName>
                                        </p:attrNameLst>
                                      </p:cBhvr>
                                      <p:to>
                                        <p:strVal val="visible"/>
                                      </p:to>
                                    </p:set>
                                    <p:animEffect transition="in" filter="wipe(down)">
                                      <p:cBhvr>
                                        <p:cTn id="93" dur="580">
                                          <p:stCondLst>
                                            <p:cond delay="0"/>
                                          </p:stCondLst>
                                        </p:cTn>
                                        <p:tgtEl>
                                          <p:spTgt spid="2">
                                            <p:txEl>
                                              <p:pRg st="6" end="6"/>
                                            </p:txEl>
                                          </p:spTgt>
                                        </p:tgtEl>
                                      </p:cBhvr>
                                    </p:animEffect>
                                    <p:anim calcmode="lin" valueType="num">
                                      <p:cBhvr>
                                        <p:cTn id="9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2">
                                            <p:txEl>
                                              <p:pRg st="6" end="6"/>
                                            </p:txEl>
                                          </p:spTgt>
                                        </p:tgtEl>
                                      </p:cBhvr>
                                      <p:to x="100000" y="60000"/>
                                    </p:animScale>
                                    <p:animScale>
                                      <p:cBhvr>
                                        <p:cTn id="100" dur="166" decel="50000">
                                          <p:stCondLst>
                                            <p:cond delay="676"/>
                                          </p:stCondLst>
                                        </p:cTn>
                                        <p:tgtEl>
                                          <p:spTgt spid="2">
                                            <p:txEl>
                                              <p:pRg st="6" end="6"/>
                                            </p:txEl>
                                          </p:spTgt>
                                        </p:tgtEl>
                                      </p:cBhvr>
                                      <p:to x="100000" y="100000"/>
                                    </p:animScale>
                                    <p:animScale>
                                      <p:cBhvr>
                                        <p:cTn id="101" dur="26">
                                          <p:stCondLst>
                                            <p:cond delay="1312"/>
                                          </p:stCondLst>
                                        </p:cTn>
                                        <p:tgtEl>
                                          <p:spTgt spid="2">
                                            <p:txEl>
                                              <p:pRg st="6" end="6"/>
                                            </p:txEl>
                                          </p:spTgt>
                                        </p:tgtEl>
                                      </p:cBhvr>
                                      <p:to x="100000" y="80000"/>
                                    </p:animScale>
                                    <p:animScale>
                                      <p:cBhvr>
                                        <p:cTn id="102" dur="166" decel="50000">
                                          <p:stCondLst>
                                            <p:cond delay="1338"/>
                                          </p:stCondLst>
                                        </p:cTn>
                                        <p:tgtEl>
                                          <p:spTgt spid="2">
                                            <p:txEl>
                                              <p:pRg st="6" end="6"/>
                                            </p:txEl>
                                          </p:spTgt>
                                        </p:tgtEl>
                                      </p:cBhvr>
                                      <p:to x="100000" y="100000"/>
                                    </p:animScale>
                                    <p:animScale>
                                      <p:cBhvr>
                                        <p:cTn id="103" dur="26">
                                          <p:stCondLst>
                                            <p:cond delay="1642"/>
                                          </p:stCondLst>
                                        </p:cTn>
                                        <p:tgtEl>
                                          <p:spTgt spid="2">
                                            <p:txEl>
                                              <p:pRg st="6" end="6"/>
                                            </p:txEl>
                                          </p:spTgt>
                                        </p:tgtEl>
                                      </p:cBhvr>
                                      <p:to x="100000" y="90000"/>
                                    </p:animScale>
                                    <p:animScale>
                                      <p:cBhvr>
                                        <p:cTn id="104" dur="166" decel="50000">
                                          <p:stCondLst>
                                            <p:cond delay="1668"/>
                                          </p:stCondLst>
                                        </p:cTn>
                                        <p:tgtEl>
                                          <p:spTgt spid="2">
                                            <p:txEl>
                                              <p:pRg st="6" end="6"/>
                                            </p:txEl>
                                          </p:spTgt>
                                        </p:tgtEl>
                                      </p:cBhvr>
                                      <p:to x="100000" y="100000"/>
                                    </p:animScale>
                                    <p:animScale>
                                      <p:cBhvr>
                                        <p:cTn id="105" dur="26">
                                          <p:stCondLst>
                                            <p:cond delay="1808"/>
                                          </p:stCondLst>
                                        </p:cTn>
                                        <p:tgtEl>
                                          <p:spTgt spid="2">
                                            <p:txEl>
                                              <p:pRg st="6" end="6"/>
                                            </p:txEl>
                                          </p:spTgt>
                                        </p:tgtEl>
                                      </p:cBhvr>
                                      <p:to x="100000" y="95000"/>
                                    </p:animScale>
                                    <p:animScale>
                                      <p:cBhvr>
                                        <p:cTn id="106" dur="166" decel="50000">
                                          <p:stCondLst>
                                            <p:cond delay="1834"/>
                                          </p:stCondLst>
                                        </p:cTn>
                                        <p:tgtEl>
                                          <p:spTgt spid="2">
                                            <p:txEl>
                                              <p:pRg st="6" end="6"/>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nodeType="clickEffect">
                                  <p:stCondLst>
                                    <p:cond delay="0"/>
                                  </p:stCondLst>
                                  <p:childTnLst>
                                    <p:set>
                                      <p:cBhvr>
                                        <p:cTn id="110" dur="1" fill="hold">
                                          <p:stCondLst>
                                            <p:cond delay="0"/>
                                          </p:stCondLst>
                                        </p:cTn>
                                        <p:tgtEl>
                                          <p:spTgt spid="2">
                                            <p:txEl>
                                              <p:pRg st="7" end="7"/>
                                            </p:txEl>
                                          </p:spTgt>
                                        </p:tgtEl>
                                        <p:attrNameLst>
                                          <p:attrName>style.visibility</p:attrName>
                                        </p:attrNameLst>
                                      </p:cBhvr>
                                      <p:to>
                                        <p:strVal val="visible"/>
                                      </p:to>
                                    </p:set>
                                    <p:animEffect transition="in" filter="wipe(down)">
                                      <p:cBhvr>
                                        <p:cTn id="111" dur="580">
                                          <p:stCondLst>
                                            <p:cond delay="0"/>
                                          </p:stCondLst>
                                        </p:cTn>
                                        <p:tgtEl>
                                          <p:spTgt spid="2">
                                            <p:txEl>
                                              <p:pRg st="7" end="7"/>
                                            </p:txEl>
                                          </p:spTgt>
                                        </p:tgtEl>
                                      </p:cBhvr>
                                    </p:animEffect>
                                    <p:anim calcmode="lin" valueType="num">
                                      <p:cBhvr>
                                        <p:cTn id="11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2">
                                            <p:txEl>
                                              <p:pRg st="7" end="7"/>
                                            </p:txEl>
                                          </p:spTgt>
                                        </p:tgtEl>
                                      </p:cBhvr>
                                      <p:to x="100000" y="60000"/>
                                    </p:animScale>
                                    <p:animScale>
                                      <p:cBhvr>
                                        <p:cTn id="118" dur="166" decel="50000">
                                          <p:stCondLst>
                                            <p:cond delay="676"/>
                                          </p:stCondLst>
                                        </p:cTn>
                                        <p:tgtEl>
                                          <p:spTgt spid="2">
                                            <p:txEl>
                                              <p:pRg st="7" end="7"/>
                                            </p:txEl>
                                          </p:spTgt>
                                        </p:tgtEl>
                                      </p:cBhvr>
                                      <p:to x="100000" y="100000"/>
                                    </p:animScale>
                                    <p:animScale>
                                      <p:cBhvr>
                                        <p:cTn id="119" dur="26">
                                          <p:stCondLst>
                                            <p:cond delay="1312"/>
                                          </p:stCondLst>
                                        </p:cTn>
                                        <p:tgtEl>
                                          <p:spTgt spid="2">
                                            <p:txEl>
                                              <p:pRg st="7" end="7"/>
                                            </p:txEl>
                                          </p:spTgt>
                                        </p:tgtEl>
                                      </p:cBhvr>
                                      <p:to x="100000" y="80000"/>
                                    </p:animScale>
                                    <p:animScale>
                                      <p:cBhvr>
                                        <p:cTn id="120" dur="166" decel="50000">
                                          <p:stCondLst>
                                            <p:cond delay="1338"/>
                                          </p:stCondLst>
                                        </p:cTn>
                                        <p:tgtEl>
                                          <p:spTgt spid="2">
                                            <p:txEl>
                                              <p:pRg st="7" end="7"/>
                                            </p:txEl>
                                          </p:spTgt>
                                        </p:tgtEl>
                                      </p:cBhvr>
                                      <p:to x="100000" y="100000"/>
                                    </p:animScale>
                                    <p:animScale>
                                      <p:cBhvr>
                                        <p:cTn id="121" dur="26">
                                          <p:stCondLst>
                                            <p:cond delay="1642"/>
                                          </p:stCondLst>
                                        </p:cTn>
                                        <p:tgtEl>
                                          <p:spTgt spid="2">
                                            <p:txEl>
                                              <p:pRg st="7" end="7"/>
                                            </p:txEl>
                                          </p:spTgt>
                                        </p:tgtEl>
                                      </p:cBhvr>
                                      <p:to x="100000" y="90000"/>
                                    </p:animScale>
                                    <p:animScale>
                                      <p:cBhvr>
                                        <p:cTn id="122" dur="166" decel="50000">
                                          <p:stCondLst>
                                            <p:cond delay="1668"/>
                                          </p:stCondLst>
                                        </p:cTn>
                                        <p:tgtEl>
                                          <p:spTgt spid="2">
                                            <p:txEl>
                                              <p:pRg st="7" end="7"/>
                                            </p:txEl>
                                          </p:spTgt>
                                        </p:tgtEl>
                                      </p:cBhvr>
                                      <p:to x="100000" y="100000"/>
                                    </p:animScale>
                                    <p:animScale>
                                      <p:cBhvr>
                                        <p:cTn id="123" dur="26">
                                          <p:stCondLst>
                                            <p:cond delay="1808"/>
                                          </p:stCondLst>
                                        </p:cTn>
                                        <p:tgtEl>
                                          <p:spTgt spid="2">
                                            <p:txEl>
                                              <p:pRg st="7" end="7"/>
                                            </p:txEl>
                                          </p:spTgt>
                                        </p:tgtEl>
                                      </p:cBhvr>
                                      <p:to x="100000" y="95000"/>
                                    </p:animScale>
                                    <p:animScale>
                                      <p:cBhvr>
                                        <p:cTn id="124" dur="166" decel="50000">
                                          <p:stCondLst>
                                            <p:cond delay="1834"/>
                                          </p:stCondLst>
                                        </p:cTn>
                                        <p:tgtEl>
                                          <p:spTgt spid="2">
                                            <p:txEl>
                                              <p:pRg st="7" end="7"/>
                                            </p:txEl>
                                          </p:spTgt>
                                        </p:tgtEl>
                                      </p:cBhvr>
                                      <p:to x="100000" y="100000"/>
                                    </p:animScale>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nodeType="clickEffect">
                                  <p:stCondLst>
                                    <p:cond delay="0"/>
                                  </p:stCondLst>
                                  <p:childTnLst>
                                    <p:set>
                                      <p:cBhvr>
                                        <p:cTn id="128" dur="1" fill="hold">
                                          <p:stCondLst>
                                            <p:cond delay="0"/>
                                          </p:stCondLst>
                                        </p:cTn>
                                        <p:tgtEl>
                                          <p:spTgt spid="2">
                                            <p:txEl>
                                              <p:pRg st="8" end="8"/>
                                            </p:txEl>
                                          </p:spTgt>
                                        </p:tgtEl>
                                        <p:attrNameLst>
                                          <p:attrName>style.visibility</p:attrName>
                                        </p:attrNameLst>
                                      </p:cBhvr>
                                      <p:to>
                                        <p:strVal val="visible"/>
                                      </p:to>
                                    </p:set>
                                    <p:animEffect transition="in" filter="wipe(down)">
                                      <p:cBhvr>
                                        <p:cTn id="129" dur="580">
                                          <p:stCondLst>
                                            <p:cond delay="0"/>
                                          </p:stCondLst>
                                        </p:cTn>
                                        <p:tgtEl>
                                          <p:spTgt spid="2">
                                            <p:txEl>
                                              <p:pRg st="8" end="8"/>
                                            </p:txEl>
                                          </p:spTgt>
                                        </p:tgtEl>
                                      </p:cBhvr>
                                    </p:animEffect>
                                    <p:anim calcmode="lin" valueType="num">
                                      <p:cBhvr>
                                        <p:cTn id="130"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35" dur="26">
                                          <p:stCondLst>
                                            <p:cond delay="650"/>
                                          </p:stCondLst>
                                        </p:cTn>
                                        <p:tgtEl>
                                          <p:spTgt spid="2">
                                            <p:txEl>
                                              <p:pRg st="8" end="8"/>
                                            </p:txEl>
                                          </p:spTgt>
                                        </p:tgtEl>
                                      </p:cBhvr>
                                      <p:to x="100000" y="60000"/>
                                    </p:animScale>
                                    <p:animScale>
                                      <p:cBhvr>
                                        <p:cTn id="136" dur="166" decel="50000">
                                          <p:stCondLst>
                                            <p:cond delay="676"/>
                                          </p:stCondLst>
                                        </p:cTn>
                                        <p:tgtEl>
                                          <p:spTgt spid="2">
                                            <p:txEl>
                                              <p:pRg st="8" end="8"/>
                                            </p:txEl>
                                          </p:spTgt>
                                        </p:tgtEl>
                                      </p:cBhvr>
                                      <p:to x="100000" y="100000"/>
                                    </p:animScale>
                                    <p:animScale>
                                      <p:cBhvr>
                                        <p:cTn id="137" dur="26">
                                          <p:stCondLst>
                                            <p:cond delay="1312"/>
                                          </p:stCondLst>
                                        </p:cTn>
                                        <p:tgtEl>
                                          <p:spTgt spid="2">
                                            <p:txEl>
                                              <p:pRg st="8" end="8"/>
                                            </p:txEl>
                                          </p:spTgt>
                                        </p:tgtEl>
                                      </p:cBhvr>
                                      <p:to x="100000" y="80000"/>
                                    </p:animScale>
                                    <p:animScale>
                                      <p:cBhvr>
                                        <p:cTn id="138" dur="166" decel="50000">
                                          <p:stCondLst>
                                            <p:cond delay="1338"/>
                                          </p:stCondLst>
                                        </p:cTn>
                                        <p:tgtEl>
                                          <p:spTgt spid="2">
                                            <p:txEl>
                                              <p:pRg st="8" end="8"/>
                                            </p:txEl>
                                          </p:spTgt>
                                        </p:tgtEl>
                                      </p:cBhvr>
                                      <p:to x="100000" y="100000"/>
                                    </p:animScale>
                                    <p:animScale>
                                      <p:cBhvr>
                                        <p:cTn id="139" dur="26">
                                          <p:stCondLst>
                                            <p:cond delay="1642"/>
                                          </p:stCondLst>
                                        </p:cTn>
                                        <p:tgtEl>
                                          <p:spTgt spid="2">
                                            <p:txEl>
                                              <p:pRg st="8" end="8"/>
                                            </p:txEl>
                                          </p:spTgt>
                                        </p:tgtEl>
                                      </p:cBhvr>
                                      <p:to x="100000" y="90000"/>
                                    </p:animScale>
                                    <p:animScale>
                                      <p:cBhvr>
                                        <p:cTn id="140" dur="166" decel="50000">
                                          <p:stCondLst>
                                            <p:cond delay="1668"/>
                                          </p:stCondLst>
                                        </p:cTn>
                                        <p:tgtEl>
                                          <p:spTgt spid="2">
                                            <p:txEl>
                                              <p:pRg st="8" end="8"/>
                                            </p:txEl>
                                          </p:spTgt>
                                        </p:tgtEl>
                                      </p:cBhvr>
                                      <p:to x="100000" y="100000"/>
                                    </p:animScale>
                                    <p:animScale>
                                      <p:cBhvr>
                                        <p:cTn id="141" dur="26">
                                          <p:stCondLst>
                                            <p:cond delay="1808"/>
                                          </p:stCondLst>
                                        </p:cTn>
                                        <p:tgtEl>
                                          <p:spTgt spid="2">
                                            <p:txEl>
                                              <p:pRg st="8" end="8"/>
                                            </p:txEl>
                                          </p:spTgt>
                                        </p:tgtEl>
                                      </p:cBhvr>
                                      <p:to x="100000" y="95000"/>
                                    </p:animScale>
                                    <p:animScale>
                                      <p:cBhvr>
                                        <p:cTn id="142"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lstStyle/>
          <a:p>
            <a:pPr marL="0" indent="0" algn="just" rtl="1">
              <a:buNone/>
            </a:pPr>
            <a:r>
              <a:rPr lang="ar-SA" b="1" dirty="0" smtClean="0"/>
              <a:t>4- </a:t>
            </a:r>
            <a:r>
              <a:rPr lang="ar-IQ" b="1" dirty="0" smtClean="0"/>
              <a:t>الولاية </a:t>
            </a:r>
            <a:r>
              <a:rPr lang="ar-IQ" b="1" dirty="0"/>
              <a:t>على المال:</a:t>
            </a:r>
            <a:endParaRPr lang="en-US" dirty="0"/>
          </a:p>
          <a:p>
            <a:pPr marL="0" indent="0" algn="just" rtl="1">
              <a:buNone/>
            </a:pPr>
            <a:r>
              <a:rPr lang="ar-IQ" dirty="0"/>
              <a:t>وتخص هذه الولاية التصرفات المتعلقة </a:t>
            </a:r>
            <a:r>
              <a:rPr lang="ar-IQ" dirty="0" smtClean="0"/>
              <a:t>بمال</a:t>
            </a:r>
            <a:r>
              <a:rPr lang="ar-SA" dirty="0" smtClean="0"/>
              <a:t>.</a:t>
            </a:r>
            <a:endParaRPr lang="ar-IQ" dirty="0" smtClean="0"/>
          </a:p>
          <a:p>
            <a:pPr marL="0" indent="0" algn="just" rtl="1">
              <a:buNone/>
            </a:pPr>
            <a:endParaRPr lang="en-US" dirty="0"/>
          </a:p>
          <a:p>
            <a:pPr marL="0" indent="0" algn="just" rtl="1">
              <a:buNone/>
            </a:pPr>
            <a:r>
              <a:rPr lang="ar-IQ" b="1" dirty="0">
                <a:solidFill>
                  <a:srgbClr val="C00000"/>
                </a:solidFill>
              </a:rPr>
              <a:t>والولاية المقصودة في هذه الدراسة هي الولاية على المال، فلمن تثبت الولاية على المال وماهي شروط ونطاق الولاية على المال وذلك كالآتي:</a:t>
            </a:r>
            <a:endParaRPr lang="en-US" dirty="0">
              <a:solidFill>
                <a:srgbClr val="C00000"/>
              </a:solidFill>
            </a:endParaRPr>
          </a:p>
          <a:p>
            <a:pPr marL="0" indent="0" algn="just" rtl="1">
              <a:buNone/>
            </a:pPr>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4096447889"/>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fontScale="85000" lnSpcReduction="10000"/>
          </a:bodyPr>
          <a:lstStyle/>
          <a:p>
            <a:pPr marL="0" indent="0" algn="r" rtl="1">
              <a:buNone/>
            </a:pPr>
            <a:r>
              <a:rPr lang="ar-IQ" b="1" dirty="0"/>
              <a:t>أ- لمن تثبت الولاية على المال</a:t>
            </a:r>
            <a:r>
              <a:rPr lang="ar-IQ" b="1" dirty="0" smtClean="0"/>
              <a:t>:</a:t>
            </a:r>
            <a:endParaRPr lang="en-US" dirty="0"/>
          </a:p>
          <a:p>
            <a:pPr marL="0" indent="0" algn="just" rtl="1">
              <a:buNone/>
            </a:pPr>
            <a:r>
              <a:rPr lang="ar-IQ" dirty="0"/>
              <a:t>نصت المادة (27) من قانون رعاية القاصرين على أن ( وليُّ الصغير هو أبوه ثم المحكمة)، بينما أشارت المادة (102) من القانون المدني العراقي على أن ( وليُّ الصغير هو أبوه ثم وصي أبيه ثم جده الصحيح ثم وصي الجد ثم المحكمة أو الوصي الذي نصبته المحكمة</a:t>
            </a:r>
            <a:r>
              <a:rPr lang="ar-IQ" dirty="0" smtClean="0"/>
              <a:t>).</a:t>
            </a:r>
          </a:p>
          <a:p>
            <a:pPr marL="0" indent="0" algn="r" rtl="1">
              <a:buNone/>
            </a:pPr>
            <a:endParaRPr lang="en-US" dirty="0"/>
          </a:p>
          <a:p>
            <a:pPr marL="0" indent="0" algn="just" rtl="1">
              <a:buNone/>
            </a:pPr>
            <a:r>
              <a:rPr lang="ar-IQ" dirty="0"/>
              <a:t>فهنا يلاحظ أن هناك تعارضاً ما بين المادتين والعبرة تكون بالنص الوارد في قانون رعاية القاصرين بإعتبار أنه قانون خاص بالنسبة إلى القانون المدني، ثم أنه صدر بعد صدور القانون المدني، كما أن المادة (106) من قانون رعاية القاصرين نصت على أن لا يعمل بالنصوص القانونية التي تتعارض مع أحكامه.</a:t>
            </a:r>
            <a:endParaRPr lang="en-US" dirty="0"/>
          </a:p>
          <a:p>
            <a:pPr marL="0" indent="0" algn="just" rtl="1">
              <a:buNone/>
            </a:pPr>
            <a:r>
              <a:rPr lang="ar-IQ" dirty="0"/>
              <a:t>لذلك فإن النص الوارد في قانون رعاية القاصرين يعتبر هو النافذ وهو المعول عليه في تحديد وليّ الصغير.</a:t>
            </a:r>
            <a:endParaRPr lang="en-US" dirty="0"/>
          </a:p>
          <a:p>
            <a:pPr marL="0" indent="0" algn="r" rtl="1">
              <a:buNone/>
            </a:pPr>
            <a:endParaRPr lang="ar-IQ" dirty="0"/>
          </a:p>
        </p:txBody>
      </p:sp>
    </p:spTree>
    <p:extLst>
      <p:ext uri="{BB962C8B-B14F-4D97-AF65-F5344CB8AC3E}">
        <p14:creationId xmlns:p14="http://schemas.microsoft.com/office/powerpoint/2010/main" val="36367647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wipe(down)">
                                      <p:cBhvr>
                                        <p:cTn id="32" dur="580">
                                          <p:stCondLst>
                                            <p:cond delay="0"/>
                                          </p:stCondLst>
                                        </p:cTn>
                                        <p:tgtEl>
                                          <p:spTgt spid="2">
                                            <p:txEl>
                                              <p:pRg st="3" end="3"/>
                                            </p:txEl>
                                          </p:spTgt>
                                        </p:tgtEl>
                                      </p:cBhvr>
                                    </p:animEffect>
                                    <p:anim calcmode="lin" valueType="num">
                                      <p:cBhvr>
                                        <p:cTn id="33"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3" end="3"/>
                                            </p:txEl>
                                          </p:spTgt>
                                        </p:tgtEl>
                                      </p:cBhvr>
                                      <p:to x="100000" y="60000"/>
                                    </p:animScale>
                                    <p:animScale>
                                      <p:cBhvr>
                                        <p:cTn id="39" dur="166" decel="50000">
                                          <p:stCondLst>
                                            <p:cond delay="676"/>
                                          </p:stCondLst>
                                        </p:cTn>
                                        <p:tgtEl>
                                          <p:spTgt spid="2">
                                            <p:txEl>
                                              <p:pRg st="3" end="3"/>
                                            </p:txEl>
                                          </p:spTgt>
                                        </p:tgtEl>
                                      </p:cBhvr>
                                      <p:to x="100000" y="100000"/>
                                    </p:animScale>
                                    <p:animScale>
                                      <p:cBhvr>
                                        <p:cTn id="40" dur="26">
                                          <p:stCondLst>
                                            <p:cond delay="1312"/>
                                          </p:stCondLst>
                                        </p:cTn>
                                        <p:tgtEl>
                                          <p:spTgt spid="2">
                                            <p:txEl>
                                              <p:pRg st="3" end="3"/>
                                            </p:txEl>
                                          </p:spTgt>
                                        </p:tgtEl>
                                      </p:cBhvr>
                                      <p:to x="100000" y="80000"/>
                                    </p:animScale>
                                    <p:animScale>
                                      <p:cBhvr>
                                        <p:cTn id="41" dur="166" decel="50000">
                                          <p:stCondLst>
                                            <p:cond delay="1338"/>
                                          </p:stCondLst>
                                        </p:cTn>
                                        <p:tgtEl>
                                          <p:spTgt spid="2">
                                            <p:txEl>
                                              <p:pRg st="3" end="3"/>
                                            </p:txEl>
                                          </p:spTgt>
                                        </p:tgtEl>
                                      </p:cBhvr>
                                      <p:to x="100000" y="100000"/>
                                    </p:animScale>
                                    <p:animScale>
                                      <p:cBhvr>
                                        <p:cTn id="42" dur="26">
                                          <p:stCondLst>
                                            <p:cond delay="1642"/>
                                          </p:stCondLst>
                                        </p:cTn>
                                        <p:tgtEl>
                                          <p:spTgt spid="2">
                                            <p:txEl>
                                              <p:pRg st="3" end="3"/>
                                            </p:txEl>
                                          </p:spTgt>
                                        </p:tgtEl>
                                      </p:cBhvr>
                                      <p:to x="100000" y="90000"/>
                                    </p:animScale>
                                    <p:animScale>
                                      <p:cBhvr>
                                        <p:cTn id="43" dur="166" decel="50000">
                                          <p:stCondLst>
                                            <p:cond delay="1668"/>
                                          </p:stCondLst>
                                        </p:cTn>
                                        <p:tgtEl>
                                          <p:spTgt spid="2">
                                            <p:txEl>
                                              <p:pRg st="3" end="3"/>
                                            </p:txEl>
                                          </p:spTgt>
                                        </p:tgtEl>
                                      </p:cBhvr>
                                      <p:to x="100000" y="100000"/>
                                    </p:animScale>
                                    <p:animScale>
                                      <p:cBhvr>
                                        <p:cTn id="44" dur="26">
                                          <p:stCondLst>
                                            <p:cond delay="1808"/>
                                          </p:stCondLst>
                                        </p:cTn>
                                        <p:tgtEl>
                                          <p:spTgt spid="2">
                                            <p:txEl>
                                              <p:pRg st="3" end="3"/>
                                            </p:txEl>
                                          </p:spTgt>
                                        </p:tgtEl>
                                      </p:cBhvr>
                                      <p:to x="100000" y="95000"/>
                                    </p:animScale>
                                    <p:animScale>
                                      <p:cBhvr>
                                        <p:cTn id="45" dur="166" decel="50000">
                                          <p:stCondLst>
                                            <p:cond delay="1834"/>
                                          </p:stCondLst>
                                        </p:cTn>
                                        <p:tgtEl>
                                          <p:spTgt spid="2">
                                            <p:txEl>
                                              <p:pRg st="3" end="3"/>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2">
                                            <p:txEl>
                                              <p:pRg st="4" end="4"/>
                                            </p:txEl>
                                          </p:spTgt>
                                        </p:tgtEl>
                                        <p:attrNameLst>
                                          <p:attrName>style.visibility</p:attrName>
                                        </p:attrNameLst>
                                      </p:cBhvr>
                                      <p:to>
                                        <p:strVal val="visible"/>
                                      </p:to>
                                    </p:set>
                                    <p:animEffect transition="in" filter="wipe(down)">
                                      <p:cBhvr>
                                        <p:cTn id="50" dur="580">
                                          <p:stCondLst>
                                            <p:cond delay="0"/>
                                          </p:stCondLst>
                                        </p:cTn>
                                        <p:tgtEl>
                                          <p:spTgt spid="2">
                                            <p:txEl>
                                              <p:pRg st="4" end="4"/>
                                            </p:txEl>
                                          </p:spTgt>
                                        </p:tgtEl>
                                      </p:cBhvr>
                                    </p:animEffect>
                                    <p:anim calcmode="lin" valueType="num">
                                      <p:cBhvr>
                                        <p:cTn id="51"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4" end="4"/>
                                            </p:txEl>
                                          </p:spTgt>
                                        </p:tgtEl>
                                      </p:cBhvr>
                                      <p:to x="100000" y="60000"/>
                                    </p:animScale>
                                    <p:animScale>
                                      <p:cBhvr>
                                        <p:cTn id="57" dur="166" decel="50000">
                                          <p:stCondLst>
                                            <p:cond delay="676"/>
                                          </p:stCondLst>
                                        </p:cTn>
                                        <p:tgtEl>
                                          <p:spTgt spid="2">
                                            <p:txEl>
                                              <p:pRg st="4" end="4"/>
                                            </p:txEl>
                                          </p:spTgt>
                                        </p:tgtEl>
                                      </p:cBhvr>
                                      <p:to x="100000" y="100000"/>
                                    </p:animScale>
                                    <p:animScale>
                                      <p:cBhvr>
                                        <p:cTn id="58" dur="26">
                                          <p:stCondLst>
                                            <p:cond delay="1312"/>
                                          </p:stCondLst>
                                        </p:cTn>
                                        <p:tgtEl>
                                          <p:spTgt spid="2">
                                            <p:txEl>
                                              <p:pRg st="4" end="4"/>
                                            </p:txEl>
                                          </p:spTgt>
                                        </p:tgtEl>
                                      </p:cBhvr>
                                      <p:to x="100000" y="80000"/>
                                    </p:animScale>
                                    <p:animScale>
                                      <p:cBhvr>
                                        <p:cTn id="59" dur="166" decel="50000">
                                          <p:stCondLst>
                                            <p:cond delay="1338"/>
                                          </p:stCondLst>
                                        </p:cTn>
                                        <p:tgtEl>
                                          <p:spTgt spid="2">
                                            <p:txEl>
                                              <p:pRg st="4" end="4"/>
                                            </p:txEl>
                                          </p:spTgt>
                                        </p:tgtEl>
                                      </p:cBhvr>
                                      <p:to x="100000" y="100000"/>
                                    </p:animScale>
                                    <p:animScale>
                                      <p:cBhvr>
                                        <p:cTn id="60" dur="26">
                                          <p:stCondLst>
                                            <p:cond delay="1642"/>
                                          </p:stCondLst>
                                        </p:cTn>
                                        <p:tgtEl>
                                          <p:spTgt spid="2">
                                            <p:txEl>
                                              <p:pRg st="4" end="4"/>
                                            </p:txEl>
                                          </p:spTgt>
                                        </p:tgtEl>
                                      </p:cBhvr>
                                      <p:to x="100000" y="90000"/>
                                    </p:animScale>
                                    <p:animScale>
                                      <p:cBhvr>
                                        <p:cTn id="61" dur="166" decel="50000">
                                          <p:stCondLst>
                                            <p:cond delay="1668"/>
                                          </p:stCondLst>
                                        </p:cTn>
                                        <p:tgtEl>
                                          <p:spTgt spid="2">
                                            <p:txEl>
                                              <p:pRg st="4" end="4"/>
                                            </p:txEl>
                                          </p:spTgt>
                                        </p:tgtEl>
                                      </p:cBhvr>
                                      <p:to x="100000" y="100000"/>
                                    </p:animScale>
                                    <p:animScale>
                                      <p:cBhvr>
                                        <p:cTn id="62" dur="26">
                                          <p:stCondLst>
                                            <p:cond delay="1808"/>
                                          </p:stCondLst>
                                        </p:cTn>
                                        <p:tgtEl>
                                          <p:spTgt spid="2">
                                            <p:txEl>
                                              <p:pRg st="4" end="4"/>
                                            </p:txEl>
                                          </p:spTgt>
                                        </p:tgtEl>
                                      </p:cBhvr>
                                      <p:to x="100000" y="95000"/>
                                    </p:animScale>
                                    <p:animScale>
                                      <p:cBhvr>
                                        <p:cTn id="63"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fontScale="92500" lnSpcReduction="10000"/>
          </a:bodyPr>
          <a:lstStyle/>
          <a:p>
            <a:pPr marL="0" indent="0" algn="r" rtl="1">
              <a:buNone/>
            </a:pPr>
            <a:r>
              <a:rPr lang="ar-IQ" b="1" dirty="0"/>
              <a:t>ب- شروط الولاية على المال</a:t>
            </a:r>
            <a:r>
              <a:rPr lang="ar-IQ" b="1" dirty="0" smtClean="0"/>
              <a:t>:</a:t>
            </a:r>
          </a:p>
          <a:p>
            <a:pPr marL="0" indent="0" algn="r" rtl="1">
              <a:buNone/>
            </a:pPr>
            <a:endParaRPr lang="en-US" dirty="0"/>
          </a:p>
          <a:p>
            <a:pPr marL="0" indent="0" algn="just" rtl="1">
              <a:buNone/>
            </a:pPr>
            <a:r>
              <a:rPr lang="ar-IQ" dirty="0"/>
              <a:t>1- يشترط في الولي أن يكون ذا أهليةُ أداءٍ كاملة، أي عاقلاً بالغاً حراً، وقد نصت المادة (28) من قانون رعاية القاصرين على أنه ( لا يجوز للولي مباشرة حق من حقوق الولاية إلا إذا كان أهلاً لمباشرة هذا الحق في ماله).</a:t>
            </a:r>
            <a:endParaRPr lang="en-US" dirty="0"/>
          </a:p>
          <a:p>
            <a:pPr marL="0" indent="0" algn="just" rtl="1">
              <a:buNone/>
            </a:pPr>
            <a:r>
              <a:rPr lang="ar-IQ" dirty="0"/>
              <a:t>لذلك فمن فقد وصف من هذه الاوصاف كان فاقد الأهلية أو ناقصها ومن ثم فلا يكون أهلاً للولاية على مال نفسه، فلا ولاية للصغير أو المجنون على مال الغير، لأنهما لا يملكان هذه الولاية على أموالهما ومن ثم فإن عدم ثبوت هذه الولاية على مال الغير أولى، ذلك أن فاقد الشيء لايعطيه.</a:t>
            </a:r>
            <a:endParaRPr lang="en-US" dirty="0"/>
          </a:p>
          <a:p>
            <a:pPr marL="0" indent="0" algn="r" rtl="1">
              <a:buNone/>
            </a:pPr>
            <a:endParaRPr lang="ar-IQ" dirty="0"/>
          </a:p>
        </p:txBody>
      </p:sp>
      <p:sp>
        <p:nvSpPr>
          <p:cNvPr id="3" name="Title 2"/>
          <p:cNvSpPr>
            <a:spLocks noGrp="1"/>
          </p:cNvSpPr>
          <p:nvPr>
            <p:ph type="title"/>
          </p:nvPr>
        </p:nvSpPr>
        <p:spPr>
          <a:xfrm flipV="1">
            <a:off x="457200" y="228919"/>
            <a:ext cx="8229600" cy="45719"/>
          </a:xfrm>
        </p:spPr>
        <p:txBody>
          <a:bodyPr>
            <a:normAutofit fontScale="90000"/>
          </a:bodyPr>
          <a:lstStyle/>
          <a:p>
            <a:endParaRPr lang="ar-IQ" dirty="0"/>
          </a:p>
        </p:txBody>
      </p:sp>
    </p:spTree>
    <p:extLst>
      <p:ext uri="{BB962C8B-B14F-4D97-AF65-F5344CB8AC3E}">
        <p14:creationId xmlns:p14="http://schemas.microsoft.com/office/powerpoint/2010/main" val="3931572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heel(1)">
                                      <p:cBhvr>
                                        <p:cTn id="14" dur="20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arn(inVertical)">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rtl="1">
              <a:buNone/>
            </a:pPr>
            <a:r>
              <a:rPr lang="ar-IQ" dirty="0"/>
              <a:t>2- أن يكون الولي أميناً غير مبذر وقادراَ على ما يدخل ضمن ولايته من التصرفات، فمن كان مبذراً ومسرفاً وكذلك من كان يعاني من أمراض الشيخوخة التي تمنعه من الحركة، لا يصلح ليكون ولياً</a:t>
            </a:r>
            <a:r>
              <a:rPr lang="ar-IQ" dirty="0" smtClean="0"/>
              <a:t>.</a:t>
            </a:r>
          </a:p>
          <a:p>
            <a:pPr marL="0" indent="0">
              <a:buNone/>
            </a:pPr>
            <a:endParaRPr lang="en-US" dirty="0"/>
          </a:p>
          <a:p>
            <a:pPr marL="0" indent="0" algn="just" rtl="1">
              <a:buNone/>
            </a:pPr>
            <a:r>
              <a:rPr lang="ar-IQ" dirty="0"/>
              <a:t>3- أن يكون </a:t>
            </a:r>
            <a:r>
              <a:rPr lang="ar-SA" dirty="0" smtClean="0"/>
              <a:t>الولي</a:t>
            </a:r>
            <a:r>
              <a:rPr lang="ar-IQ" dirty="0" smtClean="0"/>
              <a:t> </a:t>
            </a:r>
            <a:r>
              <a:rPr lang="ar-IQ" dirty="0"/>
              <a:t>متحداً في الدين مع المولي </a:t>
            </a:r>
            <a:r>
              <a:rPr lang="ar-IQ" dirty="0" smtClean="0"/>
              <a:t>عنه</a:t>
            </a:r>
            <a:r>
              <a:rPr lang="ar-SA" dirty="0" smtClean="0"/>
              <a:t>.</a:t>
            </a:r>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19604766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a:bodyPr>
          <a:lstStyle/>
          <a:p>
            <a:pPr marL="0" indent="0" algn="r" rtl="1">
              <a:buNone/>
            </a:pPr>
            <a:r>
              <a:rPr lang="ar-IQ" b="1" dirty="0"/>
              <a:t>ج- نطاق الولاية على المال</a:t>
            </a:r>
            <a:r>
              <a:rPr lang="ar-IQ" b="1" dirty="0" smtClean="0"/>
              <a:t>:</a:t>
            </a:r>
            <a:endParaRPr lang="en-US" dirty="0"/>
          </a:p>
          <a:p>
            <a:pPr marL="0" indent="0" algn="just" rtl="1">
              <a:buNone/>
            </a:pPr>
            <a:r>
              <a:rPr lang="ar-IQ" dirty="0" smtClean="0"/>
              <a:t>تنص </a:t>
            </a:r>
            <a:r>
              <a:rPr lang="ar-IQ" dirty="0"/>
              <a:t>المادة (29) من قانون رعاية القاصرين على </a:t>
            </a:r>
            <a:r>
              <a:rPr lang="ar-IQ" dirty="0" smtClean="0"/>
              <a:t>أن الولاية </a:t>
            </a:r>
            <a:r>
              <a:rPr lang="ar-IQ" dirty="0"/>
              <a:t>هنا تشمل كل مال الصغير حتى المال الذي آل إليه بطريق التبرع إلا إذا إشترط المتبرع غير ذلك، فإنه عندئذٍ لا تشمله الولاية، كما أن </a:t>
            </a:r>
            <a:r>
              <a:rPr lang="ar-IQ" dirty="0" smtClean="0"/>
              <a:t>ل</a:t>
            </a:r>
            <a:r>
              <a:rPr lang="ar-SA" dirty="0" smtClean="0"/>
              <a:t>لمتبرع </a:t>
            </a:r>
            <a:r>
              <a:rPr lang="ar-IQ" dirty="0" smtClean="0"/>
              <a:t>أن </a:t>
            </a:r>
            <a:r>
              <a:rPr lang="ar-IQ" dirty="0"/>
              <a:t>يضع الشروط من حيث كيفية إدارة المال المتبرع به أو التصرف فيه حسب نص المادة (50) من </a:t>
            </a:r>
            <a:r>
              <a:rPr lang="ar-IQ" dirty="0" smtClean="0"/>
              <a:t>القانون</a:t>
            </a:r>
            <a:r>
              <a:rPr lang="en-US" dirty="0" smtClean="0"/>
              <a:t> </a:t>
            </a:r>
            <a:r>
              <a:rPr lang="ar-SA" dirty="0" smtClean="0"/>
              <a:t>التي </a:t>
            </a:r>
            <a:r>
              <a:rPr lang="ar-SA" smtClean="0"/>
              <a:t>جاء </a:t>
            </a:r>
            <a:r>
              <a:rPr lang="ar-SA" smtClean="0"/>
              <a:t>فيه</a:t>
            </a:r>
            <a:r>
              <a:rPr lang="ar-SA"/>
              <a:t>ا</a:t>
            </a:r>
            <a:r>
              <a:rPr lang="ar-SA" smtClean="0"/>
              <a:t> </a:t>
            </a:r>
            <a:r>
              <a:rPr lang="ar-SA" dirty="0" smtClean="0"/>
              <a:t>(( </a:t>
            </a:r>
            <a:r>
              <a:rPr lang="ar-SA" dirty="0"/>
              <a:t>المال الذي آل الى القاصر بطريق التبرع يتبع فيه الشروط التي وضعها المتبرع من حيث كيفية ادارته او التصرف فيه، ما دام المتبرع على قيد </a:t>
            </a:r>
            <a:r>
              <a:rPr lang="ar-SA" dirty="0" smtClean="0"/>
              <a:t>الحياة)) </a:t>
            </a:r>
            <a:endParaRPr lang="ar-IQ" dirty="0" smtClean="0"/>
          </a:p>
          <a:p>
            <a:pPr marL="0" indent="0" algn="just" rtl="1">
              <a:buNone/>
            </a:pPr>
            <a:endParaRPr lang="en-US" dirty="0"/>
          </a:p>
          <a:p>
            <a:pPr marL="0" indent="0" algn="r" rtl="1">
              <a:buNone/>
            </a:pPr>
            <a:endParaRPr lang="ar-IQ" dirty="0"/>
          </a:p>
        </p:txBody>
      </p:sp>
      <p:sp>
        <p:nvSpPr>
          <p:cNvPr id="3" name="Title 2"/>
          <p:cNvSpPr>
            <a:spLocks noGrp="1"/>
          </p:cNvSpPr>
          <p:nvPr>
            <p:ph type="title"/>
          </p:nvPr>
        </p:nvSpPr>
        <p:spPr>
          <a:xfrm>
            <a:off x="457200" y="274638"/>
            <a:ext cx="8229600" cy="58018"/>
          </a:xfrm>
        </p:spPr>
        <p:txBody>
          <a:bodyPr>
            <a:normAutofit fontScale="90000"/>
          </a:bodyPr>
          <a:lstStyle/>
          <a:p>
            <a:endParaRPr lang="ar-IQ" dirty="0"/>
          </a:p>
        </p:txBody>
      </p:sp>
    </p:spTree>
    <p:extLst>
      <p:ext uri="{BB962C8B-B14F-4D97-AF65-F5344CB8AC3E}">
        <p14:creationId xmlns:p14="http://schemas.microsoft.com/office/powerpoint/2010/main" val="343904135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1000"/>
                                        <p:tgtEl>
                                          <p:spTgt spid="2">
                                            <p:txEl>
                                              <p:pRg st="1" end="1"/>
                                            </p:txEl>
                                          </p:spTgt>
                                        </p:tgtEl>
                                      </p:cBhvr>
                                    </p:animEffect>
                                    <p:anim calcmode="lin" valueType="num">
                                      <p:cBhvr>
                                        <p:cTn id="2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lnSpcReduction="10000"/>
          </a:bodyPr>
          <a:lstStyle/>
          <a:p>
            <a:pPr algn="just" rtl="1"/>
            <a:r>
              <a:rPr lang="ar-IQ" b="1" u="sng" dirty="0"/>
              <a:t>مراحل الولاية:</a:t>
            </a:r>
          </a:p>
          <a:p>
            <a:pPr algn="just" rtl="1"/>
            <a:r>
              <a:rPr lang="ar-IQ" dirty="0"/>
              <a:t>تمر الولاية بمراحل عديدة تبدأ ثم تتوقف للإيقاف أو التقييد ثم تنتهي، ونرى هذه المراحل تباعاً</a:t>
            </a:r>
            <a:r>
              <a:rPr lang="ar-IQ" dirty="0" smtClean="0"/>
              <a:t>:</a:t>
            </a:r>
            <a:endParaRPr lang="ar-SA" b="1" dirty="0" smtClean="0">
              <a:solidFill>
                <a:srgbClr val="0070C0"/>
              </a:solidFill>
            </a:endParaRPr>
          </a:p>
          <a:p>
            <a:pPr marL="0" indent="0" algn="r" rtl="1">
              <a:buNone/>
            </a:pPr>
            <a:r>
              <a:rPr lang="ar-SA" b="1" dirty="0" smtClean="0">
                <a:solidFill>
                  <a:srgbClr val="0070C0"/>
                </a:solidFill>
              </a:rPr>
              <a:t>1</a:t>
            </a:r>
            <a:r>
              <a:rPr lang="ar-IQ" b="1" dirty="0" smtClean="0">
                <a:solidFill>
                  <a:srgbClr val="0070C0"/>
                </a:solidFill>
              </a:rPr>
              <a:t>- </a:t>
            </a:r>
            <a:r>
              <a:rPr lang="ar-IQ" b="1" dirty="0">
                <a:solidFill>
                  <a:srgbClr val="0070C0"/>
                </a:solidFill>
              </a:rPr>
              <a:t>بدء الولاية</a:t>
            </a:r>
            <a:r>
              <a:rPr lang="ar-IQ" b="1" dirty="0" smtClean="0">
                <a:solidFill>
                  <a:srgbClr val="0070C0"/>
                </a:solidFill>
              </a:rPr>
              <a:t>:</a:t>
            </a:r>
            <a:endParaRPr lang="en-US" dirty="0"/>
          </a:p>
          <a:p>
            <a:pPr marL="0" indent="0" algn="just" rtl="1">
              <a:buNone/>
            </a:pPr>
            <a:r>
              <a:rPr lang="ar-IQ" dirty="0">
                <a:solidFill>
                  <a:srgbClr val="00B050"/>
                </a:solidFill>
              </a:rPr>
              <a:t>تعتبر الولاية للأب حقاً شرعياً </a:t>
            </a:r>
            <a:r>
              <a:rPr lang="ar-IQ" dirty="0" smtClean="0">
                <a:solidFill>
                  <a:srgbClr val="00B050"/>
                </a:solidFill>
              </a:rPr>
              <a:t>وطبيعياً، </a:t>
            </a:r>
            <a:r>
              <a:rPr lang="ar-IQ" dirty="0">
                <a:solidFill>
                  <a:srgbClr val="00B050"/>
                </a:solidFill>
              </a:rPr>
              <a:t>فالولاية ثابتة </a:t>
            </a:r>
            <a:r>
              <a:rPr lang="ar-IQ" dirty="0" smtClean="0">
                <a:solidFill>
                  <a:srgbClr val="00B050"/>
                </a:solidFill>
              </a:rPr>
              <a:t>له، </a:t>
            </a:r>
            <a:r>
              <a:rPr lang="ar-IQ" dirty="0">
                <a:solidFill>
                  <a:srgbClr val="00B050"/>
                </a:solidFill>
              </a:rPr>
              <a:t>والأبوة تكون سبباً في الولاية على المال لتوفر شفقة الأب على أولاده وقدرته على النظر في أمورهم، </a:t>
            </a:r>
            <a:r>
              <a:rPr lang="ar-IQ" dirty="0" smtClean="0">
                <a:solidFill>
                  <a:srgbClr val="00B050"/>
                </a:solidFill>
              </a:rPr>
              <a:t>ويستمد </a:t>
            </a:r>
            <a:r>
              <a:rPr lang="ar-IQ" dirty="0">
                <a:solidFill>
                  <a:srgbClr val="00B050"/>
                </a:solidFill>
              </a:rPr>
              <a:t>الأب صفة الولاية بحكم القانون، أي دون حاجة إلى صدور حكم من المحكمة بتعيينه ولياً، فهي ولاية إلزامية، أي هي واجب عليه، وتبقى هذه الولاية إلى </a:t>
            </a:r>
            <a:r>
              <a:rPr lang="ar-IQ" dirty="0" smtClean="0">
                <a:solidFill>
                  <a:srgbClr val="00B050"/>
                </a:solidFill>
              </a:rPr>
              <a:t>أن </a:t>
            </a:r>
            <a:r>
              <a:rPr lang="ar-IQ" dirty="0">
                <a:solidFill>
                  <a:srgbClr val="00B050"/>
                </a:solidFill>
              </a:rPr>
              <a:t>تنقضي بسبب من الأسباب التي ذكرها </a:t>
            </a:r>
            <a:r>
              <a:rPr lang="ar-IQ" dirty="0" smtClean="0">
                <a:solidFill>
                  <a:srgbClr val="00B050"/>
                </a:solidFill>
              </a:rPr>
              <a:t>القانون.</a:t>
            </a:r>
            <a:endParaRPr lang="ar-IQ" dirty="0">
              <a:solidFill>
                <a:srgbClr val="00B050"/>
              </a:solidFill>
            </a:endParaRPr>
          </a:p>
        </p:txBody>
      </p:sp>
    </p:spTree>
    <p:extLst>
      <p:ext uri="{BB962C8B-B14F-4D97-AF65-F5344CB8AC3E}">
        <p14:creationId xmlns:p14="http://schemas.microsoft.com/office/powerpoint/2010/main" val="124936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anim calcmode="lin" valueType="num">
                                      <p:cBhvr>
                                        <p:cTn id="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2000"/>
                                        <p:tgtEl>
                                          <p:spTgt spid="2">
                                            <p:txEl>
                                              <p:pRg st="0" end="0"/>
                                            </p:txEl>
                                          </p:spTgt>
                                        </p:tgtEl>
                                      </p:cBhvr>
                                    </p:animEffect>
                                    <p:anim calcmode="lin" valueType="num">
                                      <p:cBhvr>
                                        <p:cTn id="15"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2000"/>
                                        <p:tgtEl>
                                          <p:spTgt spid="2">
                                            <p:txEl>
                                              <p:pRg st="1" end="1"/>
                                            </p:txEl>
                                          </p:spTgt>
                                        </p:tgtEl>
                                      </p:cBhvr>
                                    </p:animEffect>
                                    <p:anim calcmode="lin" valueType="num">
                                      <p:cBhvr>
                                        <p:cTn id="22"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894</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الأحكام القانونية المتعلقة بالنائب عن القاصر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الأحكام القانونية المتعلقة بالنائب عن القاصر</dc:title>
  <dc:creator>Zhiman</dc:creator>
  <cp:lastModifiedBy>Zhiman</cp:lastModifiedBy>
  <cp:revision>7</cp:revision>
  <dcterms:created xsi:type="dcterms:W3CDTF">2006-08-16T00:00:00Z</dcterms:created>
  <dcterms:modified xsi:type="dcterms:W3CDTF">2023-01-29T19:48:52Z</dcterms:modified>
</cp:coreProperties>
</file>