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9" r:id="rId2"/>
    <p:sldId id="401" r:id="rId3"/>
    <p:sldId id="402" r:id="rId4"/>
    <p:sldId id="393" r:id="rId5"/>
    <p:sldId id="394" r:id="rId6"/>
    <p:sldId id="395" r:id="rId7"/>
    <p:sldId id="396" r:id="rId8"/>
    <p:sldId id="397" r:id="rId9"/>
    <p:sldId id="398" r:id="rId10"/>
    <p:sldId id="399" r:id="rId11"/>
    <p:sldId id="400" r:id="rId12"/>
    <p:sldId id="328" r:id="rId13"/>
    <p:sldId id="383" r:id="rId14"/>
    <p:sldId id="346" r:id="rId15"/>
    <p:sldId id="336" r:id="rId16"/>
    <p:sldId id="339" r:id="rId17"/>
    <p:sldId id="382" r:id="rId18"/>
    <p:sldId id="384" r:id="rId19"/>
    <p:sldId id="337" r:id="rId20"/>
    <p:sldId id="342" r:id="rId21"/>
    <p:sldId id="344" r:id="rId22"/>
    <p:sldId id="392" r:id="rId23"/>
    <p:sldId id="347" r:id="rId24"/>
    <p:sldId id="385" r:id="rId25"/>
    <p:sldId id="361" r:id="rId26"/>
    <p:sldId id="3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57" d="100"/>
          <a:sy n="57" d="100"/>
        </p:scale>
        <p:origin x="1026" y="27"/>
      </p:cViewPr>
      <p:guideLst/>
    </p:cSldViewPr>
  </p:slideViewPr>
  <p:notesTextViewPr>
    <p:cViewPr>
      <p:scale>
        <a:sx n="1" d="1"/>
        <a:sy n="1" d="1"/>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2A153-5705-4975-AA9C-209C87F958A0}" type="datetimeFigureOut">
              <a:rPr lang="en-US" smtClean="0"/>
              <a:t>5/9/2026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0DCDC-411A-4022-A848-D325BB010FEF}" type="slidenum">
              <a:rPr lang="en-US" smtClean="0"/>
              <a:t>‹#›</a:t>
            </a:fld>
            <a:endParaRPr lang="en-US"/>
          </a:p>
        </p:txBody>
      </p:sp>
    </p:spTree>
    <p:extLst>
      <p:ext uri="{BB962C8B-B14F-4D97-AF65-F5344CB8AC3E}">
        <p14:creationId xmlns:p14="http://schemas.microsoft.com/office/powerpoint/2010/main" val="3288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191412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21</a:t>
            </a:fld>
            <a:endParaRPr lang="en-US"/>
          </a:p>
        </p:txBody>
      </p:sp>
    </p:spTree>
    <p:extLst>
      <p:ext uri="{BB962C8B-B14F-4D97-AF65-F5344CB8AC3E}">
        <p14:creationId xmlns:p14="http://schemas.microsoft.com/office/powerpoint/2010/main" val="418290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0DCDC-411A-4022-A848-D325BB010FEF}" type="slidenum">
              <a:rPr lang="en-US" smtClean="0"/>
              <a:t>26</a:t>
            </a:fld>
            <a:endParaRPr lang="en-US"/>
          </a:p>
        </p:txBody>
      </p:sp>
    </p:spTree>
    <p:extLst>
      <p:ext uri="{BB962C8B-B14F-4D97-AF65-F5344CB8AC3E}">
        <p14:creationId xmlns:p14="http://schemas.microsoft.com/office/powerpoint/2010/main" val="103309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2771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50083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87636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043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96441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9652F4-2EA3-486D-A68F-74A58979535F}"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79275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9652F4-2EA3-486D-A68F-74A58979535F}"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60757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04839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03409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62995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652F4-2EA3-486D-A68F-74A58979535F}"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68907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96686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652F4-2EA3-486D-A68F-74A58979535F}" type="datetimeFigureOut">
              <a:rPr lang="en-US" smtClean="0"/>
              <a:t>5/9/2026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41596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9652F4-2EA3-486D-A68F-74A58979535F}"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53622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69652F4-2EA3-486D-A68F-74A58979535F}" type="datetimeFigureOut">
              <a:rPr lang="en-US" smtClean="0"/>
              <a:t>5/9/2026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67589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65301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51518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69652F4-2EA3-486D-A68F-74A58979535F}" type="datetimeFigureOut">
              <a:rPr lang="en-US" smtClean="0"/>
              <a:t>5/9/2026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F7F366F-2A2D-49B4-AA5B-D52618224644}" type="slidenum">
              <a:rPr lang="en-US" smtClean="0"/>
              <a:t>‹#›</a:t>
            </a:fld>
            <a:endParaRPr lang="en-US"/>
          </a:p>
        </p:txBody>
      </p:sp>
    </p:spTree>
    <p:extLst>
      <p:ext uri="{BB962C8B-B14F-4D97-AF65-F5344CB8AC3E}">
        <p14:creationId xmlns:p14="http://schemas.microsoft.com/office/powerpoint/2010/main" val="907211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444B11-C0EE-4A22-AE55-139441199094}"/>
              </a:ext>
            </a:extLst>
          </p:cNvPr>
          <p:cNvSpPr>
            <a:spLocks noGrp="1"/>
          </p:cNvSpPr>
          <p:nvPr>
            <p:ph type="ctrTitle"/>
          </p:nvPr>
        </p:nvSpPr>
        <p:spPr>
          <a:xfrm>
            <a:off x="702801" y="549947"/>
            <a:ext cx="10131593" cy="2387600"/>
          </a:xfrm>
        </p:spPr>
        <p:txBody>
          <a:bodyPr>
            <a:noAutofit/>
          </a:bodyPr>
          <a:lstStyle/>
          <a:p>
            <a:pPr>
              <a:lnSpc>
                <a:spcPct val="150000"/>
              </a:lnSpc>
            </a:pP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10</a:t>
            </a:r>
            <a:r>
              <a:rPr lang="en-US" sz="4800" b="1" dirty="0" smtClean="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Cellular energy</a:t>
            </a:r>
          </a:p>
        </p:txBody>
      </p:sp>
      <p:pic>
        <p:nvPicPr>
          <p:cNvPr id="5" name="Picture 4">
            <a:extLst>
              <a:ext uri="{FF2B5EF4-FFF2-40B4-BE49-F238E27FC236}">
                <a16:creationId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pic>
        <p:nvPicPr>
          <p:cNvPr id="6" name="Picture 5">
            <a:extLst>
              <a:ext uri="{FF2B5EF4-FFF2-40B4-BE49-F238E27FC236}">
                <a16:creationId xmlns:a16="http://schemas.microsoft.com/office/drawing/2014/main" id="{5E47FECB-A69D-46AC-BAA4-B403802CAD40}"/>
              </a:ext>
            </a:extLst>
          </p:cNvPr>
          <p:cNvPicPr/>
          <p:nvPr/>
        </p:nvPicPr>
        <p:blipFill>
          <a:blip r:embed="rId4"/>
          <a:srcRect/>
          <a:stretch>
            <a:fillRect/>
          </a:stretch>
        </p:blipFill>
        <p:spPr bwMode="auto">
          <a:xfrm>
            <a:off x="7700179" y="5358620"/>
            <a:ext cx="1359877" cy="1257227"/>
          </a:xfrm>
          <a:prstGeom prst="rect">
            <a:avLst/>
          </a:prstGeom>
          <a:noFill/>
        </p:spPr>
      </p:pic>
      <p:sp>
        <p:nvSpPr>
          <p:cNvPr id="7" name="Rectangle 6">
            <a:extLst>
              <a:ext uri="{FF2B5EF4-FFF2-40B4-BE49-F238E27FC236}">
                <a16:creationId xmlns:a16="http://schemas.microsoft.com/office/drawing/2014/main" id="{74AAA7EB-FE24-4F14-B2CD-E05FD4B5377D}"/>
              </a:ext>
            </a:extLst>
          </p:cNvPr>
          <p:cNvSpPr/>
          <p:nvPr/>
        </p:nvSpPr>
        <p:spPr>
          <a:xfrm>
            <a:off x="180206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sp>
        <p:nvSpPr>
          <p:cNvPr id="11" name="Rectangle 10">
            <a:extLst>
              <a:ext uri="{FF2B5EF4-FFF2-40B4-BE49-F238E27FC236}">
                <a16:creationId xmlns:a16="http://schemas.microsoft.com/office/drawing/2014/main" id="{DD45D7E1-8C51-47F9-BE64-0233F6D128FC}"/>
              </a:ext>
            </a:extLst>
          </p:cNvPr>
          <p:cNvSpPr/>
          <p:nvPr/>
        </p:nvSpPr>
        <p:spPr>
          <a:xfrm>
            <a:off x="9060056" y="5726561"/>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8" name="Rectangle 7">
            <a:extLst>
              <a:ext uri="{FF2B5EF4-FFF2-40B4-BE49-F238E27FC236}">
                <a16:creationId xmlns:a16="http://schemas.microsoft.com/office/drawing/2014/main" id="{F2B69E48-906E-4F51-9341-BBFDF71784BE}"/>
              </a:ext>
            </a:extLst>
          </p:cNvPr>
          <p:cNvSpPr/>
          <p:nvPr/>
        </p:nvSpPr>
        <p:spPr>
          <a:xfrm>
            <a:off x="290732" y="549947"/>
            <a:ext cx="5576335" cy="523220"/>
          </a:xfrm>
          <a:prstGeom prst="rect">
            <a:avLst/>
          </a:prstGeom>
        </p:spPr>
        <p:txBody>
          <a:bodyPr wrap="none">
            <a:spAutoFit/>
          </a:bodyPr>
          <a:lstStyle/>
          <a:p>
            <a:r>
              <a:rPr lang="en-US" sz="2800" b="1" dirty="0"/>
              <a:t>Cell and Molecular Biology/ Theory </a:t>
            </a:r>
          </a:p>
        </p:txBody>
      </p:sp>
      <p:sp>
        <p:nvSpPr>
          <p:cNvPr id="12" name="Subtitle 2">
            <a:extLst>
              <a:ext uri="{FF2B5EF4-FFF2-40B4-BE49-F238E27FC236}">
                <a16:creationId xmlns:a16="http://schemas.microsoft.com/office/drawing/2014/main" id="{998BDABD-99F2-47B0-A41B-A771B9E8D8FD}"/>
              </a:ext>
            </a:extLst>
          </p:cNvPr>
          <p:cNvSpPr txBox="1">
            <a:spLocks/>
          </p:cNvSpPr>
          <p:nvPr/>
        </p:nvSpPr>
        <p:spPr>
          <a:xfrm>
            <a:off x="1655767" y="3590076"/>
            <a:ext cx="9418320" cy="1069298"/>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i="1" cap="none" dirty="0" smtClean="0">
                <a:latin typeface="Times New Roman" panose="02020603050405020304" pitchFamily="18" charset="0"/>
                <a:cs typeface="Times New Roman" panose="02020603050405020304" pitchFamily="18" charset="0"/>
              </a:rPr>
              <a:t>By: Dr. </a:t>
            </a:r>
            <a:r>
              <a:rPr lang="en-US" i="1" cap="none" dirty="0" err="1" smtClean="0">
                <a:latin typeface="Times New Roman" panose="02020603050405020304" pitchFamily="18" charset="0"/>
                <a:cs typeface="Times New Roman" panose="02020603050405020304" pitchFamily="18" charset="0"/>
              </a:rPr>
              <a:t>Karwan</a:t>
            </a:r>
            <a:r>
              <a:rPr lang="en-US" i="1" cap="none" dirty="0" smtClean="0">
                <a:latin typeface="Times New Roman" panose="02020603050405020304" pitchFamily="18" charset="0"/>
                <a:cs typeface="Times New Roman" panose="02020603050405020304" pitchFamily="18" charset="0"/>
              </a:rPr>
              <a:t> </a:t>
            </a:r>
            <a:r>
              <a:rPr lang="en-US" i="1" cap="none" dirty="0" err="1" smtClean="0">
                <a:latin typeface="Times New Roman" panose="02020603050405020304" pitchFamily="18" charset="0"/>
                <a:cs typeface="Times New Roman" panose="02020603050405020304" pitchFamily="18" charset="0"/>
              </a:rPr>
              <a:t>Idrees</a:t>
            </a:r>
            <a:r>
              <a:rPr lang="en-US" i="1" cap="none" dirty="0" smtClean="0">
                <a:latin typeface="Times New Roman" panose="02020603050405020304" pitchFamily="18" charset="0"/>
                <a:cs typeface="Times New Roman" panose="02020603050405020304" pitchFamily="18" charset="0"/>
              </a:rPr>
              <a:t> </a:t>
            </a:r>
            <a:r>
              <a:rPr lang="en-US" i="1" cap="none" dirty="0" err="1" smtClean="0">
                <a:latin typeface="Times New Roman" panose="02020603050405020304" pitchFamily="18" charset="0"/>
                <a:cs typeface="Times New Roman" panose="02020603050405020304" pitchFamily="18" charset="0"/>
              </a:rPr>
              <a:t>Jarjees</a:t>
            </a:r>
            <a:endParaRPr lang="en-US"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16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19BE5-BA8C-C34A-B857-4E3EEB3CF613}"/>
              </a:ext>
            </a:extLst>
          </p:cNvPr>
          <p:cNvPicPr>
            <a:picLocks noChangeAspect="1"/>
          </p:cNvPicPr>
          <p:nvPr/>
        </p:nvPicPr>
        <p:blipFill rotWithShape="1">
          <a:blip r:embed="rId2"/>
          <a:srcRect l="16315" t="11507" r="12128" b="12328"/>
          <a:stretch/>
        </p:blipFill>
        <p:spPr>
          <a:xfrm>
            <a:off x="8494303" y="1736521"/>
            <a:ext cx="3697697" cy="3799983"/>
          </a:xfrm>
          <a:prstGeom prst="rect">
            <a:avLst/>
          </a:prstGeom>
        </p:spPr>
      </p:pic>
      <p:sp>
        <p:nvSpPr>
          <p:cNvPr id="2" name="Title 1">
            <a:extLst>
              <a:ext uri="{FF2B5EF4-FFF2-40B4-BE49-F238E27FC236}">
                <a16:creationId xmlns:a16="http://schemas.microsoft.com/office/drawing/2014/main" id="{B8ADF837-8EF8-5E4E-B72E-78124CEBF591}"/>
              </a:ext>
            </a:extLst>
          </p:cNvPr>
          <p:cNvSpPr>
            <a:spLocks noGrp="1"/>
          </p:cNvSpPr>
          <p:nvPr>
            <p:ph type="title"/>
          </p:nvPr>
        </p:nvSpPr>
        <p:spPr>
          <a:xfrm>
            <a:off x="838200" y="238125"/>
            <a:ext cx="10515600" cy="917575"/>
          </a:xfrm>
          <a:solidFill>
            <a:schemeClr val="accent6">
              <a:lumMod val="40000"/>
              <a:lumOff val="60000"/>
            </a:schemeClr>
          </a:solidFill>
        </p:spPr>
        <p:txBody>
          <a:bodyPr/>
          <a:lstStyle/>
          <a:p>
            <a:r>
              <a:rPr lang="en-US" b="1" dirty="0"/>
              <a:t>Cellular respiration:</a:t>
            </a:r>
          </a:p>
        </p:txBody>
      </p:sp>
      <p:sp>
        <p:nvSpPr>
          <p:cNvPr id="3" name="Content Placeholder 2">
            <a:extLst>
              <a:ext uri="{FF2B5EF4-FFF2-40B4-BE49-F238E27FC236}">
                <a16:creationId xmlns:a16="http://schemas.microsoft.com/office/drawing/2014/main" id="{EA22423B-7A95-2A49-82CD-1D610116FFD0}"/>
              </a:ext>
            </a:extLst>
          </p:cNvPr>
          <p:cNvSpPr>
            <a:spLocks noGrp="1"/>
          </p:cNvSpPr>
          <p:nvPr>
            <p:ph idx="4294967295"/>
          </p:nvPr>
        </p:nvSpPr>
        <p:spPr>
          <a:xfrm>
            <a:off x="838200" y="1431924"/>
            <a:ext cx="7666973" cy="5032375"/>
          </a:xfrm>
        </p:spPr>
        <p:txBody>
          <a:bodyPr>
            <a:noAutofit/>
          </a:bodyPr>
          <a:lstStyle/>
          <a:p>
            <a:pPr>
              <a:lnSpc>
                <a:spcPct val="100000"/>
              </a:lnSpc>
            </a:pPr>
            <a:r>
              <a:rPr lang="en-US" sz="2400" cap="none" dirty="0" smtClean="0">
                <a:latin typeface="Times New Roman" panose="02020603050405020304" pitchFamily="18" charset="0"/>
                <a:cs typeface="Times New Roman" panose="02020603050405020304" pitchFamily="18" charset="0"/>
              </a:rPr>
              <a:t>In the cell, glucose is broken down to acetyl-coA by </a:t>
            </a:r>
            <a:r>
              <a:rPr lang="en-US" sz="2400" b="1" cap="none" dirty="0" smtClean="0">
                <a:latin typeface="Times New Roman" panose="02020603050405020304" pitchFamily="18" charset="0"/>
                <a:cs typeface="Times New Roman" panose="02020603050405020304" pitchFamily="18" charset="0"/>
              </a:rPr>
              <a:t>glycolysis.</a:t>
            </a:r>
          </a:p>
          <a:p>
            <a:pPr>
              <a:lnSpc>
                <a:spcPct val="100000"/>
              </a:lnSpc>
            </a:pPr>
            <a:r>
              <a:rPr lang="en-US" sz="2400" cap="none" dirty="0" smtClean="0">
                <a:latin typeface="Times New Roman" panose="02020603050405020304" pitchFamily="18" charset="0"/>
                <a:cs typeface="Times New Roman" panose="02020603050405020304" pitchFamily="18" charset="0"/>
              </a:rPr>
              <a:t>Acetyl-coA is transferred into the mitochondrion.</a:t>
            </a:r>
          </a:p>
          <a:p>
            <a:pPr>
              <a:lnSpc>
                <a:spcPct val="100000"/>
              </a:lnSpc>
            </a:pPr>
            <a:r>
              <a:rPr lang="en-US" sz="2400" cap="none" dirty="0" err="1" smtClean="0">
                <a:latin typeface="Times New Roman" panose="02020603050405020304" pitchFamily="18" charset="0"/>
                <a:cs typeface="Times New Roman" panose="02020603050405020304" pitchFamily="18" charset="0"/>
              </a:rPr>
              <a:t>Acetyl-coa</a:t>
            </a:r>
            <a:r>
              <a:rPr lang="en-US" sz="2400" cap="none" dirty="0" smtClean="0">
                <a:latin typeface="Times New Roman" panose="02020603050405020304" pitchFamily="18" charset="0"/>
                <a:cs typeface="Times New Roman" panose="02020603050405020304" pitchFamily="18" charset="0"/>
              </a:rPr>
              <a:t> enters </a:t>
            </a:r>
            <a:r>
              <a:rPr lang="en-US" sz="2400" b="1" cap="none" dirty="0" smtClean="0">
                <a:latin typeface="Times New Roman" panose="02020603050405020304" pitchFamily="18" charset="0"/>
                <a:cs typeface="Times New Roman" panose="02020603050405020304" pitchFamily="18" charset="0"/>
              </a:rPr>
              <a:t>the citric acid (TCA) </a:t>
            </a:r>
            <a:r>
              <a:rPr lang="en-US" sz="2400" cap="none" dirty="0" smtClean="0">
                <a:latin typeface="Times New Roman" panose="02020603050405020304" pitchFamily="18" charset="0"/>
                <a:cs typeface="Times New Roman" panose="02020603050405020304" pitchFamily="18" charset="0"/>
              </a:rPr>
              <a:t>cycle where CO</a:t>
            </a:r>
            <a:r>
              <a:rPr lang="en-US" sz="2400" cap="none" baseline="-25000" dirty="0" smtClean="0">
                <a:latin typeface="Times New Roman" panose="02020603050405020304" pitchFamily="18" charset="0"/>
                <a:cs typeface="Times New Roman" panose="02020603050405020304" pitchFamily="18" charset="0"/>
              </a:rPr>
              <a:t>2</a:t>
            </a:r>
            <a:r>
              <a:rPr lang="en-US" sz="2400" cap="none" dirty="0" smtClean="0">
                <a:latin typeface="Times New Roman" panose="02020603050405020304" pitchFamily="18" charset="0"/>
                <a:cs typeface="Times New Roman" panose="02020603050405020304" pitchFamily="18" charset="0"/>
              </a:rPr>
              <a:t> is produced in the production of NADH and FADH</a:t>
            </a:r>
            <a:r>
              <a:rPr lang="en-US" sz="2400" cap="none" baseline="-25000" dirty="0" smtClean="0">
                <a:latin typeface="Times New Roman" panose="02020603050405020304" pitchFamily="18" charset="0"/>
                <a:cs typeface="Times New Roman" panose="02020603050405020304" pitchFamily="18" charset="0"/>
              </a:rPr>
              <a:t>2.</a:t>
            </a:r>
          </a:p>
          <a:p>
            <a:pPr>
              <a:lnSpc>
                <a:spcPct val="100000"/>
              </a:lnSpc>
            </a:pPr>
            <a:r>
              <a:rPr lang="en-US" sz="2400" cap="none" dirty="0">
                <a:latin typeface="Times New Roman" panose="02020603050405020304" pitchFamily="18" charset="0"/>
                <a:cs typeface="Times New Roman" panose="02020603050405020304" pitchFamily="18" charset="0"/>
              </a:rPr>
              <a:t>NADH and FADH</a:t>
            </a:r>
            <a:r>
              <a:rPr lang="en-US" sz="2400" cap="none" baseline="-25000" dirty="0">
                <a:latin typeface="Times New Roman" panose="02020603050405020304" pitchFamily="18" charset="0"/>
                <a:cs typeface="Times New Roman" panose="02020603050405020304" pitchFamily="18" charset="0"/>
              </a:rPr>
              <a:t>2 </a:t>
            </a:r>
            <a:r>
              <a:rPr lang="en-US" sz="2400" cap="none" dirty="0" smtClean="0">
                <a:latin typeface="Times New Roman" panose="02020603050405020304" pitchFamily="18" charset="0"/>
                <a:cs typeface="Times New Roman" panose="02020603050405020304" pitchFamily="18" charset="0"/>
              </a:rPr>
              <a:t>provide electrons to the </a:t>
            </a:r>
            <a:r>
              <a:rPr lang="en-US" sz="2400" b="1" cap="none" dirty="0" smtClean="0">
                <a:latin typeface="Times New Roman" panose="02020603050405020304" pitchFamily="18" charset="0"/>
                <a:cs typeface="Times New Roman" panose="02020603050405020304" pitchFamily="18" charset="0"/>
              </a:rPr>
              <a:t>electron transport chain</a:t>
            </a:r>
            <a:r>
              <a:rPr lang="en-US" sz="2400" cap="none" dirty="0" smtClean="0">
                <a:latin typeface="Times New Roman" panose="02020603050405020304" pitchFamily="18" charset="0"/>
                <a:cs typeface="Times New Roman" panose="02020603050405020304" pitchFamily="18" charset="0"/>
              </a:rPr>
              <a:t>.</a:t>
            </a:r>
          </a:p>
          <a:p>
            <a:pPr>
              <a:lnSpc>
                <a:spcPct val="100000"/>
              </a:lnSpc>
            </a:pPr>
            <a:r>
              <a:rPr lang="en-US" sz="2400" cap="none" dirty="0" smtClean="0">
                <a:latin typeface="Times New Roman" panose="02020603050405020304" pitchFamily="18" charset="0"/>
                <a:cs typeface="Times New Roman" panose="02020603050405020304" pitchFamily="18" charset="0"/>
              </a:rPr>
              <a:t>The electron transport chain uses the electrons to power the conversion of </a:t>
            </a:r>
            <a:r>
              <a:rPr lang="en-US" sz="2400" b="1" cap="none" dirty="0" smtClean="0">
                <a:latin typeface="Times New Roman" panose="02020603050405020304" pitchFamily="18" charset="0"/>
                <a:cs typeface="Times New Roman" panose="02020603050405020304" pitchFamily="18" charset="0"/>
              </a:rPr>
              <a:t>oxygen </a:t>
            </a:r>
            <a:r>
              <a:rPr lang="en-US" sz="2400" cap="none" dirty="0" smtClean="0">
                <a:latin typeface="Times New Roman" panose="02020603050405020304" pitchFamily="18" charset="0"/>
                <a:cs typeface="Times New Roman" panose="02020603050405020304" pitchFamily="18" charset="0"/>
              </a:rPr>
              <a:t>into </a:t>
            </a:r>
            <a:r>
              <a:rPr lang="en-US" sz="2400" b="1" cap="none" dirty="0" smtClean="0">
                <a:latin typeface="Times New Roman" panose="02020603050405020304" pitchFamily="18" charset="0"/>
                <a:cs typeface="Times New Roman" panose="02020603050405020304" pitchFamily="18" charset="0"/>
              </a:rPr>
              <a:t>water</a:t>
            </a:r>
            <a:r>
              <a:rPr lang="en-US" sz="2400" cap="none" dirty="0" smtClean="0">
                <a:latin typeface="Times New Roman" panose="02020603050405020304" pitchFamily="18" charset="0"/>
                <a:cs typeface="Times New Roman" panose="02020603050405020304" pitchFamily="18" charset="0"/>
              </a:rPr>
              <a:t> and to power the production of </a:t>
            </a:r>
            <a:r>
              <a:rPr lang="en-US" sz="2400" b="1" cap="none" dirty="0" smtClean="0">
                <a:latin typeface="Times New Roman" panose="02020603050405020304" pitchFamily="18" charset="0"/>
                <a:cs typeface="Times New Roman" panose="02020603050405020304" pitchFamily="18" charset="0"/>
              </a:rPr>
              <a:t>ATP.</a:t>
            </a:r>
            <a:endParaRPr lang="en-US"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77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553E-08A8-6F40-9C95-2515FF392E33}"/>
              </a:ext>
            </a:extLst>
          </p:cNvPr>
          <p:cNvSpPr>
            <a:spLocks noGrp="1"/>
          </p:cNvSpPr>
          <p:nvPr>
            <p:ph type="title"/>
          </p:nvPr>
        </p:nvSpPr>
        <p:spPr>
          <a:xfrm>
            <a:off x="838200" y="238125"/>
            <a:ext cx="10515600" cy="942975"/>
          </a:xfrm>
          <a:solidFill>
            <a:srgbClr val="7030A0">
              <a:alpha val="36000"/>
            </a:srgbClr>
          </a:solidFill>
        </p:spPr>
        <p:txBody>
          <a:bodyPr/>
          <a:lstStyle/>
          <a:p>
            <a:r>
              <a:rPr lang="en-US" b="1" dirty="0"/>
              <a:t>Removing waste:</a:t>
            </a:r>
          </a:p>
        </p:txBody>
      </p:sp>
      <p:sp>
        <p:nvSpPr>
          <p:cNvPr id="3" name="Content Placeholder 2">
            <a:extLst>
              <a:ext uri="{FF2B5EF4-FFF2-40B4-BE49-F238E27FC236}">
                <a16:creationId xmlns:a16="http://schemas.microsoft.com/office/drawing/2014/main" id="{486F057B-7805-114B-AF49-11F8EFFA6ABC}"/>
              </a:ext>
            </a:extLst>
          </p:cNvPr>
          <p:cNvSpPr>
            <a:spLocks noGrp="1"/>
          </p:cNvSpPr>
          <p:nvPr>
            <p:ph idx="4294967295"/>
          </p:nvPr>
        </p:nvSpPr>
        <p:spPr>
          <a:xfrm>
            <a:off x="838200" y="1698625"/>
            <a:ext cx="7023100" cy="4351338"/>
          </a:xfrm>
        </p:spPr>
        <p:txBody>
          <a:bodyPr/>
          <a:lstStyle/>
          <a:p>
            <a:r>
              <a:rPr lang="en-US" sz="2400" cap="none" dirty="0" smtClean="0">
                <a:latin typeface="Times New Roman" panose="02020603050405020304" pitchFamily="18" charset="0"/>
                <a:cs typeface="Times New Roman" panose="02020603050405020304" pitchFamily="18" charset="0"/>
              </a:rPr>
              <a:t>The</a:t>
            </a:r>
            <a:r>
              <a:rPr lang="en-US" sz="2400" b="1" cap="none" dirty="0" smtClean="0">
                <a:latin typeface="Times New Roman" panose="02020603050405020304" pitchFamily="18" charset="0"/>
                <a:cs typeface="Times New Roman" panose="02020603050405020304" pitchFamily="18" charset="0"/>
              </a:rPr>
              <a:t> water</a:t>
            </a:r>
            <a:r>
              <a:rPr lang="en-US" sz="2400" cap="none" dirty="0" smtClean="0">
                <a:latin typeface="Times New Roman" panose="02020603050405020304" pitchFamily="18" charset="0"/>
                <a:cs typeface="Times New Roman" panose="02020603050405020304" pitchFamily="18" charset="0"/>
              </a:rPr>
              <a:t> that is produced by the electron transport chain can be used by the cells as needed or excreted by the body, after it re-enters the </a:t>
            </a:r>
            <a:r>
              <a:rPr lang="en-US" sz="2400" b="1" cap="none" dirty="0" smtClean="0">
                <a:latin typeface="Times New Roman" panose="02020603050405020304" pitchFamily="18" charset="0"/>
                <a:cs typeface="Times New Roman" panose="02020603050405020304" pitchFamily="18" charset="0"/>
              </a:rPr>
              <a:t>circulation</a:t>
            </a:r>
            <a:r>
              <a:rPr lang="en-US" sz="2400" cap="none" dirty="0" smtClean="0">
                <a:latin typeface="Times New Roman" panose="02020603050405020304" pitchFamily="18" charset="0"/>
                <a:cs typeface="Times New Roman" panose="02020603050405020304" pitchFamily="18" charset="0"/>
              </a:rPr>
              <a:t> and is delivered to the</a:t>
            </a:r>
            <a:r>
              <a:rPr lang="en-US" sz="2400" b="1" cap="none" dirty="0" smtClean="0">
                <a:latin typeface="Times New Roman" panose="02020603050405020304" pitchFamily="18" charset="0"/>
                <a:cs typeface="Times New Roman" panose="02020603050405020304" pitchFamily="18" charset="0"/>
              </a:rPr>
              <a:t> kidneys </a:t>
            </a:r>
            <a:r>
              <a:rPr lang="en-US" sz="2400" cap="none" dirty="0" smtClean="0">
                <a:latin typeface="Times New Roman" panose="02020603050405020304" pitchFamily="18" charset="0"/>
                <a:cs typeface="Times New Roman" panose="02020603050405020304" pitchFamily="18" charset="0"/>
              </a:rPr>
              <a:t>for release by </a:t>
            </a:r>
            <a:r>
              <a:rPr lang="en-US" sz="2400" b="1" cap="none" dirty="0" smtClean="0">
                <a:latin typeface="Times New Roman" panose="02020603050405020304" pitchFamily="18" charset="0"/>
                <a:cs typeface="Times New Roman" panose="02020603050405020304" pitchFamily="18" charset="0"/>
              </a:rPr>
              <a:t>urination</a:t>
            </a:r>
            <a:r>
              <a:rPr lang="en-US" sz="2400" cap="none" dirty="0" smtClean="0">
                <a:latin typeface="Times New Roman" panose="02020603050405020304" pitchFamily="18" charset="0"/>
                <a:cs typeface="Times New Roman" panose="02020603050405020304" pitchFamily="18" charset="0"/>
              </a:rPr>
              <a:t>.</a:t>
            </a:r>
          </a:p>
          <a:p>
            <a:r>
              <a:rPr lang="en-US" sz="2400" b="1" cap="none" dirty="0" smtClean="0">
                <a:latin typeface="Times New Roman" panose="02020603050405020304" pitchFamily="18" charset="0"/>
                <a:cs typeface="Times New Roman" panose="02020603050405020304" pitchFamily="18" charset="0"/>
              </a:rPr>
              <a:t>Carbon dioxide </a:t>
            </a:r>
            <a:r>
              <a:rPr lang="en-US" sz="2400" cap="none" dirty="0" smtClean="0">
                <a:latin typeface="Times New Roman" panose="02020603050405020304" pitchFamily="18" charset="0"/>
                <a:cs typeface="Times New Roman" panose="02020603050405020304" pitchFamily="18" charset="0"/>
              </a:rPr>
              <a:t>enter the circulation and it is release from capillaries at the lungs to the lungs alveoli. </a:t>
            </a:r>
            <a:r>
              <a:rPr lang="en-US" sz="2400" b="1" cap="none" dirty="0" smtClean="0">
                <a:latin typeface="Times New Roman" panose="02020603050405020304" pitchFamily="18" charset="0"/>
                <a:cs typeface="Times New Roman" panose="02020603050405020304" pitchFamily="18" charset="0"/>
              </a:rPr>
              <a:t>Carbon dioxide</a:t>
            </a:r>
            <a:r>
              <a:rPr lang="en-US" sz="2400" cap="none" dirty="0" smtClean="0">
                <a:latin typeface="Times New Roman" panose="02020603050405020304" pitchFamily="18" charset="0"/>
                <a:cs typeface="Times New Roman" panose="02020603050405020304" pitchFamily="18" charset="0"/>
              </a:rPr>
              <a:t> is released from the </a:t>
            </a:r>
            <a:r>
              <a:rPr lang="en-US" sz="2400" b="1" cap="none" dirty="0" smtClean="0">
                <a:latin typeface="Times New Roman" panose="02020603050405020304" pitchFamily="18" charset="0"/>
                <a:cs typeface="Times New Roman" panose="02020603050405020304" pitchFamily="18" charset="0"/>
              </a:rPr>
              <a:t>lungs </a:t>
            </a:r>
            <a:r>
              <a:rPr lang="en-US" sz="2400" cap="none" dirty="0" smtClean="0">
                <a:latin typeface="Times New Roman" panose="02020603050405020304" pitchFamily="18" charset="0"/>
                <a:cs typeface="Times New Roman" panose="02020603050405020304" pitchFamily="18" charset="0"/>
              </a:rPr>
              <a:t>when you </a:t>
            </a:r>
            <a:r>
              <a:rPr lang="en-US" sz="2400" b="1" cap="none" dirty="0" smtClean="0">
                <a:latin typeface="Times New Roman" panose="02020603050405020304" pitchFamily="18" charset="0"/>
                <a:cs typeface="Times New Roman" panose="02020603050405020304" pitchFamily="18" charset="0"/>
              </a:rPr>
              <a:t>exhale</a:t>
            </a:r>
            <a:r>
              <a:rPr lang="en-US" sz="2400" cap="none" dirty="0" smtClean="0">
                <a:latin typeface="Times New Roman" panose="02020603050405020304" pitchFamily="18" charset="0"/>
                <a:cs typeface="Times New Roman" panose="02020603050405020304" pitchFamily="18" charset="0"/>
              </a:rPr>
              <a:t>.</a:t>
            </a:r>
            <a:endParaRPr lang="en-US" sz="2400"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0D0AFB-6AC6-1040-B77E-7DF2DCE80C2D}"/>
              </a:ext>
            </a:extLst>
          </p:cNvPr>
          <p:cNvPicPr>
            <a:picLocks noChangeAspect="1"/>
          </p:cNvPicPr>
          <p:nvPr/>
        </p:nvPicPr>
        <p:blipFill>
          <a:blip r:embed="rId2"/>
          <a:stretch>
            <a:fillRect/>
          </a:stretch>
        </p:blipFill>
        <p:spPr>
          <a:xfrm>
            <a:off x="7686739" y="2677710"/>
            <a:ext cx="3998010" cy="3998010"/>
          </a:xfrm>
          <a:prstGeom prst="rect">
            <a:avLst/>
          </a:prstGeom>
        </p:spPr>
      </p:pic>
      <p:pic>
        <p:nvPicPr>
          <p:cNvPr id="5" name="Content Placeholder 9">
            <a:extLst>
              <a:ext uri="{FF2B5EF4-FFF2-40B4-BE49-F238E27FC236}">
                <a16:creationId xmlns:a16="http://schemas.microsoft.com/office/drawing/2014/main" id="{69F0D9FE-8FCE-C142-AD05-C7103F3BFF4A}"/>
              </a:ext>
            </a:extLst>
          </p:cNvPr>
          <p:cNvPicPr>
            <a:picLocks noChangeAspect="1"/>
          </p:cNvPicPr>
          <p:nvPr/>
        </p:nvPicPr>
        <p:blipFill rotWithShape="1">
          <a:blip r:embed="rId3">
            <a:clrChange>
              <a:clrFrom>
                <a:srgbClr val="FFFFFF"/>
              </a:clrFrom>
              <a:clrTo>
                <a:srgbClr val="FFFFFF">
                  <a:alpha val="0"/>
                </a:srgbClr>
              </a:clrTo>
            </a:clrChange>
          </a:blip>
          <a:srcRect t="17391"/>
          <a:stretch/>
        </p:blipFill>
        <p:spPr>
          <a:xfrm>
            <a:off x="7835900" y="0"/>
            <a:ext cx="4307039" cy="2932300"/>
          </a:xfrm>
          <a:prstGeom prst="rect">
            <a:avLst/>
          </a:prstGeom>
        </p:spPr>
      </p:pic>
      <p:sp>
        <p:nvSpPr>
          <p:cNvPr id="6" name="Oval 5">
            <a:extLst>
              <a:ext uri="{FF2B5EF4-FFF2-40B4-BE49-F238E27FC236}">
                <a16:creationId xmlns:a16="http://schemas.microsoft.com/office/drawing/2014/main" id="{782B918D-51A5-564E-9F21-6B512A871F50}"/>
              </a:ext>
            </a:extLst>
          </p:cNvPr>
          <p:cNvSpPr/>
          <p:nvPr/>
        </p:nvSpPr>
        <p:spPr>
          <a:xfrm>
            <a:off x="10807700" y="4840288"/>
            <a:ext cx="660400" cy="646112"/>
          </a:xfrm>
          <a:prstGeom prst="ellipse">
            <a:avLst/>
          </a:prstGeom>
          <a:no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4D1D1F-69B4-4859-8410-3318BF424BD2}"/>
              </a:ext>
            </a:extLst>
          </p:cNvPr>
          <p:cNvSpPr/>
          <p:nvPr/>
        </p:nvSpPr>
        <p:spPr>
          <a:xfrm>
            <a:off x="-247341" y="2451123"/>
            <a:ext cx="11866093" cy="2077492"/>
          </a:xfrm>
          <a:prstGeom prst="rect">
            <a:avLst/>
          </a:prstGeom>
        </p:spPr>
        <p:txBody>
          <a:bodyPr wrap="square">
            <a:spAutoFit/>
          </a:bodyPr>
          <a:lstStyle/>
          <a:p>
            <a:pPr algn="ctr">
              <a:lnSpc>
                <a:spcPct val="150000"/>
              </a:lnSpc>
            </a:pP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In More Details</a:t>
            </a:r>
          </a:p>
          <a:p>
            <a:pPr marL="342900" indent="-342900">
              <a:lnSpc>
                <a:spcPct val="150000"/>
              </a:lnSpc>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6154666-4FCA-42FC-B4F8-C4BEB241B8BB}"/>
              </a:ext>
            </a:extLst>
          </p:cNvPr>
          <p:cNvSpPr/>
          <p:nvPr/>
        </p:nvSpPr>
        <p:spPr>
          <a:xfrm>
            <a:off x="740899" y="662411"/>
            <a:ext cx="6096000" cy="369332"/>
          </a:xfrm>
          <a:prstGeom prst="rect">
            <a:avLst/>
          </a:prstGeom>
        </p:spPr>
        <p:txBody>
          <a:bodyPr>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38782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29D3CC-26D9-4A95-93C9-94886531ACB2}"/>
              </a:ext>
            </a:extLst>
          </p:cNvPr>
          <p:cNvSpPr/>
          <p:nvPr/>
        </p:nvSpPr>
        <p:spPr>
          <a:xfrm>
            <a:off x="542778" y="911490"/>
            <a:ext cx="10153185" cy="4339650"/>
          </a:xfrm>
          <a:prstGeom prst="rect">
            <a:avLst/>
          </a:prstGeom>
        </p:spPr>
        <p:txBody>
          <a:bodyPr wrap="square">
            <a:sp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There are two </a:t>
            </a:r>
            <a:r>
              <a:rPr lang="en-US" sz="3200" b="1" dirty="0">
                <a:latin typeface="Times New Roman" panose="02020603050405020304" pitchFamily="18" charset="0"/>
                <a:cs typeface="Times New Roman" panose="02020603050405020304" pitchFamily="18" charset="0"/>
              </a:rPr>
              <a:t>types of cellular respiration</a:t>
            </a:r>
            <a:r>
              <a:rPr lang="en-US" sz="3200" b="1" dirty="0" smtClean="0">
                <a:latin typeface="Times New Roman" panose="02020603050405020304" pitchFamily="18" charset="0"/>
                <a:cs typeface="Times New Roman" panose="02020603050405020304" pitchFamily="18" charset="0"/>
              </a:rPr>
              <a:t>:</a:t>
            </a:r>
          </a:p>
          <a:p>
            <a:pPr>
              <a:lnSpc>
                <a:spcPct val="150000"/>
              </a:lnSpc>
            </a:pPr>
            <a:endParaRPr lang="en-US" sz="32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Aerobic Respiration</a:t>
            </a:r>
            <a:r>
              <a:rPr lang="en-US" sz="2400" dirty="0">
                <a:latin typeface="Times New Roman" panose="02020603050405020304" pitchFamily="18" charset="0"/>
                <a:cs typeface="Times New Roman" panose="02020603050405020304" pitchFamily="18" charset="0"/>
              </a:rPr>
              <a:t>—it is breakdown of glucose in the presence of O2 which results in forming large number of ATP (energy)</a:t>
            </a:r>
          </a:p>
          <a:p>
            <a:pPr>
              <a:lnSpc>
                <a:spcPct val="150000"/>
              </a:lnSpc>
            </a:pPr>
            <a:r>
              <a:rPr lang="en-US" sz="2400" b="1" dirty="0">
                <a:latin typeface="Times New Roman" panose="02020603050405020304" pitchFamily="18" charset="0"/>
                <a:cs typeface="Times New Roman" panose="02020603050405020304" pitchFamily="18" charset="0"/>
              </a:rPr>
              <a:t>Anaerobic  Respiration (Fermentation</a:t>
            </a:r>
            <a:r>
              <a:rPr lang="en-US" sz="2400" dirty="0">
                <a:latin typeface="Times New Roman" panose="02020603050405020304" pitchFamily="18" charset="0"/>
                <a:cs typeface="Times New Roman" panose="02020603050405020304" pitchFamily="18" charset="0"/>
              </a:rPr>
              <a:t>) —It is the breakdown of glucose in</a:t>
            </a:r>
          </a:p>
          <a:p>
            <a:pPr>
              <a:lnSpc>
                <a:spcPct val="150000"/>
              </a:lnSpc>
            </a:pPr>
            <a:r>
              <a:rPr lang="en-US" sz="2400" dirty="0">
                <a:latin typeface="Times New Roman" panose="02020603050405020304" pitchFamily="18" charset="0"/>
                <a:cs typeface="Times New Roman" panose="02020603050405020304" pitchFamily="18" charset="0"/>
              </a:rPr>
              <a:t>the absence or low amount of O₂ which leads to make small amount of ATP (energy)</a:t>
            </a:r>
          </a:p>
        </p:txBody>
      </p:sp>
    </p:spTree>
    <p:extLst>
      <p:ext uri="{BB962C8B-B14F-4D97-AF65-F5344CB8AC3E}">
        <p14:creationId xmlns:p14="http://schemas.microsoft.com/office/powerpoint/2010/main" val="61026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C801E-F463-41FC-875D-30B855CDE5B4}"/>
              </a:ext>
            </a:extLst>
          </p:cNvPr>
          <p:cNvSpPr/>
          <p:nvPr/>
        </p:nvSpPr>
        <p:spPr>
          <a:xfrm>
            <a:off x="361070" y="186174"/>
            <a:ext cx="11244775" cy="6764159"/>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 Stages of cellular energy or respiration: </a:t>
            </a:r>
          </a:p>
          <a:p>
            <a:pPr marL="514350" indent="-514350">
              <a:lnSpc>
                <a:spcPct val="150000"/>
              </a:lnSpc>
              <a:buFont typeface="+mj-lt"/>
              <a:buAutoNum type="arabicPeriod"/>
            </a:pPr>
            <a:r>
              <a:rPr lang="en-US" sz="2200" b="1" dirty="0">
                <a:latin typeface="Times New Roman" panose="02020603050405020304" pitchFamily="18" charset="0"/>
                <a:cs typeface="Times New Roman" panose="02020603050405020304" pitchFamily="18" charset="0"/>
              </a:rPr>
              <a:t>Stage I (occurs outside cell or inside cells)</a:t>
            </a:r>
          </a:p>
          <a:p>
            <a:pPr marL="514350" indent="-514350">
              <a:lnSpc>
                <a:spcPct val="150000"/>
              </a:lnSpc>
              <a:buFont typeface="+mj-lt"/>
              <a:buAutoNum type="arabicPeriod"/>
            </a:pPr>
            <a:r>
              <a:rPr lang="en-US" sz="2200" b="1" dirty="0">
                <a:latin typeface="Times New Roman" panose="02020603050405020304" pitchFamily="18" charset="0"/>
                <a:cs typeface="Times New Roman" panose="02020603050405020304" pitchFamily="18" charset="0"/>
              </a:rPr>
              <a:t>Stage II (occurs in cytoplasm and involves glycolysis)</a:t>
            </a:r>
          </a:p>
          <a:p>
            <a:pPr marL="514350" indent="-514350">
              <a:lnSpc>
                <a:spcPct val="150000"/>
              </a:lnSpc>
              <a:buFont typeface="+mj-lt"/>
              <a:buAutoNum type="arabicPeriod"/>
            </a:pPr>
            <a:r>
              <a:rPr lang="en-US" sz="2200" b="1" dirty="0">
                <a:latin typeface="Times New Roman" panose="02020603050405020304" pitchFamily="18" charset="0"/>
                <a:cs typeface="Times New Roman" panose="02020603050405020304" pitchFamily="18" charset="0"/>
              </a:rPr>
              <a:t>Stage III (occurs in mitochondria and involves two pathways: Citric acid cycle and membrane oxidative phosphorylation)  </a:t>
            </a:r>
          </a:p>
          <a:p>
            <a:pPr>
              <a:lnSpc>
                <a:spcPct val="150000"/>
              </a:lnSpc>
            </a:pPr>
            <a:r>
              <a:rPr lang="en-US" sz="3200" b="1" dirty="0">
                <a:latin typeface="Times New Roman" panose="02020603050405020304" pitchFamily="18" charset="0"/>
                <a:cs typeface="Times New Roman" panose="02020603050405020304" pitchFamily="18" charset="0"/>
              </a:rPr>
              <a:t>1- Stage I</a:t>
            </a:r>
          </a:p>
          <a:p>
            <a:pPr>
              <a:lnSpc>
                <a:spcPct val="150000"/>
              </a:lnSpc>
            </a:pPr>
            <a:r>
              <a:rPr lang="en-US" sz="2400" dirty="0">
                <a:latin typeface="Times New Roman" panose="02020603050405020304" pitchFamily="18" charset="0"/>
                <a:cs typeface="Times New Roman" panose="02020603050405020304" pitchFamily="18" charset="0"/>
              </a:rPr>
              <a:t>Breakdown of food macromolecules by enzymes either outside the cell in the intestine or in lysosomes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within cell.</a:t>
            </a:r>
          </a:p>
          <a:p>
            <a:pPr>
              <a:lnSpc>
                <a:spcPct val="150000"/>
              </a:lnSpc>
            </a:pPr>
            <a:r>
              <a:rPr lang="en-US" sz="2400" b="1" dirty="0">
                <a:latin typeface="Times New Roman" panose="02020603050405020304" pitchFamily="18" charset="0"/>
                <a:cs typeface="Times New Roman" panose="02020603050405020304" pitchFamily="18" charset="0"/>
              </a:rPr>
              <a:t>proteins into amino acids</a:t>
            </a:r>
          </a:p>
          <a:p>
            <a:pPr>
              <a:lnSpc>
                <a:spcPct val="150000"/>
              </a:lnSpc>
            </a:pPr>
            <a:r>
              <a:rPr lang="en-US" sz="2400" b="1" dirty="0">
                <a:solidFill>
                  <a:srgbClr val="C00000"/>
                </a:solidFill>
                <a:latin typeface="Times New Roman" panose="02020603050405020304" pitchFamily="18" charset="0"/>
                <a:cs typeface="Times New Roman" panose="02020603050405020304" pitchFamily="18" charset="0"/>
              </a:rPr>
              <a:t>polysaccharides into sugar </a:t>
            </a:r>
          </a:p>
          <a:p>
            <a:pPr>
              <a:lnSpc>
                <a:spcPct val="150000"/>
              </a:lnSpc>
            </a:pPr>
            <a:r>
              <a:rPr lang="en-US" sz="2400" b="1" dirty="0">
                <a:latin typeface="Times New Roman" panose="02020603050405020304" pitchFamily="18" charset="0"/>
                <a:cs typeface="Times New Roman" panose="02020603050405020304" pitchFamily="18" charset="0"/>
              </a:rPr>
              <a:t>fats into fatty acids and glycerol</a:t>
            </a: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90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ADC2C6-C520-4826-B552-0F127DE54435}"/>
              </a:ext>
            </a:extLst>
          </p:cNvPr>
          <p:cNvPicPr>
            <a:picLocks noChangeAspect="1"/>
          </p:cNvPicPr>
          <p:nvPr/>
        </p:nvPicPr>
        <p:blipFill rotWithShape="1">
          <a:blip r:embed="rId2"/>
          <a:srcRect r="17559"/>
          <a:stretch/>
        </p:blipFill>
        <p:spPr>
          <a:xfrm>
            <a:off x="281354" y="295422"/>
            <a:ext cx="11451101" cy="6119446"/>
          </a:xfrm>
          <a:prstGeom prst="rect">
            <a:avLst/>
          </a:prstGeom>
        </p:spPr>
      </p:pic>
    </p:spTree>
    <p:extLst>
      <p:ext uri="{BB962C8B-B14F-4D97-AF65-F5344CB8AC3E}">
        <p14:creationId xmlns:p14="http://schemas.microsoft.com/office/powerpoint/2010/main" val="320900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7BF8F-BC68-4AD6-8E6B-2A433D0750F0}"/>
              </a:ext>
            </a:extLst>
          </p:cNvPr>
          <p:cNvSpPr/>
          <p:nvPr/>
        </p:nvSpPr>
        <p:spPr>
          <a:xfrm>
            <a:off x="439022" y="782679"/>
            <a:ext cx="10986783" cy="3600986"/>
          </a:xfrm>
          <a:prstGeom prst="rect">
            <a:avLst/>
          </a:prstGeom>
        </p:spPr>
        <p:txBody>
          <a:bodyPr wrap="square">
            <a:sp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2- Stage II  </a:t>
            </a:r>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Glycolysis</a:t>
            </a:r>
            <a:r>
              <a:rPr lang="en-US" sz="2400" dirty="0" smtClean="0">
                <a:latin typeface="Times New Roman" panose="02020603050405020304" pitchFamily="18" charset="0"/>
                <a:cs typeface="Times New Roman" panose="02020603050405020304" pitchFamily="18" charset="0"/>
              </a:rPr>
              <a:t> occurs in the cytosol, begins the degradation process by breaking glucose into two molecules of  pyruvate. </a:t>
            </a:r>
          </a:p>
          <a:p>
            <a:pPr marL="342900" indent="-342900">
              <a:lnSpc>
                <a:spcPct val="150000"/>
              </a:lnSpc>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Activated carrier molecules: </a:t>
            </a:r>
            <a:r>
              <a:rPr lang="en-US" sz="2400" dirty="0" smtClean="0">
                <a:latin typeface="Times New Roman" panose="02020603050405020304" pitchFamily="18" charset="0"/>
                <a:cs typeface="Times New Roman" panose="02020603050405020304" pitchFamily="18" charset="0"/>
              </a:rPr>
              <a:t>are energy-carrying molecule that is used by cells to store and release energy very quickly such as adenosine 5’‐triphosphate (ATP) and nicotinamide adenine dinucleotide (NADH).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95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29E47-9054-472E-901B-ED66A894CECE}"/>
              </a:ext>
            </a:extLst>
          </p:cNvPr>
          <p:cNvPicPr>
            <a:picLocks noChangeAspect="1"/>
          </p:cNvPicPr>
          <p:nvPr/>
        </p:nvPicPr>
        <p:blipFill>
          <a:blip r:embed="rId2"/>
          <a:stretch>
            <a:fillRect/>
          </a:stretch>
        </p:blipFill>
        <p:spPr>
          <a:xfrm>
            <a:off x="576776" y="956604"/>
            <a:ext cx="10944664" cy="5901396"/>
          </a:xfrm>
          <a:prstGeom prst="rect">
            <a:avLst/>
          </a:prstGeom>
        </p:spPr>
      </p:pic>
    </p:spTree>
    <p:extLst>
      <p:ext uri="{BB962C8B-B14F-4D97-AF65-F5344CB8AC3E}">
        <p14:creationId xmlns:p14="http://schemas.microsoft.com/office/powerpoint/2010/main" val="216154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3E174-C052-468D-B2E9-425F902F1D18}"/>
              </a:ext>
            </a:extLst>
          </p:cNvPr>
          <p:cNvPicPr>
            <a:picLocks noChangeAspect="1"/>
          </p:cNvPicPr>
          <p:nvPr/>
        </p:nvPicPr>
        <p:blipFill rotWithShape="1">
          <a:blip r:embed="rId2"/>
          <a:srcRect l="12258" r="10907" b="37454"/>
          <a:stretch/>
        </p:blipFill>
        <p:spPr>
          <a:xfrm>
            <a:off x="396232" y="3271412"/>
            <a:ext cx="5432092" cy="3665288"/>
          </a:xfrm>
          <a:prstGeom prst="rect">
            <a:avLst/>
          </a:prstGeom>
        </p:spPr>
      </p:pic>
      <p:pic>
        <p:nvPicPr>
          <p:cNvPr id="3" name="Picture 2" descr="y Image 1">
            <a:extLst>
              <a:ext uri="{FF2B5EF4-FFF2-40B4-BE49-F238E27FC236}">
                <a16:creationId xmlns:a16="http://schemas.microsoft.com/office/drawing/2014/main" id="{4549CD87-6E1F-4EDD-A96C-993D9025AFE5}"/>
              </a:ext>
            </a:extLst>
          </p:cNvPr>
          <p:cNvPicPr/>
          <p:nvPr/>
        </p:nvPicPr>
        <p:blipFill rotWithShape="1">
          <a:blip r:embed="rId3" cstate="print">
            <a:extLst>
              <a:ext uri="{28A0092B-C50C-407E-A947-70E740481C1C}">
                <a14:useLocalDpi xmlns:a14="http://schemas.microsoft.com/office/drawing/2010/main" val="0"/>
              </a:ext>
            </a:extLst>
          </a:blip>
          <a:srcRect l="3829" t="7458" r="3672" b="6760"/>
          <a:stretch/>
        </p:blipFill>
        <p:spPr bwMode="auto">
          <a:xfrm>
            <a:off x="6263780" y="3359347"/>
            <a:ext cx="5699768" cy="3665288"/>
          </a:xfrm>
          <a:prstGeom prst="rect">
            <a:avLst/>
          </a:prstGeom>
          <a:noFill/>
          <a:ln>
            <a:noFill/>
          </a:ln>
        </p:spPr>
      </p:pic>
      <p:sp>
        <p:nvSpPr>
          <p:cNvPr id="5" name="TextBox 4">
            <a:extLst>
              <a:ext uri="{FF2B5EF4-FFF2-40B4-BE49-F238E27FC236}">
                <a16:creationId xmlns:a16="http://schemas.microsoft.com/office/drawing/2014/main" id="{1C8D673A-4DD7-87C7-B787-D59EE2FD210B}"/>
              </a:ext>
            </a:extLst>
          </p:cNvPr>
          <p:cNvSpPr txBox="1"/>
          <p:nvPr/>
        </p:nvSpPr>
        <p:spPr>
          <a:xfrm>
            <a:off x="454955" y="0"/>
            <a:ext cx="11054870" cy="223984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ATP is formed by </a:t>
            </a:r>
            <a:r>
              <a:rPr lang="en-US" sz="2400" b="1" dirty="0">
                <a:latin typeface="Arial" panose="020B0604020202020204" pitchFamily="34" charset="0"/>
                <a:cs typeface="Arial" panose="020B0604020202020204" pitchFamily="34" charset="0"/>
              </a:rPr>
              <a:t>Substrate level phosphorylation: </a:t>
            </a:r>
            <a:r>
              <a:rPr lang="en-US" sz="2400" dirty="0">
                <a:latin typeface="Arial" panose="020B0604020202020204" pitchFamily="34" charset="0"/>
                <a:cs typeface="Arial" panose="020B0604020202020204" pitchFamily="34" charset="0"/>
              </a:rPr>
              <a:t>which means moving a phosphate group from the substrates (glucose) to ADP, producing ATP</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 NADH is formed by oxidation, electron from glucose will be removed and placed on NAD to form NADH </a:t>
            </a:r>
          </a:p>
        </p:txBody>
      </p:sp>
      <p:sp>
        <p:nvSpPr>
          <p:cNvPr id="6" name="Rectangle 5"/>
          <p:cNvSpPr/>
          <p:nvPr/>
        </p:nvSpPr>
        <p:spPr>
          <a:xfrm>
            <a:off x="679508" y="2404796"/>
            <a:ext cx="11031523" cy="786754"/>
          </a:xfrm>
          <a:prstGeom prst="rect">
            <a:avLst/>
          </a:prstGeom>
        </p:spPr>
        <p:txBody>
          <a:bodyPr wrap="square">
            <a:spAutoFit/>
          </a:bodyPr>
          <a:lstStyle/>
          <a:p>
            <a:pPr>
              <a:lnSpc>
                <a:spcPct val="150000"/>
              </a:lnSpc>
            </a:pPr>
            <a:r>
              <a:rPr lang="en-US" sz="1600" b="1" dirty="0">
                <a:latin typeface="Times New Roman" panose="02020603050405020304" pitchFamily="18" charset="0"/>
                <a:cs typeface="Times New Roman" panose="02020603050405020304" pitchFamily="18" charset="0"/>
              </a:rPr>
              <a:t>Oxidation</a:t>
            </a:r>
            <a:r>
              <a:rPr lang="en-US" sz="1600" dirty="0">
                <a:latin typeface="Times New Roman" panose="02020603050405020304" pitchFamily="18" charset="0"/>
                <a:cs typeface="Times New Roman" panose="02020603050405020304" pitchFamily="18" charset="0"/>
              </a:rPr>
              <a:t> = moving electrons from one </a:t>
            </a:r>
            <a:r>
              <a:rPr lang="en-US" sz="1600" dirty="0" smtClean="0">
                <a:latin typeface="Times New Roman" panose="02020603050405020304" pitchFamily="18" charset="0"/>
                <a:cs typeface="Times New Roman" panose="02020603050405020304" pitchFamily="18" charset="0"/>
              </a:rPr>
              <a:t>molecule to </a:t>
            </a:r>
            <a:r>
              <a:rPr lang="en-US" sz="1600" dirty="0">
                <a:latin typeface="Times New Roman" panose="02020603050405020304" pitchFamily="18" charset="0"/>
                <a:cs typeface="Times New Roman" panose="02020603050405020304" pitchFamily="18" charset="0"/>
              </a:rPr>
              <a:t>another (Food molecules act as </a:t>
            </a:r>
            <a:r>
              <a:rPr lang="en-US" sz="1600" dirty="0" smtClean="0">
                <a:latin typeface="Times New Roman" panose="02020603050405020304" pitchFamily="18" charset="0"/>
                <a:cs typeface="Times New Roman" panose="02020603050405020304" pitchFamily="18" charset="0"/>
              </a:rPr>
              <a:t>electron donors </a:t>
            </a:r>
            <a:r>
              <a:rPr lang="en-US" sz="1600" dirty="0">
                <a:latin typeface="Times New Roman" panose="02020603050405020304" pitchFamily="18" charset="0"/>
                <a:cs typeface="Times New Roman" panose="02020603050405020304" pitchFamily="18" charset="0"/>
              </a:rPr>
              <a:t>and Activated carrier molecules are </a:t>
            </a:r>
            <a:r>
              <a:rPr lang="en-US" sz="1600" dirty="0" smtClean="0">
                <a:latin typeface="Times New Roman" panose="02020603050405020304" pitchFamily="18" charset="0"/>
                <a:cs typeface="Times New Roman" panose="02020603050405020304" pitchFamily="18" charset="0"/>
              </a:rPr>
              <a:t>acceptors).  </a:t>
            </a:r>
            <a:r>
              <a:rPr lang="en-US" sz="1600" b="1" dirty="0" smtClean="0">
                <a:latin typeface="Times New Roman" panose="02020603050405020304" pitchFamily="18" charset="0"/>
                <a:cs typeface="Times New Roman" panose="02020603050405020304" pitchFamily="18" charset="0"/>
              </a:rPr>
              <a:t>Reduction</a:t>
            </a:r>
            <a:r>
              <a:rPr lang="en-US" sz="1600" dirty="0">
                <a:latin typeface="Times New Roman" panose="02020603050405020304" pitchFamily="18" charset="0"/>
                <a:cs typeface="Times New Roman" panose="02020603050405020304" pitchFamily="18" charset="0"/>
              </a:rPr>
              <a:t>: addition of electrons</a:t>
            </a:r>
          </a:p>
        </p:txBody>
      </p:sp>
    </p:spTree>
    <p:extLst>
      <p:ext uri="{BB962C8B-B14F-4D97-AF65-F5344CB8AC3E}">
        <p14:creationId xmlns:p14="http://schemas.microsoft.com/office/powerpoint/2010/main" val="69595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A30686-0914-47D7-BB4B-F51D45DD4291}"/>
              </a:ext>
            </a:extLst>
          </p:cNvPr>
          <p:cNvPicPr>
            <a:picLocks noChangeAspect="1"/>
          </p:cNvPicPr>
          <p:nvPr/>
        </p:nvPicPr>
        <p:blipFill rotWithShape="1">
          <a:blip r:embed="rId2"/>
          <a:srcRect t="51910"/>
          <a:stretch/>
        </p:blipFill>
        <p:spPr>
          <a:xfrm>
            <a:off x="187569" y="506437"/>
            <a:ext cx="11816862" cy="5331656"/>
          </a:xfrm>
          <a:prstGeom prst="rect">
            <a:avLst/>
          </a:prstGeom>
        </p:spPr>
      </p:pic>
    </p:spTree>
    <p:extLst>
      <p:ext uri="{BB962C8B-B14F-4D97-AF65-F5344CB8AC3E}">
        <p14:creationId xmlns:p14="http://schemas.microsoft.com/office/powerpoint/2010/main" val="345546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302562"/>
          </a:xfrm>
        </p:spPr>
        <p:txBody>
          <a:bodyPr/>
          <a:lstStyle/>
          <a:p>
            <a:r>
              <a:rPr lang="en-US" b="1" cap="none" dirty="0">
                <a:latin typeface="Times New Roman" panose="02020603050405020304" pitchFamily="18" charset="0"/>
                <a:cs typeface="Times New Roman" panose="02020603050405020304" pitchFamily="18" charset="0"/>
              </a:rPr>
              <a:t>Cellular energy</a:t>
            </a:r>
            <a:endParaRPr lang="en-US" dirty="0"/>
          </a:p>
        </p:txBody>
      </p:sp>
      <p:sp>
        <p:nvSpPr>
          <p:cNvPr id="3" name="Content Placeholder 2"/>
          <p:cNvSpPr>
            <a:spLocks noGrp="1"/>
          </p:cNvSpPr>
          <p:nvPr>
            <p:ph sz="quarter" idx="13"/>
          </p:nvPr>
        </p:nvSpPr>
        <p:spPr/>
        <p:txBody>
          <a:bodyPr>
            <a:normAutofit/>
          </a:bodyPr>
          <a:lstStyle/>
          <a:p>
            <a:r>
              <a:rPr lang="en-US" sz="2800" b="1" cap="none" dirty="0" smtClean="0">
                <a:latin typeface="Times New Roman" panose="02020603050405020304" pitchFamily="18" charset="0"/>
                <a:cs typeface="Times New Roman" panose="02020603050405020304" pitchFamily="18" charset="0"/>
              </a:rPr>
              <a:t>Cellular energy </a:t>
            </a:r>
            <a:r>
              <a:rPr lang="en-US" sz="2800" cap="none" dirty="0" smtClean="0">
                <a:latin typeface="Times New Roman" panose="02020603050405020304" pitchFamily="18" charset="0"/>
                <a:cs typeface="Times New Roman" panose="02020603050405020304" pitchFamily="18" charset="0"/>
              </a:rPr>
              <a:t>is the fuel—primarily adenosine triphosphate (ATP)—that cells generate to power life, including muscle contraction, nerve signaling, and nutrient transport. Produced mainly in the mitochondria through metabolism, ATP is generated by breaking down food into usable energy. A high ATP:ADP ratio is critical for health.</a:t>
            </a: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2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1082A7-D3AC-4903-B160-B759D74BD469}"/>
              </a:ext>
            </a:extLst>
          </p:cNvPr>
          <p:cNvSpPr/>
          <p:nvPr/>
        </p:nvSpPr>
        <p:spPr>
          <a:xfrm>
            <a:off x="334021" y="923336"/>
            <a:ext cx="7390228" cy="4600042"/>
          </a:xfrm>
          <a:prstGeom prst="rect">
            <a:avLst/>
          </a:prstGeom>
        </p:spPr>
        <p:txBody>
          <a:bodyPr wrap="square">
            <a:spAutoFit/>
          </a:bodyPr>
          <a:lstStyle/>
          <a:p>
            <a:pPr>
              <a:lnSpc>
                <a:spcPct val="150000"/>
              </a:lnSpc>
            </a:pPr>
            <a:r>
              <a:rPr lang="en-US" sz="2200" b="1" dirty="0">
                <a:latin typeface="Arial" panose="020B0604020202020204" pitchFamily="34" charset="0"/>
                <a:cs typeface="Arial" panose="020B0604020202020204" pitchFamily="34" charset="0"/>
              </a:rPr>
              <a:t>Anaerobic  Respiration (Fermentation</a:t>
            </a:r>
            <a:r>
              <a:rPr lang="en-US" sz="2200" dirty="0">
                <a:latin typeface="Arial" panose="020B0604020202020204" pitchFamily="34" charset="0"/>
                <a:cs typeface="Arial" panose="020B0604020202020204" pitchFamily="34" charset="0"/>
              </a:rPr>
              <a:t>) —It is the breakdown of glucose in the absence of O₂ which leads to produce small amount of ATP (energy)</a:t>
            </a:r>
          </a:p>
          <a:p>
            <a:pPr>
              <a:lnSpc>
                <a:spcPct val="150000"/>
              </a:lnSpc>
            </a:pPr>
            <a:r>
              <a:rPr lang="en-US" sz="2200" dirty="0" err="1">
                <a:latin typeface="Arial" panose="020B0604020202020204" pitchFamily="34" charset="0"/>
                <a:cs typeface="Arial" panose="020B0604020202020204" pitchFamily="34" charset="0"/>
              </a:rPr>
              <a:t>e.g</a:t>
            </a:r>
            <a:r>
              <a:rPr lang="en-US" sz="2200" dirty="0">
                <a:latin typeface="Arial" panose="020B0604020202020204" pitchFamily="34" charset="0"/>
                <a:cs typeface="Arial" panose="020B0604020202020204" pitchFamily="34" charset="0"/>
              </a:rPr>
              <a:t>: skeletal muscle can function in anaerobic conditions, pyruvate is converted into Lactic acid (human or animal) or ethanol (plant and yeast). Lactic acid  produces the sensation of sore muscles and fatigue.</a:t>
            </a:r>
          </a:p>
          <a:p>
            <a:pPr>
              <a:lnSpc>
                <a:spcPct val="150000"/>
              </a:lnSpc>
            </a:pPr>
            <a:r>
              <a:rPr lang="en-US" sz="2200" dirty="0">
                <a:latin typeface="Arial" panose="020B0604020202020204" pitchFamily="34" charset="0"/>
                <a:cs typeface="Arial" panose="020B0604020202020204" pitchFamily="34" charset="0"/>
              </a:rPr>
              <a:t>Finally, lactic acid is carried away in the bloodstream and converted back to pyruvic acid in the liver.</a:t>
            </a:r>
          </a:p>
        </p:txBody>
      </p:sp>
      <p:pic>
        <p:nvPicPr>
          <p:cNvPr id="2" name="Picture 1">
            <a:extLst>
              <a:ext uri="{FF2B5EF4-FFF2-40B4-BE49-F238E27FC236}">
                <a16:creationId xmlns:a16="http://schemas.microsoft.com/office/drawing/2014/main" id="{03AEF0F0-0570-456F-9AA2-9B5583F3BDDF}"/>
              </a:ext>
            </a:extLst>
          </p:cNvPr>
          <p:cNvPicPr>
            <a:picLocks noChangeAspect="1"/>
          </p:cNvPicPr>
          <p:nvPr/>
        </p:nvPicPr>
        <p:blipFill>
          <a:blip r:embed="rId2"/>
          <a:stretch>
            <a:fillRect/>
          </a:stretch>
        </p:blipFill>
        <p:spPr>
          <a:xfrm>
            <a:off x="7599074" y="264163"/>
            <a:ext cx="4592926" cy="6329674"/>
          </a:xfrm>
          <a:prstGeom prst="rect">
            <a:avLst/>
          </a:prstGeom>
        </p:spPr>
      </p:pic>
    </p:spTree>
    <p:extLst>
      <p:ext uri="{BB962C8B-B14F-4D97-AF65-F5344CB8AC3E}">
        <p14:creationId xmlns:p14="http://schemas.microsoft.com/office/powerpoint/2010/main" val="104073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77B26-5561-41EC-B509-60C64E41A5CA}"/>
              </a:ext>
            </a:extLst>
          </p:cNvPr>
          <p:cNvSpPr/>
          <p:nvPr/>
        </p:nvSpPr>
        <p:spPr>
          <a:xfrm>
            <a:off x="255562" y="0"/>
            <a:ext cx="11680875" cy="6487160"/>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3- Stage III</a:t>
            </a:r>
          </a:p>
          <a:p>
            <a:pPr marL="285750" indent="-285750">
              <a:lnSpc>
                <a:spcPct val="150000"/>
              </a:lnSpc>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stage III occurs in the mitochondrion and requires abundant oxygen (O2). </a:t>
            </a:r>
          </a:p>
          <a:p>
            <a:pPr>
              <a:lnSpc>
                <a:spcPct val="150000"/>
              </a:lnSpc>
            </a:pPr>
            <a:r>
              <a:rPr lang="en-US" sz="2800" b="1" dirty="0">
                <a:latin typeface="Arial" panose="020B0604020202020204" pitchFamily="34" charset="0"/>
                <a:cs typeface="Arial" panose="020B0604020202020204" pitchFamily="34" charset="0"/>
              </a:rPr>
              <a:t>Stages III involves:-</a:t>
            </a:r>
          </a:p>
          <a:p>
            <a:pPr marL="457200" indent="-457200">
              <a:lnSpc>
                <a:spcPct val="150000"/>
              </a:lnSpc>
              <a:buFont typeface="+mj-lt"/>
              <a:buAutoNum type="arabicPeriod"/>
            </a:pPr>
            <a:r>
              <a:rPr lang="en-US" sz="2400" b="1" dirty="0">
                <a:latin typeface="Arial" panose="020B0604020202020204" pitchFamily="34" charset="0"/>
                <a:cs typeface="Arial" panose="020B0604020202020204" pitchFamily="34" charset="0"/>
              </a:rPr>
              <a:t>The citric acid or Krebs Cycle or Tricarboxylic acid (TCA) cycle </a:t>
            </a:r>
            <a:r>
              <a:rPr lang="en-US" sz="2200" dirty="0">
                <a:latin typeface="Arial" panose="020B0604020202020204" pitchFamily="34" charset="0"/>
                <a:cs typeface="Arial" panose="020B0604020202020204" pitchFamily="34" charset="0"/>
              </a:rPr>
              <a:t>:  pyruvate enters the mitochondrion and is oxidized to acetyl CoA. The cycle use acetate (in the form of acetyl-CoA) and water to produce carbon dioxide as a waste product and  reduces NAD+ to NADH.</a:t>
            </a:r>
          </a:p>
          <a:p>
            <a:pPr>
              <a:lnSpc>
                <a:spcPct val="150000"/>
              </a:lnSpc>
            </a:pPr>
            <a:r>
              <a:rPr lang="en-US" sz="2200" b="1" dirty="0">
                <a:latin typeface="Arial" panose="020B0604020202020204" pitchFamily="34" charset="0"/>
                <a:cs typeface="Arial" panose="020B0604020202020204" pitchFamily="34" charset="0"/>
              </a:rPr>
              <a:t>Major products of </a:t>
            </a:r>
            <a:r>
              <a:rPr lang="en-US" sz="2200" b="1" dirty="0" err="1">
                <a:latin typeface="Arial" panose="020B0604020202020204" pitchFamily="34" charset="0"/>
                <a:cs typeface="Arial" panose="020B0604020202020204" pitchFamily="34" charset="0"/>
              </a:rPr>
              <a:t>Kreb</a:t>
            </a:r>
            <a:r>
              <a:rPr lang="en-US" sz="2200" b="1" dirty="0">
                <a:latin typeface="Arial" panose="020B0604020202020204" pitchFamily="34" charset="0"/>
                <a:cs typeface="Arial" panose="020B0604020202020204" pitchFamily="34" charset="0"/>
              </a:rPr>
              <a:t> cycle :</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High energy in form of </a:t>
            </a:r>
          </a:p>
          <a:p>
            <a:pPr>
              <a:lnSpc>
                <a:spcPct val="150000"/>
              </a:lnSpc>
            </a:pPr>
            <a:r>
              <a:rPr lang="en-US" sz="2200" dirty="0">
                <a:latin typeface="Arial" panose="020B0604020202020204" pitchFamily="34" charset="0"/>
                <a:cs typeface="Arial" panose="020B0604020202020204" pitchFamily="34" charset="0"/>
              </a:rPr>
              <a:t> 2 ATP, 6 NADH, 2 FADH2</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CO2 waste </a:t>
            </a:r>
          </a:p>
          <a:p>
            <a:pPr marL="285750" indent="-28575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84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descr="Bouquet"/>
          <p:cNvSpPr>
            <a:spLocks noGrp="1" noChangeArrowheads="1"/>
          </p:cNvSpPr>
          <p:nvPr>
            <p:ph type="title"/>
          </p:nvPr>
        </p:nvSpPr>
        <p:spPr>
          <a:xfrm>
            <a:off x="1981200" y="274638"/>
            <a:ext cx="8229600" cy="944562"/>
          </a:xfrm>
          <a:blipFill dpi="0" rotWithShape="1">
            <a:blip r:embed="rId2"/>
            <a:srcRect/>
            <a:tile tx="0" ty="0" sx="100000" sy="100000" flip="none" algn="tl"/>
          </a:blipFill>
        </p:spPr>
        <p:txBody>
          <a:bodyPr/>
          <a:lstStyle/>
          <a:p>
            <a:pPr eaLnBrk="1" hangingPunct="1">
              <a:defRPr/>
            </a:pPr>
            <a:r>
              <a:rPr lang="en-US" dirty="0" smtClean="0">
                <a:ea typeface="+mj-ea"/>
              </a:rPr>
              <a:t>Aerobic Respiration</a:t>
            </a:r>
          </a:p>
        </p:txBody>
      </p:sp>
      <p:sp>
        <p:nvSpPr>
          <p:cNvPr id="11267" name="Rectangle 3"/>
          <p:cNvSpPr>
            <a:spLocks noGrp="1" noChangeArrowheads="1"/>
          </p:cNvSpPr>
          <p:nvPr>
            <p:ph type="body" idx="4294967295"/>
          </p:nvPr>
        </p:nvSpPr>
        <p:spPr>
          <a:xfrm>
            <a:off x="973123" y="1447801"/>
            <a:ext cx="10687574" cy="5221447"/>
          </a:xfrm>
          <a:extLst>
            <a:ext uri="{909E8E84-426E-40dd-AFC4-6F175D3DCCD1}"/>
            <a:ext uri="{91240B29-F687-4f45-9708-019B960494DF}"/>
            <a:ext uri="{AF507438-7753-43e0-B8FC-AC1667EBCBE1}"/>
            <a:ext uri="{FAA26D3D-D897-4be2-8F04-BA451C77F1D7}"/>
          </a:extLst>
        </p:spPr>
        <p:txBody>
          <a:bodyPr>
            <a:noAutofit/>
          </a:bodyPr>
          <a:lstStyle/>
          <a:p>
            <a:pPr eaLnBrk="1" hangingPunct="1">
              <a:defRPr/>
            </a:pPr>
            <a:r>
              <a:rPr lang="en-US" sz="2400" u="sng" cap="none" dirty="0" smtClean="0">
                <a:latin typeface="Times New Roman" panose="02020603050405020304" pitchFamily="18" charset="0"/>
                <a:cs typeface="Times New Roman" panose="02020603050405020304" pitchFamily="18" charset="0"/>
              </a:rPr>
              <a:t>Location</a:t>
            </a:r>
            <a:r>
              <a:rPr lang="en-US" sz="2400" cap="none" dirty="0" smtClean="0">
                <a:latin typeface="Times New Roman" panose="02020603050405020304" pitchFamily="18" charset="0"/>
                <a:cs typeface="Times New Roman" panose="02020603050405020304" pitchFamily="18" charset="0"/>
              </a:rPr>
              <a:t>: </a:t>
            </a:r>
            <a:r>
              <a:rPr lang="en-US" sz="2400" b="1" cap="none" dirty="0" smtClean="0">
                <a:solidFill>
                  <a:srgbClr val="FF33CC"/>
                </a:solidFill>
                <a:latin typeface="Times New Roman" panose="02020603050405020304" pitchFamily="18" charset="0"/>
                <a:cs typeface="Times New Roman" panose="02020603050405020304" pitchFamily="18" charset="0"/>
              </a:rPr>
              <a:t>mitochondria</a:t>
            </a:r>
          </a:p>
          <a:p>
            <a:pPr eaLnBrk="1" hangingPunct="1">
              <a:defRPr/>
            </a:pPr>
            <a:r>
              <a:rPr lang="en-US" sz="2400" cap="none" dirty="0" smtClean="0">
                <a:latin typeface="Times New Roman" panose="02020603050405020304" pitchFamily="18" charset="0"/>
                <a:cs typeface="Times New Roman" panose="02020603050405020304" pitchFamily="18" charset="0"/>
              </a:rPr>
              <a:t>Process cells use to get the </a:t>
            </a:r>
            <a:r>
              <a:rPr lang="en-US" sz="2400" b="1" u="sng" cap="none" dirty="0" smtClean="0">
                <a:latin typeface="Times New Roman" panose="02020603050405020304" pitchFamily="18" charset="0"/>
                <a:cs typeface="Times New Roman" panose="02020603050405020304" pitchFamily="18" charset="0"/>
              </a:rPr>
              <a:t>most</a:t>
            </a:r>
            <a:r>
              <a:rPr lang="en-US" sz="2400" cap="none" dirty="0" smtClean="0">
                <a:latin typeface="Times New Roman" panose="02020603050405020304" pitchFamily="18" charset="0"/>
                <a:cs typeface="Times New Roman" panose="02020603050405020304" pitchFamily="18" charset="0"/>
              </a:rPr>
              <a:t> energy out of food molecules. </a:t>
            </a:r>
          </a:p>
          <a:p>
            <a:pPr eaLnBrk="1" hangingPunct="1">
              <a:defRPr/>
            </a:pPr>
            <a:r>
              <a:rPr lang="en-US" sz="2400" b="1" cap="none" dirty="0" smtClean="0">
                <a:solidFill>
                  <a:srgbClr val="339933"/>
                </a:solidFill>
                <a:latin typeface="Times New Roman" panose="02020603050405020304" pitchFamily="18" charset="0"/>
                <a:cs typeface="Times New Roman" panose="02020603050405020304" pitchFamily="18" charset="0"/>
              </a:rPr>
              <a:t>Aerobic</a:t>
            </a:r>
            <a:r>
              <a:rPr lang="en-US" sz="2400" cap="none" dirty="0" smtClean="0">
                <a:latin typeface="Times New Roman" panose="02020603050405020304" pitchFamily="18" charset="0"/>
                <a:cs typeface="Times New Roman" panose="02020603050405020304" pitchFamily="18" charset="0"/>
              </a:rPr>
              <a:t> process – requires oxygen</a:t>
            </a:r>
          </a:p>
          <a:p>
            <a:pPr eaLnBrk="1" hangingPunct="1">
              <a:defRPr/>
            </a:pPr>
            <a:endParaRPr lang="en-US" sz="2400" cap="none" dirty="0" smtClean="0">
              <a:latin typeface="Times New Roman" panose="02020603050405020304" pitchFamily="18" charset="0"/>
              <a:cs typeface="Times New Roman" panose="02020603050405020304" pitchFamily="18" charset="0"/>
            </a:endParaRPr>
          </a:p>
          <a:p>
            <a:pPr eaLnBrk="1" hangingPunct="1">
              <a:defRPr/>
            </a:pPr>
            <a:r>
              <a:rPr lang="en-US" sz="2400" b="1" i="1" cap="none" dirty="0" smtClean="0">
                <a:latin typeface="Times New Roman" panose="02020603050405020304" pitchFamily="18" charset="0"/>
                <a:cs typeface="Times New Roman" panose="02020603050405020304" pitchFamily="18" charset="0"/>
              </a:rPr>
              <a:t>Balanced equation</a:t>
            </a:r>
            <a:r>
              <a:rPr lang="en-US" sz="2400" cap="none" dirty="0" smtClean="0">
                <a:latin typeface="Times New Roman" panose="02020603050405020304" pitchFamily="18" charset="0"/>
                <a:cs typeface="Times New Roman" panose="02020603050405020304" pitchFamily="18" charset="0"/>
              </a:rPr>
              <a:t>:</a:t>
            </a:r>
          </a:p>
          <a:p>
            <a:pPr eaLnBrk="1" hangingPunct="1">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6O</a:t>
            </a:r>
            <a:r>
              <a:rPr lang="en-US" sz="2400" b="1" baseline="-25000" dirty="0" smtClean="0">
                <a:solidFill>
                  <a:srgbClr val="0000FF"/>
                </a:solidFill>
                <a:latin typeface="Times New Roman" panose="02020603050405020304" pitchFamily="18" charset="0"/>
                <a:cs typeface="Times New Roman" panose="02020603050405020304" pitchFamily="18" charset="0"/>
              </a:rPr>
              <a:t>2</a:t>
            </a:r>
            <a:r>
              <a:rPr lang="en-US" sz="2400" b="1" dirty="0" smtClean="0">
                <a:solidFill>
                  <a:srgbClr val="0000FF"/>
                </a:solidFill>
                <a:latin typeface="Times New Roman" panose="02020603050405020304" pitchFamily="18" charset="0"/>
                <a:cs typeface="Times New Roman" panose="02020603050405020304" pitchFamily="18" charset="0"/>
              </a:rPr>
              <a:t> + C</a:t>
            </a:r>
            <a:r>
              <a:rPr lang="en-US" sz="2400" b="1" baseline="-25000" dirty="0" smtClean="0">
                <a:solidFill>
                  <a:srgbClr val="0000FF"/>
                </a:solidFill>
                <a:latin typeface="Times New Roman" panose="02020603050405020304" pitchFamily="18" charset="0"/>
                <a:cs typeface="Times New Roman" panose="02020603050405020304" pitchFamily="18" charset="0"/>
              </a:rPr>
              <a:t>6</a:t>
            </a:r>
            <a:r>
              <a:rPr lang="en-US" sz="2400" b="1" dirty="0" smtClean="0">
                <a:solidFill>
                  <a:srgbClr val="0000FF"/>
                </a:solidFill>
                <a:latin typeface="Times New Roman" panose="02020603050405020304" pitchFamily="18" charset="0"/>
                <a:cs typeface="Times New Roman" panose="02020603050405020304" pitchFamily="18" charset="0"/>
              </a:rPr>
              <a:t>H</a:t>
            </a:r>
            <a:r>
              <a:rPr lang="en-US" sz="2400" b="1" baseline="-25000" dirty="0" smtClean="0">
                <a:solidFill>
                  <a:srgbClr val="0000FF"/>
                </a:solidFill>
                <a:latin typeface="Times New Roman" panose="02020603050405020304" pitchFamily="18" charset="0"/>
                <a:cs typeface="Times New Roman" panose="02020603050405020304" pitchFamily="18" charset="0"/>
              </a:rPr>
              <a:t>12</a:t>
            </a:r>
            <a:r>
              <a:rPr lang="en-US" sz="2400" b="1" dirty="0" smtClean="0">
                <a:solidFill>
                  <a:srgbClr val="0000FF"/>
                </a:solidFill>
                <a:latin typeface="Times New Roman" panose="02020603050405020304" pitchFamily="18" charset="0"/>
                <a:cs typeface="Times New Roman" panose="02020603050405020304" pitchFamily="18" charset="0"/>
              </a:rPr>
              <a:t>O</a:t>
            </a:r>
            <a:r>
              <a:rPr lang="en-US" sz="2400" b="1" baseline="-25000" dirty="0" smtClean="0">
                <a:solidFill>
                  <a:srgbClr val="0000FF"/>
                </a:solidFill>
                <a:latin typeface="Times New Roman" panose="02020603050405020304" pitchFamily="18" charset="0"/>
                <a:cs typeface="Times New Roman" panose="02020603050405020304" pitchFamily="18" charset="0"/>
              </a:rPr>
              <a:t>6</a:t>
            </a:r>
            <a:r>
              <a:rPr lang="en-US" sz="2400" b="1" dirty="0" smtClean="0">
                <a:solidFill>
                  <a:srgbClr val="0000FF"/>
                </a:solidFill>
                <a:latin typeface="Times New Roman" panose="02020603050405020304" pitchFamily="18" charset="0"/>
                <a:cs typeface="Times New Roman" panose="02020603050405020304" pitchFamily="18" charset="0"/>
              </a:rPr>
              <a:t>                    6CO</a:t>
            </a:r>
            <a:r>
              <a:rPr lang="en-US" sz="2400" b="1" baseline="-25000" dirty="0" smtClean="0">
                <a:solidFill>
                  <a:srgbClr val="0000FF"/>
                </a:solidFill>
                <a:latin typeface="Times New Roman" panose="02020603050405020304" pitchFamily="18" charset="0"/>
                <a:cs typeface="Times New Roman" panose="02020603050405020304" pitchFamily="18" charset="0"/>
              </a:rPr>
              <a:t>2</a:t>
            </a:r>
            <a:r>
              <a:rPr lang="en-US" sz="2400" b="1" dirty="0" smtClean="0">
                <a:solidFill>
                  <a:srgbClr val="0000FF"/>
                </a:solidFill>
                <a:latin typeface="Times New Roman" panose="02020603050405020304" pitchFamily="18" charset="0"/>
                <a:cs typeface="Times New Roman" panose="02020603050405020304" pitchFamily="18" charset="0"/>
              </a:rPr>
              <a:t> + 6H</a:t>
            </a:r>
            <a:r>
              <a:rPr lang="en-US" sz="2400" b="1" baseline="-25000" dirty="0" smtClean="0">
                <a:solidFill>
                  <a:srgbClr val="0000FF"/>
                </a:solidFill>
                <a:latin typeface="Times New Roman" panose="02020603050405020304" pitchFamily="18" charset="0"/>
                <a:cs typeface="Times New Roman" panose="02020603050405020304" pitchFamily="18" charset="0"/>
              </a:rPr>
              <a:t>2</a:t>
            </a:r>
            <a:r>
              <a:rPr lang="en-US" sz="2400" b="1" dirty="0" smtClean="0">
                <a:solidFill>
                  <a:srgbClr val="0000FF"/>
                </a:solidFill>
                <a:latin typeface="Times New Roman" panose="02020603050405020304" pitchFamily="18" charset="0"/>
                <a:cs typeface="Times New Roman" panose="02020603050405020304" pitchFamily="18" charset="0"/>
              </a:rPr>
              <a:t>O + </a:t>
            </a:r>
            <a:r>
              <a:rPr lang="en-US" sz="2400" b="1" u="sng" dirty="0" smtClean="0">
                <a:solidFill>
                  <a:srgbClr val="FF0000"/>
                </a:solidFill>
                <a:latin typeface="Times New Roman" panose="02020603050405020304" pitchFamily="18" charset="0"/>
                <a:cs typeface="Times New Roman" panose="02020603050405020304" pitchFamily="18" charset="0"/>
              </a:rPr>
              <a:t>36 ATP</a:t>
            </a:r>
          </a:p>
          <a:p>
            <a:pPr eaLnBrk="1" hangingPunct="1">
              <a:buFontTx/>
              <a:buNone/>
              <a:defRPr/>
            </a:pPr>
            <a:endParaRPr lang="en-US" sz="2400" dirty="0" smtClean="0">
              <a:solidFill>
                <a:srgbClr val="0000FF"/>
              </a:solidFill>
              <a:latin typeface="Times New Roman" panose="02020603050405020304" pitchFamily="18" charset="0"/>
              <a:cs typeface="Times New Roman" panose="02020603050405020304" pitchFamily="18" charset="0"/>
            </a:endParaRPr>
          </a:p>
          <a:p>
            <a:pPr eaLnBrk="1" hangingPunct="1">
              <a:defRPr/>
            </a:pPr>
            <a:r>
              <a:rPr lang="en-US" sz="2400" cap="none" dirty="0" smtClean="0">
                <a:latin typeface="Times New Roman" panose="02020603050405020304" pitchFamily="18" charset="0"/>
                <a:cs typeface="Times New Roman" panose="02020603050405020304" pitchFamily="18" charset="0"/>
              </a:rPr>
              <a:t>By two </a:t>
            </a:r>
            <a:r>
              <a:rPr lang="en-US" sz="2400" cap="none" dirty="0" smtClean="0">
                <a:latin typeface="Times New Roman" panose="02020603050405020304" pitchFamily="18" charset="0"/>
                <a:cs typeface="Times New Roman" panose="02020603050405020304" pitchFamily="18" charset="0"/>
              </a:rPr>
              <a:t>processes</a:t>
            </a:r>
            <a:r>
              <a:rPr lang="en-US" sz="2400" cap="none" dirty="0" smtClean="0">
                <a:latin typeface="Times New Roman" panose="02020603050405020304" pitchFamily="18" charset="0"/>
                <a:cs typeface="Times New Roman" panose="02020603050405020304" pitchFamily="18" charset="0"/>
              </a:rPr>
              <a:t>: </a:t>
            </a:r>
            <a:r>
              <a:rPr lang="en-US" sz="4000" b="1" cap="none" dirty="0" err="1" smtClean="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krebs</a:t>
            </a:r>
            <a:r>
              <a:rPr lang="en-US" sz="4000" b="1" cap="none" dirty="0" smtClean="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cycle</a:t>
            </a:r>
            <a:r>
              <a:rPr lang="en-US" sz="4000" cap="none" dirty="0" smtClean="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and </a:t>
            </a:r>
            <a:r>
              <a:rPr lang="en-US" sz="4000" b="1" cap="none"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ETC </a:t>
            </a:r>
            <a:r>
              <a:rPr lang="en-US" sz="2400" b="1" cap="none"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(Electron transport chain)</a:t>
            </a:r>
            <a:endParaRPr lang="en-US" sz="2400" b="1" cap="none"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eaLnBrk="1" hangingPunct="1">
              <a:buFontTx/>
              <a:buNone/>
              <a:defRPr/>
            </a:pPr>
            <a:endParaRPr lang="en-US" sz="2400" dirty="0" smtClean="0">
              <a:latin typeface="Times New Roman" panose="02020603050405020304" pitchFamily="18" charset="0"/>
              <a:cs typeface="Times New Roman" panose="02020603050405020304" pitchFamily="18" charset="0"/>
            </a:endParaRPr>
          </a:p>
          <a:p>
            <a:pPr eaLnBrk="1" hangingPunct="1">
              <a:buFontTx/>
              <a:buNone/>
              <a:defRPr/>
            </a:pPr>
            <a:endParaRPr lang="en-US" sz="2400" dirty="0" smtClean="0">
              <a:latin typeface="Times New Roman" panose="02020603050405020304" pitchFamily="18" charset="0"/>
              <a:cs typeface="Times New Roman" panose="02020603050405020304" pitchFamily="18" charset="0"/>
            </a:endParaRPr>
          </a:p>
        </p:txBody>
      </p:sp>
      <p:sp>
        <p:nvSpPr>
          <p:cNvPr id="12292" name="Line 4"/>
          <p:cNvSpPr>
            <a:spLocks noChangeShapeType="1"/>
          </p:cNvSpPr>
          <p:nvPr/>
        </p:nvSpPr>
        <p:spPr bwMode="auto">
          <a:xfrm>
            <a:off x="3408028" y="4551727"/>
            <a:ext cx="762000" cy="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3286150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66">
                                            <p:txEl>
                                              <p:charRg st="4294967295" end="4294967295"/>
                                            </p:txEl>
                                          </p:spTgt>
                                        </p:tgtEl>
                                        <p:attrNameLst>
                                          <p:attrName>style.visibility</p:attrName>
                                        </p:attrNameLst>
                                      </p:cBhvr>
                                      <p:to>
                                        <p:strVal val="visible"/>
                                      </p:to>
                                    </p:set>
                                    <p:animEffect transition="in" filter="fade">
                                      <p:cBhvr>
                                        <p:cTn id="7" dur="768" decel="100000"/>
                                        <p:tgtEl>
                                          <p:spTgt spid="11266">
                                            <p:txEl>
                                              <p:charRg st="4294967295" end="4294967295"/>
                                            </p:txEl>
                                          </p:spTgt>
                                        </p:tgtEl>
                                      </p:cBhvr>
                                    </p:animEffect>
                                    <p:animScale>
                                      <p:cBhvr>
                                        <p:cTn id="8" dur="768" decel="100000"/>
                                        <p:tgtEl>
                                          <p:spTgt spid="11266">
                                            <p:txEl>
                                              <p:charRg st="4294967295" end="4294967295"/>
                                            </p:txEl>
                                          </p:spTgt>
                                        </p:tgtEl>
                                      </p:cBhvr>
                                      <p:from x="10000" y="10000"/>
                                      <p:to x="200000" y="450000"/>
                                    </p:animScale>
                                    <p:animScale>
                                      <p:cBhvr>
                                        <p:cTn id="9" dur="1230" accel="100000" fill="hold">
                                          <p:stCondLst>
                                            <p:cond delay="768"/>
                                          </p:stCondLst>
                                        </p:cTn>
                                        <p:tgtEl>
                                          <p:spTgt spid="11266">
                                            <p:txEl>
                                              <p:charRg st="4294967295" end="4294967295"/>
                                            </p:txEl>
                                          </p:spTgt>
                                        </p:tgtEl>
                                      </p:cBhvr>
                                      <p:from x="200000" y="450000"/>
                                      <p:to x="100000" y="100000"/>
                                    </p:animScale>
                                    <p:set>
                                      <p:cBhvr>
                                        <p:cTn id="10" dur="768" fill="hold"/>
                                        <p:tgtEl>
                                          <p:spTgt spid="11266">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11266">
                                            <p:txEl>
                                              <p:charRg st="4294967295" end="4294967295"/>
                                            </p:txEl>
                                          </p:spTgt>
                                        </p:tgtEl>
                                        <p:attrNameLst>
                                          <p:attrName>ppt_x</p:attrName>
                                        </p:attrNameLst>
                                      </p:cBhvr>
                                    </p:anim>
                                    <p:set>
                                      <p:cBhvr>
                                        <p:cTn id="12" dur="768" fill="hold"/>
                                        <p:tgtEl>
                                          <p:spTgt spid="11266">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11266">
                                            <p:txEl>
                                              <p:charRg st="4294967295" end="4294967295"/>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267">
                                            <p:txEl>
                                              <p:pRg st="0" end="0"/>
                                            </p:txEl>
                                          </p:spTgt>
                                        </p:tgtEl>
                                        <p:attrNameLst>
                                          <p:attrName>style.visibility</p:attrName>
                                        </p:attrNameLst>
                                      </p:cBhvr>
                                      <p:to>
                                        <p:strVal val="visible"/>
                                      </p:to>
                                    </p:set>
                                    <p:anim calcmode="lin" valueType="num">
                                      <p:cBhvr>
                                        <p:cTn id="18"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126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267">
                                            <p:txEl>
                                              <p:pRg st="1" end="1"/>
                                            </p:txEl>
                                          </p:spTgt>
                                        </p:tgtEl>
                                        <p:attrNameLst>
                                          <p:attrName>style.visibility</p:attrName>
                                        </p:attrNameLst>
                                      </p:cBhvr>
                                      <p:to>
                                        <p:strVal val="visible"/>
                                      </p:to>
                                    </p:set>
                                    <p:anim calcmode="lin" valueType="num">
                                      <p:cBhvr>
                                        <p:cTn id="25"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12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267">
                                            <p:txEl>
                                              <p:pRg st="2" end="2"/>
                                            </p:txEl>
                                          </p:spTgt>
                                        </p:tgtEl>
                                        <p:attrNameLst>
                                          <p:attrName>style.visibility</p:attrName>
                                        </p:attrNameLst>
                                      </p:cBhvr>
                                      <p:to>
                                        <p:strVal val="visible"/>
                                      </p:to>
                                    </p:set>
                                    <p:anim calcmode="lin" valueType="num">
                                      <p:cBhvr>
                                        <p:cTn id="32"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126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1267">
                                            <p:txEl>
                                              <p:pRg st="4" end="4"/>
                                            </p:txEl>
                                          </p:spTgt>
                                        </p:tgtEl>
                                        <p:attrNameLst>
                                          <p:attrName>style.visibility</p:attrName>
                                        </p:attrNameLst>
                                      </p:cBhvr>
                                      <p:to>
                                        <p:strVal val="visible"/>
                                      </p:to>
                                    </p:set>
                                    <p:anim calcmode="lin" valueType="num">
                                      <p:cBhvr>
                                        <p:cTn id="39"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267">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126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267">
                                            <p:txEl>
                                              <p:pRg st="5" end="5"/>
                                            </p:txEl>
                                          </p:spTgt>
                                        </p:tgtEl>
                                        <p:attrNameLst>
                                          <p:attrName>style.visibility</p:attrName>
                                        </p:attrNameLst>
                                      </p:cBhvr>
                                      <p:to>
                                        <p:strVal val="visible"/>
                                      </p:to>
                                    </p:set>
                                    <p:anim calcmode="lin" valueType="num">
                                      <p:cBhvr>
                                        <p:cTn id="46"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11267">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52666A-599A-4D8E-8233-0BA41CEC494E}"/>
              </a:ext>
            </a:extLst>
          </p:cNvPr>
          <p:cNvSpPr/>
          <p:nvPr/>
        </p:nvSpPr>
        <p:spPr>
          <a:xfrm>
            <a:off x="534572" y="931600"/>
            <a:ext cx="10789921" cy="4536819"/>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Membrane Oxidative phosphorylation : </a:t>
            </a:r>
            <a:r>
              <a:rPr lang="en-US" sz="2400" dirty="0">
                <a:latin typeface="Arial" panose="020B0604020202020204" pitchFamily="34" charset="0"/>
                <a:cs typeface="Arial" panose="020B0604020202020204" pitchFamily="34" charset="0"/>
              </a:rPr>
              <a:t>it occurs on  Electron‐transport chain</a:t>
            </a:r>
          </a:p>
          <a:p>
            <a:pPr>
              <a:lnSpc>
                <a:spcPct val="150000"/>
              </a:lnSpc>
            </a:pPr>
            <a:r>
              <a:rPr lang="en-US" sz="2400" b="1" dirty="0">
                <a:latin typeface="Arial" panose="020B0604020202020204" pitchFamily="34" charset="0"/>
                <a:cs typeface="Arial" panose="020B0604020202020204" pitchFamily="34" charset="0"/>
              </a:rPr>
              <a:t>Electron‐transport chain: </a:t>
            </a:r>
            <a:r>
              <a:rPr lang="en-US" sz="2400" dirty="0">
                <a:latin typeface="Arial" panose="020B0604020202020204" pitchFamily="34" charset="0"/>
                <a:cs typeface="Arial" panose="020B0604020202020204" pitchFamily="34" charset="0"/>
              </a:rPr>
              <a:t>are specialized proteins that embedded in inner membrane of mitochondria. It is responsible for transporting hydrogen ions (“protons”, NADH+ which store energy) produced from the Krebs cycle and glycolysis across the inner mitochondrial membrane to intermembrane space. Large quantities of energy form in this process </a:t>
            </a:r>
            <a:endParaRPr lang="en-US" sz="2800" b="1" dirty="0">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16F67A-8E08-4D41-B25F-9058234DCC5F}"/>
              </a:ext>
            </a:extLst>
          </p:cNvPr>
          <p:cNvSpPr/>
          <p:nvPr/>
        </p:nvSpPr>
        <p:spPr>
          <a:xfrm>
            <a:off x="534572" y="52799"/>
            <a:ext cx="11277983" cy="658835"/>
          </a:xfrm>
          <a:prstGeom prst="rect">
            <a:avLst/>
          </a:prstGeom>
        </p:spPr>
        <p:txBody>
          <a:bodyPr wrap="square">
            <a:spAutoFit/>
          </a:bodyPr>
          <a:lstStyle/>
          <a:p>
            <a:pPr marL="457200" indent="-457200">
              <a:lnSpc>
                <a:spcPct val="150000"/>
              </a:lnSpc>
              <a:buAutoNum type="arabicPeriod" startAt="2"/>
            </a:pPr>
            <a:r>
              <a:rPr lang="en-US" sz="2800" b="1" dirty="0">
                <a:latin typeface="Arial" panose="020B0604020202020204" pitchFamily="34" charset="0"/>
                <a:cs typeface="Arial" panose="020B0604020202020204" pitchFamily="34" charset="0"/>
              </a:rPr>
              <a:t>Membrane Oxidative phosphorylation and Chemiosmosis </a:t>
            </a:r>
          </a:p>
        </p:txBody>
      </p:sp>
    </p:spTree>
    <p:extLst>
      <p:ext uri="{BB962C8B-B14F-4D97-AF65-F5344CB8AC3E}">
        <p14:creationId xmlns:p14="http://schemas.microsoft.com/office/powerpoint/2010/main" val="3183105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5A334-F7A8-4B26-AE4F-BCEE77C63427}"/>
              </a:ext>
            </a:extLst>
          </p:cNvPr>
          <p:cNvPicPr>
            <a:picLocks noChangeAspect="1"/>
          </p:cNvPicPr>
          <p:nvPr/>
        </p:nvPicPr>
        <p:blipFill rotWithShape="1">
          <a:blip r:embed="rId2"/>
          <a:srcRect l="20884" t="20704" r="39423" b="14444"/>
          <a:stretch/>
        </p:blipFill>
        <p:spPr>
          <a:xfrm>
            <a:off x="6163133" y="0"/>
            <a:ext cx="6168682" cy="6858000"/>
          </a:xfrm>
          <a:prstGeom prst="rect">
            <a:avLst/>
          </a:prstGeom>
        </p:spPr>
      </p:pic>
      <p:sp>
        <p:nvSpPr>
          <p:cNvPr id="5" name="TextBox 4">
            <a:extLst>
              <a:ext uri="{FF2B5EF4-FFF2-40B4-BE49-F238E27FC236}">
                <a16:creationId xmlns:a16="http://schemas.microsoft.com/office/drawing/2014/main" id="{08AFBCA9-B200-41DD-98B9-E8765F4BB663}"/>
              </a:ext>
            </a:extLst>
          </p:cNvPr>
          <p:cNvSpPr txBox="1"/>
          <p:nvPr/>
        </p:nvSpPr>
        <p:spPr>
          <a:xfrm>
            <a:off x="270804" y="193348"/>
            <a:ext cx="6168682" cy="5194499"/>
          </a:xfrm>
          <a:prstGeom prst="rect">
            <a:avLst/>
          </a:prstGeom>
          <a:noFill/>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Chemiosmosis:</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Movement of H+ from mitochondrial matrix to the intermembrane space will create an electrochemical gradient. All the hydrogen ions will move back across the membrane from high to low concentration through a protein called ATP synthase. The energy provided by the protons is used to bind a phosphate group to ADP, creating ATP. </a:t>
            </a:r>
          </a:p>
        </p:txBody>
      </p:sp>
    </p:spTree>
    <p:extLst>
      <p:ext uri="{BB962C8B-B14F-4D97-AF65-F5344CB8AC3E}">
        <p14:creationId xmlns:p14="http://schemas.microsoft.com/office/powerpoint/2010/main" val="3709731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4F4AB8-E85E-40DC-B3E7-0B58F239BDDC}"/>
              </a:ext>
            </a:extLst>
          </p:cNvPr>
          <p:cNvPicPr>
            <a:picLocks noChangeAspect="1"/>
          </p:cNvPicPr>
          <p:nvPr/>
        </p:nvPicPr>
        <p:blipFill rotWithShape="1">
          <a:blip r:embed="rId2"/>
          <a:srcRect l="4731" r="4691" b="15693"/>
          <a:stretch/>
        </p:blipFill>
        <p:spPr>
          <a:xfrm>
            <a:off x="576774" y="0"/>
            <a:ext cx="11043139" cy="6668086"/>
          </a:xfrm>
          <a:prstGeom prst="rect">
            <a:avLst/>
          </a:prstGeom>
        </p:spPr>
      </p:pic>
    </p:spTree>
    <p:extLst>
      <p:ext uri="{BB962C8B-B14F-4D97-AF65-F5344CB8AC3E}">
        <p14:creationId xmlns:p14="http://schemas.microsoft.com/office/powerpoint/2010/main" val="993852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9E7FCE-2378-4648-BD33-92D6CD4F3464}"/>
              </a:ext>
            </a:extLst>
          </p:cNvPr>
          <p:cNvSpPr/>
          <p:nvPr/>
        </p:nvSpPr>
        <p:spPr>
          <a:xfrm>
            <a:off x="412651" y="932537"/>
            <a:ext cx="11779349" cy="2886175"/>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Revision questions:</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Types of cellular respiration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List the stages of cellular energy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process of Chemiosmosis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84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148734"/>
            <a:ext cx="10364451" cy="757277"/>
          </a:xfrm>
        </p:spPr>
        <p:txBody>
          <a:bodyPr/>
          <a:lstStyle/>
          <a:p>
            <a:r>
              <a:rPr lang="en-US" b="1" cap="none" dirty="0">
                <a:latin typeface="Times New Roman" panose="02020603050405020304" pitchFamily="18" charset="0"/>
                <a:cs typeface="Times New Roman" panose="02020603050405020304" pitchFamily="18" charset="0"/>
              </a:rPr>
              <a:t>Why cells need energy</a:t>
            </a:r>
            <a:r>
              <a:rPr lang="en-US" b="1" cap="none" dirty="0" smtClean="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sz="quarter" idx="13"/>
          </p:nvPr>
        </p:nvSpPr>
        <p:spPr>
          <a:xfrm>
            <a:off x="520117" y="906012"/>
            <a:ext cx="11274803" cy="6132352"/>
          </a:xfrm>
        </p:spPr>
        <p:txBody>
          <a:bodyPr>
            <a:noAutofit/>
          </a:bodyPr>
          <a:lstStyle/>
          <a:p>
            <a:pPr marL="457200" lvl="1" indent="0">
              <a:buNone/>
            </a:pPr>
            <a:endParaRPr lang="en-US" sz="2800" cap="none" dirty="0" smtClean="0">
              <a:latin typeface="Times New Roman" panose="02020603050405020304" pitchFamily="18" charset="0"/>
              <a:cs typeface="Times New Roman" panose="02020603050405020304" pitchFamily="18" charset="0"/>
            </a:endParaRPr>
          </a:p>
          <a:p>
            <a:pPr marL="457200" lvl="1" indent="0">
              <a:buNone/>
            </a:pPr>
            <a:r>
              <a:rPr lang="en-US" sz="2800" b="1" cap="none" dirty="0" smtClean="0">
                <a:latin typeface="Times New Roman" panose="02020603050405020304" pitchFamily="18" charset="0"/>
                <a:cs typeface="Times New Roman" panose="02020603050405020304" pitchFamily="18" charset="0"/>
              </a:rPr>
              <a:t>Respiration Is Important Because ATP Is Required In</a:t>
            </a:r>
          </a:p>
          <a:p>
            <a:pPr marL="914400" lvl="1" indent="-457200">
              <a:buFont typeface="+mj-lt"/>
              <a:buAutoNum type="arabicPeriod"/>
            </a:pPr>
            <a:r>
              <a:rPr lang="en-US" sz="2800" cap="none" dirty="0" smtClean="0">
                <a:latin typeface="Times New Roman" panose="02020603050405020304" pitchFamily="18" charset="0"/>
                <a:cs typeface="Times New Roman" panose="02020603050405020304" pitchFamily="18" charset="0"/>
              </a:rPr>
              <a:t>Movement: Muscle contraction, </a:t>
            </a:r>
          </a:p>
          <a:p>
            <a:pPr marL="914400" lvl="1" indent="-457200">
              <a:buFont typeface="+mj-lt"/>
              <a:buAutoNum type="arabicPeriod"/>
            </a:pPr>
            <a:r>
              <a:rPr lang="en-US" sz="2800" cap="none" dirty="0" smtClean="0">
                <a:latin typeface="Times New Roman" panose="02020603050405020304" pitchFamily="18" charset="0"/>
                <a:cs typeface="Times New Roman" panose="02020603050405020304" pitchFamily="18" charset="0"/>
              </a:rPr>
              <a:t>Cell Division: DNA replication, </a:t>
            </a:r>
          </a:p>
          <a:p>
            <a:pPr marL="914400" lvl="1" indent="-457200">
              <a:buFont typeface="+mj-lt"/>
              <a:buAutoNum type="arabicPeriod"/>
            </a:pPr>
            <a:r>
              <a:rPr lang="en-US" sz="2800" cap="none" dirty="0" smtClean="0">
                <a:latin typeface="Times New Roman" panose="02020603050405020304" pitchFamily="18" charset="0"/>
                <a:cs typeface="Times New Roman" panose="02020603050405020304" pitchFamily="18" charset="0"/>
              </a:rPr>
              <a:t>Moving large molecule: Vesicle transport, </a:t>
            </a:r>
          </a:p>
          <a:p>
            <a:pPr marL="914400" lvl="1" indent="-457200">
              <a:buFont typeface="+mj-lt"/>
              <a:buAutoNum type="arabicPeriod"/>
            </a:pPr>
            <a:r>
              <a:rPr lang="en-US" sz="2800" cap="none" dirty="0">
                <a:latin typeface="Times New Roman" panose="02020603050405020304" pitchFamily="18" charset="0"/>
                <a:cs typeface="Times New Roman" panose="02020603050405020304" pitchFamily="18" charset="0"/>
              </a:rPr>
              <a:t>Nerve </a:t>
            </a:r>
            <a:r>
              <a:rPr lang="en-US" sz="2800" cap="none" dirty="0" smtClean="0">
                <a:latin typeface="Times New Roman" panose="02020603050405020304" pitchFamily="18" charset="0"/>
                <a:cs typeface="Times New Roman" panose="02020603050405020304" pitchFamily="18" charset="0"/>
              </a:rPr>
              <a:t>signals: Enabling communication within the nervous system.</a:t>
            </a:r>
          </a:p>
          <a:p>
            <a:pPr marL="914400" lvl="1" indent="-457200">
              <a:buFont typeface="+mj-lt"/>
              <a:buAutoNum type="arabicPeriod"/>
            </a:pPr>
            <a:r>
              <a:rPr lang="en-US" sz="2800" cap="none" dirty="0">
                <a:latin typeface="Times New Roman" panose="02020603050405020304" pitchFamily="18" charset="0"/>
                <a:cs typeface="Times New Roman" panose="02020603050405020304" pitchFamily="18" charset="0"/>
              </a:rPr>
              <a:t>Repair and </a:t>
            </a:r>
            <a:r>
              <a:rPr lang="en-US" sz="2800" cap="none" dirty="0" smtClean="0">
                <a:latin typeface="Times New Roman" panose="02020603050405020304" pitchFamily="18" charset="0"/>
                <a:cs typeface="Times New Roman" panose="02020603050405020304" pitchFamily="18" charset="0"/>
              </a:rPr>
              <a:t>growth: Building proteins and repairing cell components</a:t>
            </a:r>
          </a:p>
          <a:p>
            <a:pPr marL="914400" lvl="1" indent="-457200">
              <a:buFont typeface="+mj-lt"/>
              <a:buAutoNum type="arabicPeriod"/>
            </a:pPr>
            <a:r>
              <a:rPr lang="en-US" sz="2800" cap="none" dirty="0">
                <a:latin typeface="Times New Roman" panose="02020603050405020304" pitchFamily="18" charset="0"/>
                <a:cs typeface="Times New Roman" panose="02020603050405020304" pitchFamily="18" charset="0"/>
              </a:rPr>
              <a:t>T</a:t>
            </a:r>
            <a:r>
              <a:rPr lang="en-US" sz="2800" cap="none" dirty="0" smtClean="0">
                <a:latin typeface="Times New Roman" panose="02020603050405020304" pitchFamily="18" charset="0"/>
                <a:cs typeface="Times New Roman" panose="02020603050405020304" pitchFamily="18" charset="0"/>
              </a:rPr>
              <a:t>ransportation: Active transport</a:t>
            </a:r>
          </a:p>
          <a:p>
            <a:pPr marL="914400" lvl="1" indent="-457200">
              <a:buFont typeface="+mj-lt"/>
              <a:buAutoNum type="arabicPeriod"/>
            </a:pPr>
            <a:r>
              <a:rPr lang="en-US" sz="2800" cap="none" dirty="0" smtClean="0">
                <a:latin typeface="Times New Roman" panose="02020603050405020304" pitchFamily="18" charset="0"/>
                <a:cs typeface="Times New Roman" panose="02020603050405020304" pitchFamily="18" charset="0"/>
              </a:rPr>
              <a:t>Homeostasis: Maintaining stable internal conditions.</a:t>
            </a:r>
          </a:p>
          <a:p>
            <a:pPr lvl="1"/>
            <a:endParaRPr lang="en-US" sz="2800" cap="none" dirty="0" smtClean="0">
              <a:latin typeface="Times New Roman" panose="02020603050405020304" pitchFamily="18" charset="0"/>
              <a:cs typeface="Times New Roman" panose="02020603050405020304" pitchFamily="18" charset="0"/>
            </a:endParaRPr>
          </a:p>
          <a:p>
            <a:endParaRPr lang="en-US"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60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449-6FE2-8B4A-AB34-45DEBE528481}"/>
              </a:ext>
            </a:extLst>
          </p:cNvPr>
          <p:cNvSpPr>
            <a:spLocks noGrp="1"/>
          </p:cNvSpPr>
          <p:nvPr>
            <p:ph type="title"/>
          </p:nvPr>
        </p:nvSpPr>
        <p:spPr>
          <a:xfrm>
            <a:off x="838200" y="365124"/>
            <a:ext cx="10554050" cy="6018897"/>
          </a:xfrm>
        </p:spPr>
        <p:txBody>
          <a:bodyPr>
            <a:normAutofit/>
          </a:bodyPr>
          <a:lstStyle/>
          <a:p>
            <a:r>
              <a:rPr lang="en-US" b="1" cap="none" dirty="0">
                <a:latin typeface="Times New Roman" panose="02020603050405020304" pitchFamily="18" charset="0"/>
                <a:cs typeface="Times New Roman" panose="02020603050405020304" pitchFamily="18" charset="0"/>
              </a:rPr>
              <a:t>Supporting cellular energy</a:t>
            </a:r>
            <a:r>
              <a:rPr lang="en-US" cap="none" dirty="0">
                <a:latin typeface="Times New Roman" panose="02020603050405020304" pitchFamily="18" charset="0"/>
                <a:cs typeface="Times New Roman" panose="02020603050405020304" pitchFamily="18" charset="0"/>
              </a:rPr>
              <a:t/>
            </a:r>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optimal cellular function can be supported by maintaining a healthy lifestyle, including regular exercise, adequate sleep, and proper nutrition, which ensures mitochondria have the fuel to operate</a:t>
            </a:r>
            <a:br>
              <a:rPr lang="en-US" cap="none" dirty="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
            </a:r>
            <a:br>
              <a:rPr lang="en-US" b="1" cap="none" dirty="0" smtClean="0">
                <a:latin typeface="Times New Roman" panose="02020603050405020304" pitchFamily="18" charset="0"/>
                <a:cs typeface="Times New Roman" panose="02020603050405020304" pitchFamily="18" charset="0"/>
              </a:rPr>
            </a:br>
            <a:r>
              <a:rPr lang="en-US" b="1" cap="none" dirty="0">
                <a:latin typeface="Times New Roman" panose="02020603050405020304" pitchFamily="18" charset="0"/>
                <a:cs typeface="Times New Roman" panose="02020603050405020304" pitchFamily="18" charset="0"/>
              </a:rPr>
              <a:t/>
            </a:r>
            <a:br>
              <a:rPr lang="en-US" b="1" cap="none" dirty="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To Support Your Survival, Your Organs Must Have Cells With Mitochondria That Effectively Perform Cellular Respiration.</a:t>
            </a:r>
            <a:br>
              <a:rPr lang="en-US" b="1" cap="none" dirty="0" smtClean="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
            </a:r>
            <a:br>
              <a:rPr lang="en-US" b="1" cap="none" dirty="0" smtClean="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What Is The Equation For Cellular Respiration?</a:t>
            </a:r>
            <a:endParaRPr lang="en-US"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93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449-6FE2-8B4A-AB34-45DEBE528481}"/>
              </a:ext>
            </a:extLst>
          </p:cNvPr>
          <p:cNvSpPr>
            <a:spLocks noGrp="1"/>
          </p:cNvSpPr>
          <p:nvPr>
            <p:ph type="title"/>
          </p:nvPr>
        </p:nvSpPr>
        <p:spPr>
          <a:xfrm>
            <a:off x="838200" y="2331719"/>
            <a:ext cx="10515600" cy="4457701"/>
          </a:xfrm>
        </p:spPr>
        <p:txBody>
          <a:bodyPr>
            <a:noAutofit/>
          </a:bodyPr>
          <a:lstStyle/>
          <a:p>
            <a:r>
              <a:rPr lang="en-US" sz="3200" b="1" cap="none" dirty="0" smtClean="0">
                <a:latin typeface="Times New Roman" panose="02020603050405020304" pitchFamily="18" charset="0"/>
                <a:cs typeface="Times New Roman" panose="02020603050405020304" pitchFamily="18" charset="0"/>
              </a:rPr>
              <a:t>Equation is simple but the processes that support cellular respiration are complex.  Let’s look at it in more detail.</a:t>
            </a:r>
            <a:br>
              <a:rPr lang="en-US" sz="3200" b="1" cap="none" dirty="0" smtClean="0">
                <a:latin typeface="Times New Roman" panose="02020603050405020304" pitchFamily="18" charset="0"/>
                <a:cs typeface="Times New Roman" panose="02020603050405020304" pitchFamily="18" charset="0"/>
              </a:rPr>
            </a:br>
            <a:r>
              <a:rPr lang="en-US" sz="3200" b="1" cap="none" dirty="0" smtClean="0">
                <a:latin typeface="Times New Roman" panose="02020603050405020304" pitchFamily="18" charset="0"/>
                <a:cs typeface="Times New Roman" panose="02020603050405020304" pitchFamily="18" charset="0"/>
              </a:rPr>
              <a:t/>
            </a:r>
            <a:br>
              <a:rPr lang="en-US" sz="3200" b="1" cap="none" dirty="0" smtClean="0">
                <a:latin typeface="Times New Roman" panose="02020603050405020304" pitchFamily="18" charset="0"/>
                <a:cs typeface="Times New Roman" panose="02020603050405020304" pitchFamily="18" charset="0"/>
              </a:rPr>
            </a:br>
            <a:r>
              <a:rPr lang="en-US" sz="3200" b="1" cap="none" dirty="0" smtClean="0">
                <a:latin typeface="Times New Roman" panose="02020603050405020304" pitchFamily="18" charset="0"/>
                <a:cs typeface="Times New Roman" panose="02020603050405020304" pitchFamily="18" charset="0"/>
              </a:rPr>
              <a:t>Cellular respiration occurs in nearly all of the cells in the body, with most of the key processes occurring in the mitochondria.</a:t>
            </a:r>
            <a:br>
              <a:rPr lang="en-US" sz="3200" b="1" cap="none" dirty="0" smtClean="0">
                <a:latin typeface="Times New Roman" panose="02020603050405020304" pitchFamily="18" charset="0"/>
                <a:cs typeface="Times New Roman" panose="02020603050405020304" pitchFamily="18" charset="0"/>
              </a:rPr>
            </a:br>
            <a:r>
              <a:rPr lang="en-US" sz="3200" b="1" cap="none" dirty="0" smtClean="0">
                <a:latin typeface="Times New Roman" panose="02020603050405020304" pitchFamily="18" charset="0"/>
                <a:cs typeface="Times New Roman" panose="02020603050405020304" pitchFamily="18" charset="0"/>
              </a:rPr>
              <a:t/>
            </a:r>
            <a:br>
              <a:rPr lang="en-US" sz="3200" b="1" cap="none" dirty="0" smtClean="0">
                <a:latin typeface="Times New Roman" panose="02020603050405020304" pitchFamily="18" charset="0"/>
                <a:cs typeface="Times New Roman" panose="02020603050405020304" pitchFamily="18" charset="0"/>
              </a:rPr>
            </a:br>
            <a:r>
              <a:rPr lang="en-US" sz="4000" b="1" i="1" cap="none" dirty="0" smtClean="0">
                <a:solidFill>
                  <a:srgbClr val="FF0000"/>
                </a:solidFill>
                <a:latin typeface="Times New Roman" panose="02020603050405020304" pitchFamily="18" charset="0"/>
                <a:cs typeface="Times New Roman" panose="02020603050405020304" pitchFamily="18" charset="0"/>
              </a:rPr>
              <a:t>How does the glucose and oxygen get to the cells?</a:t>
            </a:r>
            <a:endParaRPr lang="en-US" sz="3600" b="1" i="1" cap="none"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2D336DF-252A-9941-900D-CD86B7C5F25D}"/>
              </a:ext>
            </a:extLst>
          </p:cNvPr>
          <p:cNvSpPr/>
          <p:nvPr/>
        </p:nvSpPr>
        <p:spPr>
          <a:xfrm>
            <a:off x="159726" y="955693"/>
            <a:ext cx="1969752" cy="91440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glucose</a:t>
            </a:r>
          </a:p>
          <a:p>
            <a:pPr algn="ct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p>
        </p:txBody>
      </p:sp>
      <p:sp>
        <p:nvSpPr>
          <p:cNvPr id="4" name="Oval 3">
            <a:extLst>
              <a:ext uri="{FF2B5EF4-FFF2-40B4-BE49-F238E27FC236}">
                <a16:creationId xmlns:a16="http://schemas.microsoft.com/office/drawing/2014/main" id="{E87B9999-7739-DD41-8546-86BC1CE29DE4}"/>
              </a:ext>
            </a:extLst>
          </p:cNvPr>
          <p:cNvSpPr/>
          <p:nvPr/>
        </p:nvSpPr>
        <p:spPr>
          <a:xfrm>
            <a:off x="5328941" y="719721"/>
            <a:ext cx="1980681" cy="138634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carbon dioxide</a:t>
            </a:r>
          </a:p>
          <a:p>
            <a:pPr algn="ctr"/>
            <a:r>
              <a:rPr lang="en-US" sz="2800" dirty="0"/>
              <a:t>CO</a:t>
            </a:r>
            <a:r>
              <a:rPr lang="en-US" sz="2800" baseline="-25000" dirty="0"/>
              <a:t>2</a:t>
            </a:r>
          </a:p>
        </p:txBody>
      </p:sp>
      <p:sp>
        <p:nvSpPr>
          <p:cNvPr id="6" name="Diamond 5">
            <a:extLst>
              <a:ext uri="{FF2B5EF4-FFF2-40B4-BE49-F238E27FC236}">
                <a16:creationId xmlns:a16="http://schemas.microsoft.com/office/drawing/2014/main" id="{C4B5B783-17CF-8745-B437-53BAECA88E13}"/>
              </a:ext>
            </a:extLst>
          </p:cNvPr>
          <p:cNvSpPr/>
          <p:nvPr/>
        </p:nvSpPr>
        <p:spPr>
          <a:xfrm>
            <a:off x="7753088" y="815585"/>
            <a:ext cx="2202670" cy="119462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water</a:t>
            </a:r>
          </a:p>
          <a:p>
            <a:pPr algn="ctr"/>
            <a:r>
              <a:rPr lang="en-US" sz="2800" dirty="0"/>
              <a:t>H</a:t>
            </a:r>
            <a:r>
              <a:rPr lang="en-US" sz="2800" baseline="-25000" dirty="0"/>
              <a:t>2</a:t>
            </a:r>
            <a:r>
              <a:rPr lang="en-US" sz="2800" dirty="0"/>
              <a:t>O</a:t>
            </a:r>
          </a:p>
        </p:txBody>
      </p:sp>
      <p:sp>
        <p:nvSpPr>
          <p:cNvPr id="7" name="Hexagon 6">
            <a:extLst>
              <a:ext uri="{FF2B5EF4-FFF2-40B4-BE49-F238E27FC236}">
                <a16:creationId xmlns:a16="http://schemas.microsoft.com/office/drawing/2014/main" id="{9C2D14BD-5879-8A42-9534-53D29C7FD632}"/>
              </a:ext>
            </a:extLst>
          </p:cNvPr>
          <p:cNvSpPr/>
          <p:nvPr/>
        </p:nvSpPr>
        <p:spPr>
          <a:xfrm>
            <a:off x="2591442" y="955694"/>
            <a:ext cx="1908396" cy="914401"/>
          </a:xfrm>
          <a:prstGeom prst="hex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oxygen</a:t>
            </a:r>
          </a:p>
          <a:p>
            <a:pPr algn="ctr"/>
            <a:r>
              <a:rPr lang="en-US" sz="2800" dirty="0"/>
              <a:t>O</a:t>
            </a:r>
            <a:r>
              <a:rPr lang="en-US" sz="2800" baseline="-25000" dirty="0"/>
              <a:t>2</a:t>
            </a:r>
          </a:p>
        </p:txBody>
      </p:sp>
      <p:sp>
        <p:nvSpPr>
          <p:cNvPr id="8" name="TextBox 7">
            <a:extLst>
              <a:ext uri="{FF2B5EF4-FFF2-40B4-BE49-F238E27FC236}">
                <a16:creationId xmlns:a16="http://schemas.microsoft.com/office/drawing/2014/main" id="{D11794F6-B119-9546-8972-3321E7ADA8C9}"/>
              </a:ext>
            </a:extLst>
          </p:cNvPr>
          <p:cNvSpPr txBox="1"/>
          <p:nvPr/>
        </p:nvSpPr>
        <p:spPr>
          <a:xfrm>
            <a:off x="2165410" y="1051246"/>
            <a:ext cx="413896" cy="646331"/>
          </a:xfrm>
          <a:prstGeom prst="rect">
            <a:avLst/>
          </a:prstGeom>
          <a:noFill/>
        </p:spPr>
        <p:txBody>
          <a:bodyPr wrap="none" rtlCol="0">
            <a:spAutoFit/>
          </a:bodyPr>
          <a:lstStyle/>
          <a:p>
            <a:r>
              <a:rPr lang="en-US" sz="3600" b="1" dirty="0"/>
              <a:t>+</a:t>
            </a:r>
          </a:p>
        </p:txBody>
      </p:sp>
      <p:sp>
        <p:nvSpPr>
          <p:cNvPr id="9" name="TextBox 8">
            <a:extLst>
              <a:ext uri="{FF2B5EF4-FFF2-40B4-BE49-F238E27FC236}">
                <a16:creationId xmlns:a16="http://schemas.microsoft.com/office/drawing/2014/main" id="{1C018758-084B-CF4A-BB71-551C1DCAE45F}"/>
              </a:ext>
            </a:extLst>
          </p:cNvPr>
          <p:cNvSpPr txBox="1"/>
          <p:nvPr/>
        </p:nvSpPr>
        <p:spPr>
          <a:xfrm>
            <a:off x="7339118" y="1089728"/>
            <a:ext cx="413896" cy="646331"/>
          </a:xfrm>
          <a:prstGeom prst="rect">
            <a:avLst/>
          </a:prstGeom>
          <a:noFill/>
        </p:spPr>
        <p:txBody>
          <a:bodyPr wrap="none" rtlCol="0">
            <a:spAutoFit/>
          </a:bodyPr>
          <a:lstStyle/>
          <a:p>
            <a:r>
              <a:rPr lang="en-US" sz="3600" b="1" dirty="0"/>
              <a:t>+</a:t>
            </a:r>
          </a:p>
        </p:txBody>
      </p:sp>
      <p:cxnSp>
        <p:nvCxnSpPr>
          <p:cNvPr id="11" name="Straight Arrow Connector 10">
            <a:extLst>
              <a:ext uri="{FF2B5EF4-FFF2-40B4-BE49-F238E27FC236}">
                <a16:creationId xmlns:a16="http://schemas.microsoft.com/office/drawing/2014/main" id="{C272F36A-1356-C549-B56A-7DCA4D42F427}"/>
              </a:ext>
            </a:extLst>
          </p:cNvPr>
          <p:cNvCxnSpPr/>
          <p:nvPr/>
        </p:nvCxnSpPr>
        <p:spPr>
          <a:xfrm>
            <a:off x="4630346" y="1412893"/>
            <a:ext cx="589936" cy="0"/>
          </a:xfrm>
          <a:prstGeom prst="straightConnector1">
            <a:avLst/>
          </a:prstGeom>
          <a:ln w="133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97D5F7-D28E-314F-A930-96EED17E92B1}"/>
              </a:ext>
            </a:extLst>
          </p:cNvPr>
          <p:cNvSpPr txBox="1"/>
          <p:nvPr/>
        </p:nvSpPr>
        <p:spPr>
          <a:xfrm>
            <a:off x="9937604" y="1044018"/>
            <a:ext cx="413896" cy="646331"/>
          </a:xfrm>
          <a:prstGeom prst="rect">
            <a:avLst/>
          </a:prstGeom>
          <a:noFill/>
        </p:spPr>
        <p:txBody>
          <a:bodyPr wrap="none" rtlCol="0">
            <a:spAutoFit/>
          </a:bodyPr>
          <a:lstStyle/>
          <a:p>
            <a:r>
              <a:rPr lang="en-US" sz="3600" b="1" dirty="0"/>
              <a:t>+</a:t>
            </a:r>
          </a:p>
        </p:txBody>
      </p:sp>
      <p:sp>
        <p:nvSpPr>
          <p:cNvPr id="5" name="Explosion 1 4">
            <a:extLst>
              <a:ext uri="{FF2B5EF4-FFF2-40B4-BE49-F238E27FC236}">
                <a16:creationId xmlns:a16="http://schemas.microsoft.com/office/drawing/2014/main" id="{5BE19847-D8D8-0A47-9E2D-FA743748CF84}"/>
              </a:ext>
            </a:extLst>
          </p:cNvPr>
          <p:cNvSpPr/>
          <p:nvPr/>
        </p:nvSpPr>
        <p:spPr>
          <a:xfrm>
            <a:off x="10333346" y="719721"/>
            <a:ext cx="1788774" cy="129492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ATP</a:t>
            </a:r>
            <a:endParaRPr lang="en-US" sz="2400" b="1" dirty="0">
              <a:solidFill>
                <a:srgbClr val="FF0000"/>
              </a:solidFill>
            </a:endParaRPr>
          </a:p>
        </p:txBody>
      </p:sp>
    </p:spTree>
    <p:extLst>
      <p:ext uri="{BB962C8B-B14F-4D97-AF65-F5344CB8AC3E}">
        <p14:creationId xmlns:p14="http://schemas.microsoft.com/office/powerpoint/2010/main" val="6092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F1FB-93F9-7744-943D-0514ED3B977D}"/>
              </a:ext>
            </a:extLst>
          </p:cNvPr>
          <p:cNvSpPr>
            <a:spLocks noGrp="1"/>
          </p:cNvSpPr>
          <p:nvPr>
            <p:ph type="title"/>
          </p:nvPr>
        </p:nvSpPr>
        <p:spPr>
          <a:xfrm>
            <a:off x="838200" y="238125"/>
            <a:ext cx="10515600" cy="917575"/>
          </a:xfrm>
          <a:solidFill>
            <a:schemeClr val="accent5">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b="1" dirty="0"/>
              <a:t>Source of cellular oxygen:</a:t>
            </a:r>
          </a:p>
        </p:txBody>
      </p:sp>
      <p:pic>
        <p:nvPicPr>
          <p:cNvPr id="5" name="Picture 4">
            <a:extLst>
              <a:ext uri="{FF2B5EF4-FFF2-40B4-BE49-F238E27FC236}">
                <a16:creationId xmlns:a16="http://schemas.microsoft.com/office/drawing/2014/main" id="{FA096E0E-D686-3F42-B9E3-3614F4B0972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50239" y="-1990"/>
            <a:ext cx="3998010" cy="3998010"/>
          </a:xfrm>
          <a:prstGeom prst="rect">
            <a:avLst/>
          </a:prstGeom>
        </p:spPr>
      </p:pic>
      <p:pic>
        <p:nvPicPr>
          <p:cNvPr id="10" name="Content Placeholder 9">
            <a:extLst>
              <a:ext uri="{FF2B5EF4-FFF2-40B4-BE49-F238E27FC236}">
                <a16:creationId xmlns:a16="http://schemas.microsoft.com/office/drawing/2014/main" id="{DEC87DF4-24E9-7C49-B47E-BB849A071207}"/>
              </a:ext>
            </a:extLst>
          </p:cNvPr>
          <p:cNvPicPr>
            <a:picLocks noGrp="1" noChangeAspect="1"/>
          </p:cNvPicPr>
          <p:nvPr>
            <p:ph idx="4294967295"/>
          </p:nvPr>
        </p:nvPicPr>
        <p:blipFill rotWithShape="1">
          <a:blip r:embed="rId3"/>
          <a:srcRect t="17391"/>
          <a:stretch/>
        </p:blipFill>
        <p:spPr>
          <a:xfrm>
            <a:off x="7884961" y="3925700"/>
            <a:ext cx="4307039" cy="2932300"/>
          </a:xfrm>
        </p:spPr>
      </p:pic>
      <p:sp>
        <p:nvSpPr>
          <p:cNvPr id="11" name="Content Placeholder 2">
            <a:extLst>
              <a:ext uri="{FF2B5EF4-FFF2-40B4-BE49-F238E27FC236}">
                <a16:creationId xmlns:a16="http://schemas.microsoft.com/office/drawing/2014/main" id="{5470F8AA-671B-794A-AB9A-0F6D6EBE79DE}"/>
              </a:ext>
            </a:extLst>
          </p:cNvPr>
          <p:cNvSpPr txBox="1">
            <a:spLocks/>
          </p:cNvSpPr>
          <p:nvPr/>
        </p:nvSpPr>
        <p:spPr>
          <a:xfrm>
            <a:off x="838200" y="1546225"/>
            <a:ext cx="7148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air </a:t>
            </a:r>
            <a:r>
              <a:rPr lang="en-US" dirty="0">
                <a:latin typeface="Times New Roman" panose="02020603050405020304" pitchFamily="18" charset="0"/>
                <a:cs typeface="Times New Roman" panose="02020603050405020304" pitchFamily="18" charset="0"/>
              </a:rPr>
              <a:t>has 21% oxygen</a:t>
            </a:r>
          </a:p>
          <a:p>
            <a:r>
              <a:rPr lang="en-US" dirty="0">
                <a:latin typeface="Times New Roman" panose="02020603050405020304" pitchFamily="18" charset="0"/>
                <a:cs typeface="Times New Roman" panose="02020603050405020304" pitchFamily="18" charset="0"/>
              </a:rPr>
              <a:t>Oxygen enters the body through your </a:t>
            </a:r>
            <a:r>
              <a:rPr lang="en-US" b="1" dirty="0">
                <a:latin typeface="Times New Roman" panose="02020603050405020304" pitchFamily="18" charset="0"/>
                <a:cs typeface="Times New Roman" panose="02020603050405020304" pitchFamily="18" charset="0"/>
              </a:rPr>
              <a:t>mouth </a:t>
            </a:r>
            <a:r>
              <a:rPr lang="en-US" dirty="0">
                <a:latin typeface="Times New Roman" panose="02020603050405020304" pitchFamily="18" charset="0"/>
                <a:cs typeface="Times New Roman" panose="02020603050405020304" pitchFamily="18" charset="0"/>
              </a:rPr>
              <a:t>and</a:t>
            </a:r>
            <a:r>
              <a:rPr lang="en-US" b="1" dirty="0">
                <a:latin typeface="Times New Roman" panose="02020603050405020304" pitchFamily="18" charset="0"/>
                <a:cs typeface="Times New Roman" panose="02020603050405020304" pitchFamily="18" charset="0"/>
              </a:rPr>
              <a:t> nostrils </a:t>
            </a:r>
            <a:r>
              <a:rPr lang="en-US" dirty="0">
                <a:latin typeface="Times New Roman" panose="02020603050405020304" pitchFamily="18" charset="0"/>
                <a:cs typeface="Times New Roman" panose="02020603050405020304" pitchFamily="18" charset="0"/>
              </a:rPr>
              <a:t>when you breath in.</a:t>
            </a:r>
          </a:p>
          <a:p>
            <a:r>
              <a:rPr lang="en-US" dirty="0">
                <a:latin typeface="Times New Roman" panose="02020603050405020304" pitchFamily="18" charset="0"/>
                <a:cs typeface="Times New Roman" panose="02020603050405020304" pitchFamily="18" charset="0"/>
              </a:rPr>
              <a:t>Oxygen then travels down the trachea, then enters the </a:t>
            </a:r>
            <a:r>
              <a:rPr lang="en-US" b="1" dirty="0">
                <a:latin typeface="Times New Roman" panose="02020603050405020304" pitchFamily="18" charset="0"/>
                <a:cs typeface="Times New Roman" panose="02020603050405020304" pitchFamily="18" charset="0"/>
              </a:rPr>
              <a:t>lungs</a:t>
            </a:r>
            <a:r>
              <a:rPr lang="en-US" dirty="0">
                <a:latin typeface="Times New Roman" panose="02020603050405020304" pitchFamily="18" charset="0"/>
                <a:cs typeface="Times New Roman" panose="02020603050405020304" pitchFamily="18" charset="0"/>
              </a:rPr>
              <a:t> via the </a:t>
            </a:r>
            <a:r>
              <a:rPr lang="en-US" b="1" dirty="0">
                <a:latin typeface="Times New Roman" panose="02020603050405020304" pitchFamily="18" charset="0"/>
                <a:cs typeface="Times New Roman" panose="02020603050405020304" pitchFamily="18" charset="0"/>
              </a:rPr>
              <a:t>bronchi</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bronchioles</a:t>
            </a:r>
            <a:r>
              <a:rPr lang="en-US" dirty="0">
                <a:latin typeface="Times New Roman" panose="02020603050405020304" pitchFamily="18" charset="0"/>
                <a:cs typeface="Times New Roman" panose="02020603050405020304" pitchFamily="18" charset="0"/>
              </a:rPr>
              <a:t> before entering the </a:t>
            </a:r>
            <a:r>
              <a:rPr lang="en-US" b="1" dirty="0">
                <a:latin typeface="Times New Roman" panose="02020603050405020304" pitchFamily="18" charset="0"/>
                <a:cs typeface="Times New Roman" panose="02020603050405020304" pitchFamily="18" charset="0"/>
              </a:rPr>
              <a:t>alveoli</a:t>
            </a:r>
          </a:p>
          <a:p>
            <a:r>
              <a:rPr lang="en-US" dirty="0">
                <a:latin typeface="Times New Roman" panose="02020603050405020304" pitchFamily="18" charset="0"/>
                <a:cs typeface="Times New Roman" panose="02020603050405020304" pitchFamily="18" charset="0"/>
              </a:rPr>
              <a:t>Within the alveoli, oxygen crosses the thin membranes of the lung’s alveoli and the thin membranes of </a:t>
            </a:r>
            <a:r>
              <a:rPr lang="en-US" b="1" dirty="0">
                <a:latin typeface="Times New Roman" panose="02020603050405020304" pitchFamily="18" charset="0"/>
                <a:cs typeface="Times New Roman" panose="02020603050405020304" pitchFamily="18" charset="0"/>
              </a:rPr>
              <a:t>capillaries</a:t>
            </a:r>
            <a:r>
              <a:rPr lang="en-US" dirty="0">
                <a:latin typeface="Times New Roman" panose="02020603050405020304" pitchFamily="18" charset="0"/>
                <a:cs typeface="Times New Roman" panose="02020603050405020304" pitchFamily="18" charset="0"/>
              </a:rPr>
              <a:t> that surround the alveoli</a:t>
            </a:r>
            <a:r>
              <a:rPr lang="en-US" dirty="0" smtClean="0">
                <a:latin typeface="Times New Roman" panose="02020603050405020304" pitchFamily="18" charset="0"/>
                <a:cs typeface="Times New Roman" panose="02020603050405020304" pitchFamily="18" charset="0"/>
              </a:rPr>
              <a:t>.</a:t>
            </a:r>
          </a:p>
          <a:p>
            <a:endParaRPr lang="en-US" dirty="0"/>
          </a:p>
        </p:txBody>
      </p:sp>
      <p:sp>
        <p:nvSpPr>
          <p:cNvPr id="12" name="Oval 11">
            <a:extLst>
              <a:ext uri="{FF2B5EF4-FFF2-40B4-BE49-F238E27FC236}">
                <a16:creationId xmlns:a16="http://schemas.microsoft.com/office/drawing/2014/main" id="{B4E3D5DA-EB98-D942-808C-7222135EA21F}"/>
              </a:ext>
            </a:extLst>
          </p:cNvPr>
          <p:cNvSpPr/>
          <p:nvPr/>
        </p:nvSpPr>
        <p:spPr>
          <a:xfrm>
            <a:off x="10731500" y="280988"/>
            <a:ext cx="660400" cy="646112"/>
          </a:xfrm>
          <a:prstGeom prst="ellipse">
            <a:avLst/>
          </a:prstGeom>
          <a:no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131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A6236-0609-5347-92A2-0EB7B2671510}"/>
              </a:ext>
            </a:extLst>
          </p:cNvPr>
          <p:cNvSpPr>
            <a:spLocks noGrp="1"/>
          </p:cNvSpPr>
          <p:nvPr>
            <p:ph idx="4294967295"/>
          </p:nvPr>
        </p:nvSpPr>
        <p:spPr>
          <a:xfrm>
            <a:off x="2382473" y="1563688"/>
            <a:ext cx="6297170" cy="4810017"/>
          </a:xfrm>
        </p:spPr>
        <p:txBody>
          <a:bodyPr>
            <a:normAutofit/>
          </a:bodyPr>
          <a:lstStyle/>
          <a:p>
            <a:r>
              <a:rPr lang="en-US" sz="2400" cap="none" dirty="0" smtClean="0">
                <a:latin typeface="Times New Roman" panose="02020603050405020304" pitchFamily="18" charset="0"/>
                <a:cs typeface="Times New Roman" panose="02020603050405020304" pitchFamily="18" charset="0"/>
              </a:rPr>
              <a:t>Once oxygen enters the </a:t>
            </a:r>
            <a:r>
              <a:rPr lang="en-US" sz="2400" b="1" cap="none" dirty="0" smtClean="0">
                <a:latin typeface="Times New Roman" panose="02020603050405020304" pitchFamily="18" charset="0"/>
                <a:cs typeface="Times New Roman" panose="02020603050405020304" pitchFamily="18" charset="0"/>
              </a:rPr>
              <a:t>capillaries</a:t>
            </a:r>
            <a:r>
              <a:rPr lang="en-US" sz="2400" cap="none" dirty="0" smtClean="0">
                <a:latin typeface="Times New Roman" panose="02020603050405020304" pitchFamily="18" charset="0"/>
                <a:cs typeface="Times New Roman" panose="02020603050405020304" pitchFamily="18" charset="0"/>
              </a:rPr>
              <a:t>, it will be picked up and carried in the </a:t>
            </a:r>
            <a:r>
              <a:rPr lang="en-US" sz="2400" b="1" cap="none" dirty="0" smtClean="0">
                <a:latin typeface="Times New Roman" panose="02020603050405020304" pitchFamily="18" charset="0"/>
                <a:cs typeface="Times New Roman" panose="02020603050405020304" pitchFamily="18" charset="0"/>
              </a:rPr>
              <a:t>red blood cells</a:t>
            </a:r>
            <a:r>
              <a:rPr lang="en-US" sz="2400" cap="none" dirty="0" smtClean="0">
                <a:latin typeface="Times New Roman" panose="02020603050405020304" pitchFamily="18" charset="0"/>
                <a:cs typeface="Times New Roman" panose="02020603050405020304" pitchFamily="18" charset="0"/>
              </a:rPr>
              <a:t>.</a:t>
            </a:r>
          </a:p>
          <a:p>
            <a:r>
              <a:rPr lang="en-US" sz="2400" cap="none" dirty="0" smtClean="0">
                <a:latin typeface="Times New Roman" panose="02020603050405020304" pitchFamily="18" charset="0"/>
                <a:cs typeface="Times New Roman" panose="02020603050405020304" pitchFamily="18" charset="0"/>
              </a:rPr>
              <a:t>The capillaries are associated with the </a:t>
            </a:r>
            <a:r>
              <a:rPr lang="en-US" sz="2400" b="1" cap="none" dirty="0" smtClean="0">
                <a:latin typeface="Times New Roman" panose="02020603050405020304" pitchFamily="18" charset="0"/>
                <a:cs typeface="Times New Roman" panose="02020603050405020304" pitchFamily="18" charset="0"/>
              </a:rPr>
              <a:t>circulatory system </a:t>
            </a:r>
            <a:r>
              <a:rPr lang="en-US" sz="2400" cap="none" dirty="0" smtClean="0">
                <a:latin typeface="Times New Roman" panose="02020603050405020304" pitchFamily="18" charset="0"/>
                <a:cs typeface="Times New Roman" panose="02020603050405020304" pitchFamily="18" charset="0"/>
              </a:rPr>
              <a:t>that carry blood and red blood cells past all cells in the body.  </a:t>
            </a:r>
          </a:p>
          <a:p>
            <a:r>
              <a:rPr lang="en-US" sz="2400" cap="none" dirty="0" smtClean="0">
                <a:latin typeface="Times New Roman" panose="02020603050405020304" pitchFamily="18" charset="0"/>
                <a:cs typeface="Times New Roman" panose="02020603050405020304" pitchFamily="18" charset="0"/>
              </a:rPr>
              <a:t>When cells need oxygen, oxygen is downloaded from the </a:t>
            </a:r>
            <a:r>
              <a:rPr lang="en-US" sz="2400" b="1" cap="none" dirty="0" smtClean="0">
                <a:latin typeface="Times New Roman" panose="02020603050405020304" pitchFamily="18" charset="0"/>
                <a:cs typeface="Times New Roman" panose="02020603050405020304" pitchFamily="18" charset="0"/>
              </a:rPr>
              <a:t>red blood cells</a:t>
            </a:r>
            <a:r>
              <a:rPr lang="en-US" sz="2400" cap="none" dirty="0" smtClean="0">
                <a:latin typeface="Times New Roman" panose="02020603050405020304" pitchFamily="18" charset="0"/>
                <a:cs typeface="Times New Roman" panose="02020603050405020304" pitchFamily="18" charset="0"/>
              </a:rPr>
              <a:t>, in the blood, across the walls of the </a:t>
            </a:r>
            <a:r>
              <a:rPr lang="en-US" sz="2400" b="1" cap="none" dirty="0" smtClean="0">
                <a:latin typeface="Times New Roman" panose="02020603050405020304" pitchFamily="18" charset="0"/>
                <a:cs typeface="Times New Roman" panose="02020603050405020304" pitchFamily="18" charset="0"/>
              </a:rPr>
              <a:t>capillaries</a:t>
            </a:r>
            <a:r>
              <a:rPr lang="en-US" sz="2400" cap="none" dirty="0" smtClean="0">
                <a:latin typeface="Times New Roman" panose="02020603050405020304" pitchFamily="18" charset="0"/>
                <a:cs typeface="Times New Roman" panose="02020603050405020304" pitchFamily="18" charset="0"/>
              </a:rPr>
              <a:t>, and then across the walls of the cells where they are available to the </a:t>
            </a:r>
            <a:r>
              <a:rPr lang="en-US" sz="2400" b="1" cap="none" dirty="0" smtClean="0">
                <a:latin typeface="Times New Roman" panose="02020603050405020304" pitchFamily="18" charset="0"/>
                <a:cs typeface="Times New Roman" panose="02020603050405020304" pitchFamily="18" charset="0"/>
              </a:rPr>
              <a:t>mitochondria</a:t>
            </a:r>
            <a:r>
              <a:rPr lang="en-US" sz="2400" cap="none" dirty="0" smtClean="0">
                <a:latin typeface="Times New Roman" panose="02020603050405020304" pitchFamily="18" charset="0"/>
                <a:cs typeface="Times New Roman" panose="02020603050405020304" pitchFamily="18" charset="0"/>
              </a:rPr>
              <a:t>.</a:t>
            </a:r>
            <a:endParaRPr lang="en-US" sz="2400" cap="none"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080D543-908A-D94E-84DE-8E66195BFE4E}"/>
              </a:ext>
            </a:extLst>
          </p:cNvPr>
          <p:cNvSpPr>
            <a:spLocks noGrp="1"/>
          </p:cNvSpPr>
          <p:nvPr>
            <p:ph type="title"/>
          </p:nvPr>
        </p:nvSpPr>
        <p:spPr>
          <a:xfrm>
            <a:off x="838200" y="238125"/>
            <a:ext cx="10515600" cy="917575"/>
          </a:xfrm>
          <a:solidFill>
            <a:schemeClr val="accent5">
              <a:lumMod val="40000"/>
              <a:lumOff val="60000"/>
            </a:schemeClr>
          </a:solidFill>
        </p:spPr>
        <p:txBody>
          <a:bodyPr/>
          <a:lstStyle/>
          <a:p>
            <a:r>
              <a:rPr lang="en-US" b="1" dirty="0"/>
              <a:t>Source of cellular oxygen:</a:t>
            </a:r>
          </a:p>
        </p:txBody>
      </p:sp>
      <p:pic>
        <p:nvPicPr>
          <p:cNvPr id="10" name="Picture 9">
            <a:extLst>
              <a:ext uri="{FF2B5EF4-FFF2-40B4-BE49-F238E27FC236}">
                <a16:creationId xmlns:a16="http://schemas.microsoft.com/office/drawing/2014/main" id="{1C4FA81B-E0D4-3048-A88F-BA3063B7E693}"/>
              </a:ext>
            </a:extLst>
          </p:cNvPr>
          <p:cNvPicPr>
            <a:picLocks noChangeAspect="1"/>
          </p:cNvPicPr>
          <p:nvPr/>
        </p:nvPicPr>
        <p:blipFill>
          <a:blip r:embed="rId2"/>
          <a:stretch>
            <a:fillRect/>
          </a:stretch>
        </p:blipFill>
        <p:spPr>
          <a:xfrm>
            <a:off x="9487948" y="206374"/>
            <a:ext cx="2527499" cy="3329355"/>
          </a:xfrm>
          <a:prstGeom prst="rect">
            <a:avLst/>
          </a:prstGeom>
        </p:spPr>
      </p:pic>
      <p:pic>
        <p:nvPicPr>
          <p:cNvPr id="12" name="Picture 11">
            <a:extLst>
              <a:ext uri="{FF2B5EF4-FFF2-40B4-BE49-F238E27FC236}">
                <a16:creationId xmlns:a16="http://schemas.microsoft.com/office/drawing/2014/main" id="{075B8BB8-A748-5D42-A44C-909DFF59A6ED}"/>
              </a:ext>
            </a:extLst>
          </p:cNvPr>
          <p:cNvPicPr>
            <a:picLocks noChangeAspect="1"/>
          </p:cNvPicPr>
          <p:nvPr/>
        </p:nvPicPr>
        <p:blipFill>
          <a:blip r:embed="rId3"/>
          <a:stretch>
            <a:fillRect/>
          </a:stretch>
        </p:blipFill>
        <p:spPr>
          <a:xfrm>
            <a:off x="176551" y="1690688"/>
            <a:ext cx="2439649" cy="4810017"/>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23163D8F-00C0-2B4C-9480-8DB23CA36816}"/>
              </a:ext>
            </a:extLst>
          </p:cNvPr>
          <p:cNvPicPr>
            <a:picLocks noChangeAspect="1"/>
          </p:cNvPicPr>
          <p:nvPr/>
        </p:nvPicPr>
        <p:blipFill>
          <a:blip r:embed="rId4"/>
          <a:stretch>
            <a:fillRect/>
          </a:stretch>
        </p:blipFill>
        <p:spPr>
          <a:xfrm>
            <a:off x="8679643" y="3737396"/>
            <a:ext cx="3612642" cy="3036713"/>
          </a:xfrm>
          <a:prstGeom prst="rect">
            <a:avLst/>
          </a:prstGeom>
        </p:spPr>
      </p:pic>
    </p:spTree>
    <p:extLst>
      <p:ext uri="{BB962C8B-B14F-4D97-AF65-F5344CB8AC3E}">
        <p14:creationId xmlns:p14="http://schemas.microsoft.com/office/powerpoint/2010/main" val="219123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9A70BD-E8D3-7A47-9633-7BBCD7AA3D3B}"/>
              </a:ext>
            </a:extLst>
          </p:cNvPr>
          <p:cNvSpPr>
            <a:spLocks noGrp="1"/>
          </p:cNvSpPr>
          <p:nvPr>
            <p:ph type="title"/>
          </p:nvPr>
        </p:nvSpPr>
        <p:spPr>
          <a:xfrm>
            <a:off x="838200" y="238125"/>
            <a:ext cx="10515600" cy="917575"/>
          </a:xfrm>
          <a:solidFill>
            <a:schemeClr val="accent2">
              <a:lumMod val="40000"/>
              <a:lumOff val="60000"/>
            </a:schemeClr>
          </a:solidFill>
          <a:ln>
            <a:noFill/>
          </a:ln>
        </p:spPr>
        <p:txBody>
          <a:bodyPr/>
          <a:lstStyle/>
          <a:p>
            <a:r>
              <a:rPr lang="en-US" b="1" dirty="0"/>
              <a:t>Source of glucose:</a:t>
            </a:r>
          </a:p>
        </p:txBody>
      </p:sp>
      <p:sp>
        <p:nvSpPr>
          <p:cNvPr id="8" name="Content Placeholder 2">
            <a:extLst>
              <a:ext uri="{FF2B5EF4-FFF2-40B4-BE49-F238E27FC236}">
                <a16:creationId xmlns:a16="http://schemas.microsoft.com/office/drawing/2014/main" id="{BF92843C-50FB-7443-B4C1-0E53DAE5BC0A}"/>
              </a:ext>
            </a:extLst>
          </p:cNvPr>
          <p:cNvSpPr txBox="1">
            <a:spLocks/>
          </p:cNvSpPr>
          <p:nvPr/>
        </p:nvSpPr>
        <p:spPr>
          <a:xfrm>
            <a:off x="620786" y="1457324"/>
            <a:ext cx="6981286"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Glucose </a:t>
            </a:r>
            <a:r>
              <a:rPr lang="en-US" dirty="0">
                <a:latin typeface="Times New Roman" panose="02020603050405020304" pitchFamily="18" charset="0"/>
                <a:cs typeface="Times New Roman" panose="02020603050405020304" pitchFamily="18" charset="0"/>
              </a:rPr>
              <a:t>is a sugar. It can comes directly from the diet and the breakdown of other nutrients to glucose within, the body and particularly from the liver.</a:t>
            </a:r>
          </a:p>
          <a:p>
            <a:r>
              <a:rPr lang="en-US" dirty="0">
                <a:latin typeface="Times New Roman" panose="02020603050405020304" pitchFamily="18" charset="0"/>
                <a:cs typeface="Times New Roman" panose="02020603050405020304" pitchFamily="18" charset="0"/>
              </a:rPr>
              <a:t>Once you swallow your food, it passes from the mouth, to the </a:t>
            </a:r>
            <a:r>
              <a:rPr lang="en-US" b="1" dirty="0">
                <a:latin typeface="Times New Roman" panose="02020603050405020304" pitchFamily="18" charset="0"/>
                <a:cs typeface="Times New Roman" panose="02020603050405020304" pitchFamily="18" charset="0"/>
              </a:rPr>
              <a:t>esophagus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stomach</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intestine.</a:t>
            </a:r>
          </a:p>
          <a:p>
            <a:r>
              <a:rPr lang="en-US" dirty="0">
                <a:latin typeface="Times New Roman" panose="02020603050405020304" pitchFamily="18" charset="0"/>
                <a:cs typeface="Times New Roman" panose="02020603050405020304" pitchFamily="18" charset="0"/>
              </a:rPr>
              <a:t>In the intestine, broken down food molecules cross the thin cell walls of the intestine and cross the thin walls of capillaries and enter the </a:t>
            </a:r>
            <a:r>
              <a:rPr lang="en-US" b="1" dirty="0">
                <a:latin typeface="Times New Roman" panose="02020603050405020304" pitchFamily="18" charset="0"/>
                <a:cs typeface="Times New Roman" panose="02020603050405020304" pitchFamily="18" charset="0"/>
              </a:rPr>
              <a:t>circulation</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3BAE8739-138D-EF47-8609-8E1F46051116}"/>
              </a:ext>
            </a:extLst>
          </p:cNvPr>
          <p:cNvPicPr>
            <a:picLocks noGrp="1" noChangeAspect="1"/>
          </p:cNvPicPr>
          <p:nvPr>
            <p:ph idx="4294967295"/>
          </p:nvPr>
        </p:nvPicPr>
        <p:blipFill>
          <a:blip r:embed="rId2">
            <a:clrChange>
              <a:clrFrom>
                <a:srgbClr val="FFFFFF"/>
              </a:clrFrom>
              <a:clrTo>
                <a:srgbClr val="FFFFFF">
                  <a:alpha val="0"/>
                </a:srgbClr>
              </a:clrTo>
            </a:clrChange>
          </a:blip>
          <a:stretch>
            <a:fillRect/>
          </a:stretch>
        </p:blipFill>
        <p:spPr>
          <a:xfrm>
            <a:off x="7602071" y="1304924"/>
            <a:ext cx="3917798" cy="4956175"/>
          </a:xfrm>
        </p:spPr>
      </p:pic>
    </p:spTree>
    <p:extLst>
      <p:ext uri="{BB962C8B-B14F-4D97-AF65-F5344CB8AC3E}">
        <p14:creationId xmlns:p14="http://schemas.microsoft.com/office/powerpoint/2010/main" val="117292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9A70BD-E8D3-7A47-9633-7BBCD7AA3D3B}"/>
              </a:ext>
            </a:extLst>
          </p:cNvPr>
          <p:cNvSpPr>
            <a:spLocks noGrp="1"/>
          </p:cNvSpPr>
          <p:nvPr>
            <p:ph type="title"/>
          </p:nvPr>
        </p:nvSpPr>
        <p:spPr>
          <a:xfrm>
            <a:off x="838200" y="238125"/>
            <a:ext cx="10515600" cy="917575"/>
          </a:xfrm>
          <a:solidFill>
            <a:schemeClr val="accent2">
              <a:lumMod val="40000"/>
              <a:lumOff val="60000"/>
            </a:schemeClr>
          </a:solidFill>
        </p:spPr>
        <p:txBody>
          <a:bodyPr/>
          <a:lstStyle/>
          <a:p>
            <a:r>
              <a:rPr lang="en-US" b="1" dirty="0"/>
              <a:t>Source of glucose:</a:t>
            </a:r>
          </a:p>
        </p:txBody>
      </p:sp>
      <p:sp>
        <p:nvSpPr>
          <p:cNvPr id="8" name="Content Placeholder 2">
            <a:extLst>
              <a:ext uri="{FF2B5EF4-FFF2-40B4-BE49-F238E27FC236}">
                <a16:creationId xmlns:a16="http://schemas.microsoft.com/office/drawing/2014/main" id="{BF92843C-50FB-7443-B4C1-0E53DAE5BC0A}"/>
              </a:ext>
            </a:extLst>
          </p:cNvPr>
          <p:cNvSpPr txBox="1">
            <a:spLocks/>
          </p:cNvSpPr>
          <p:nvPr/>
        </p:nvSpPr>
        <p:spPr>
          <a:xfrm>
            <a:off x="838200" y="1482724"/>
            <a:ext cx="6763871"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The</a:t>
            </a:r>
            <a:r>
              <a:rPr lang="en-US" sz="3200" b="1" dirty="0">
                <a:latin typeface="Times New Roman" panose="02020603050405020304" pitchFamily="18" charset="0"/>
                <a:cs typeface="Times New Roman" panose="02020603050405020304" pitchFamily="18" charset="0"/>
              </a:rPr>
              <a:t> liver </a:t>
            </a:r>
            <a:r>
              <a:rPr lang="en-US" sz="3200" dirty="0">
                <a:latin typeface="Times New Roman" panose="02020603050405020304" pitchFamily="18" charset="0"/>
                <a:cs typeface="Times New Roman" panose="02020603050405020304" pitchFamily="18" charset="0"/>
              </a:rPr>
              <a:t>can make glucose from the breakdown of other macronutrients and transfer glucose into the </a:t>
            </a:r>
            <a:r>
              <a:rPr lang="en-US" sz="3200" b="1" dirty="0">
                <a:latin typeface="Times New Roman" panose="02020603050405020304" pitchFamily="18" charset="0"/>
                <a:cs typeface="Times New Roman" panose="02020603050405020304" pitchFamily="18" charset="0"/>
              </a:rPr>
              <a:t>circulation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Glucose is then delivered to the cells, where needed, much like oxygen is.</a:t>
            </a:r>
          </a:p>
        </p:txBody>
      </p:sp>
      <p:pic>
        <p:nvPicPr>
          <p:cNvPr id="9" name="Picture 8">
            <a:extLst>
              <a:ext uri="{FF2B5EF4-FFF2-40B4-BE49-F238E27FC236}">
                <a16:creationId xmlns:a16="http://schemas.microsoft.com/office/drawing/2014/main" id="{323D7127-7E9E-924F-A444-21163ADC7777}"/>
              </a:ext>
            </a:extLst>
          </p:cNvPr>
          <p:cNvPicPr>
            <a:picLocks noChangeAspect="1"/>
          </p:cNvPicPr>
          <p:nvPr/>
        </p:nvPicPr>
        <p:blipFill rotWithShape="1">
          <a:blip r:embed="rId2"/>
          <a:srcRect t="38675" b="4930"/>
          <a:stretch/>
        </p:blipFill>
        <p:spPr>
          <a:xfrm>
            <a:off x="8530021" y="4956175"/>
            <a:ext cx="3166680" cy="1785824"/>
          </a:xfrm>
          <a:prstGeom prst="rect">
            <a:avLst/>
          </a:prstGeom>
        </p:spPr>
      </p:pic>
      <p:pic>
        <p:nvPicPr>
          <p:cNvPr id="7" name="Content Placeholder 6">
            <a:extLst>
              <a:ext uri="{FF2B5EF4-FFF2-40B4-BE49-F238E27FC236}">
                <a16:creationId xmlns:a16="http://schemas.microsoft.com/office/drawing/2014/main" id="{3BAE8739-138D-EF47-8609-8E1F46051116}"/>
              </a:ext>
            </a:extLst>
          </p:cNvPr>
          <p:cNvPicPr>
            <a:picLocks noGrp="1" noChangeAspect="1"/>
          </p:cNvPicPr>
          <p:nvPr>
            <p:ph idx="4294967295"/>
          </p:nvPr>
        </p:nvPicPr>
        <p:blipFill>
          <a:blip r:embed="rId3">
            <a:clrChange>
              <a:clrFrom>
                <a:srgbClr val="FFFFFF"/>
              </a:clrFrom>
              <a:clrTo>
                <a:srgbClr val="FFFFFF">
                  <a:alpha val="0"/>
                </a:srgbClr>
              </a:clrTo>
            </a:clrChange>
          </a:blip>
          <a:stretch>
            <a:fillRect/>
          </a:stretch>
        </p:blipFill>
        <p:spPr>
          <a:xfrm>
            <a:off x="8083701" y="0"/>
            <a:ext cx="3917798" cy="4956175"/>
          </a:xfrm>
        </p:spPr>
      </p:pic>
    </p:spTree>
    <p:extLst>
      <p:ext uri="{BB962C8B-B14F-4D97-AF65-F5344CB8AC3E}">
        <p14:creationId xmlns:p14="http://schemas.microsoft.com/office/powerpoint/2010/main" val="236010681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2445</TotalTime>
  <Words>1267</Words>
  <Application>Microsoft Office PowerPoint</Application>
  <PresentationFormat>Widescreen</PresentationFormat>
  <Paragraphs>110</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Blackadder ITC</vt:lpstr>
      <vt:lpstr>Calibri</vt:lpstr>
      <vt:lpstr>Times New Roman</vt:lpstr>
      <vt:lpstr>Tw Cen MT</vt:lpstr>
      <vt:lpstr>Droplet</vt:lpstr>
      <vt:lpstr> 10-  Cellular energy</vt:lpstr>
      <vt:lpstr>Cellular energy</vt:lpstr>
      <vt:lpstr>Why cells need energy:</vt:lpstr>
      <vt:lpstr>Supporting cellular energy optimal cellular function can be supported by maintaining a healthy lifestyle, including regular exercise, adequate sleep, and proper nutrition, which ensures mitochondria have the fuel to operate   To Support Your Survival, Your Organs Must Have Cells With Mitochondria That Effectively Perform Cellular Respiration.  What Is The Equation For Cellular Respiration?</vt:lpstr>
      <vt:lpstr>Equation is simple but the processes that support cellular respiration are complex.  Let’s look at it in more detail.  Cellular respiration occurs in nearly all of the cells in the body, with most of the key processes occurring in the mitochondria.  How does the glucose and oxygen get to the cells?</vt:lpstr>
      <vt:lpstr>Source of cellular oxygen:</vt:lpstr>
      <vt:lpstr>Source of cellular oxygen:</vt:lpstr>
      <vt:lpstr>Source of glucose:</vt:lpstr>
      <vt:lpstr>Source of glucose:</vt:lpstr>
      <vt:lpstr>Cellular respiration:</vt:lpstr>
      <vt:lpstr>Removing waste: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Aerobic Respiration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The Genome</dc:title>
  <dc:creator>Dr. Bushrah</dc:creator>
  <cp:lastModifiedBy>botan pc</cp:lastModifiedBy>
  <cp:revision>308</cp:revision>
  <dcterms:created xsi:type="dcterms:W3CDTF">2017-11-28T13:35:31Z</dcterms:created>
  <dcterms:modified xsi:type="dcterms:W3CDTF">2026-05-09T10:02:12Z</dcterms:modified>
</cp:coreProperties>
</file>