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83" r:id="rId3"/>
    <p:sldId id="367" r:id="rId4"/>
    <p:sldId id="355" r:id="rId5"/>
    <p:sldId id="261" r:id="rId6"/>
    <p:sldId id="300" r:id="rId7"/>
    <p:sldId id="298" r:id="rId8"/>
    <p:sldId id="358" r:id="rId9"/>
    <p:sldId id="263" r:id="rId10"/>
    <p:sldId id="269" r:id="rId11"/>
    <p:sldId id="271" r:id="rId12"/>
    <p:sldId id="304" r:id="rId13"/>
    <p:sldId id="353" r:id="rId14"/>
    <p:sldId id="372" r:id="rId15"/>
    <p:sldId id="275" r:id="rId16"/>
    <p:sldId id="281" r:id="rId17"/>
    <p:sldId id="356" r:id="rId18"/>
    <p:sldId id="3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57" d="100"/>
          <a:sy n="57" d="100"/>
        </p:scale>
        <p:origin x="1026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756F1-5D06-4244-9FD9-ECA313D1B4D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72796-A2D4-4740-A494-FC5AAB638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3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4115-6AA3-4E9D-A763-8F27CF914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38E4636-6134-4AD0-906C-23C3BFEC64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882C8C6-2DB7-4A06-9B50-693FEEEC1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DEF26EE-1D7A-4EE9-9E21-3D4C9BEB1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2AC17-4E41-4006-88EB-4BE60470AC8F}" type="slidenum">
              <a:rPr lang="en-GB" altLang="en-US" sz="1300" smtClean="0"/>
              <a:pPr/>
              <a:t>5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46564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3FF6138-D839-4C81-90B7-B151557DA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F77440-0FCD-4363-8474-1EFFBC7C8799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C936474-9B1B-4ED5-BE47-9F6C44C12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5784598-0B48-4E75-9BF1-B073A6447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09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2796-A2D4-4740-A494-FC5AAB6386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79E4-8527-45E3-965C-3608E8933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2E44A-1503-4865-A428-3C7AE5D72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A186-8801-44AE-A33E-E02900C1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EFFAA-B865-42EE-99B6-1D4391F0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8A8AF-A9A4-4CD3-B8A1-392BD37B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A311-E12D-460C-BAD4-CC756BF7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9F814-BE6B-4798-8CDA-F99B711D4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99F8C-33B7-46A4-99DA-59554D69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629C-56F2-4F42-90AD-1191BAAC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8E52-8A62-4212-8A44-6500D27C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D6ABB-EA11-4277-97EF-DFAF79599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5392B-1A69-45B6-9696-058B82ED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AF7A7-3906-420A-BD77-CA2680E6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4509A-777C-457B-9FB0-D61ECE64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3395B-867D-44F2-8850-7A31C7F8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2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9431-47FA-4245-9AF9-F25734C3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C6EE-BDAA-444D-92B5-4B3402FB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0EEBC-F068-432B-A015-AC32DABC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85DFC-4FC9-405B-BC5F-D496F21E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D8E77-4E8A-4483-8D2F-7E85721F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B7B8C-9ABC-4D04-A620-CF727FBA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4BE38-1CDE-410E-B18A-258083AD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A815-66B6-47FA-B756-BC5C1F89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F63F3-1CD7-4F5B-9642-67E81C04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42D4B-C686-4CAD-BF84-25FEFB2A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D550-5F09-49E8-89B8-8ECBB377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69E-91DF-4CCB-A713-7B52FEBCE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BC5AF-3E84-41CD-BEDD-633944D98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95C0B-EF2B-4D66-AE8C-E56981E3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0515F-EE0F-4046-A35C-31C8B566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3B505-048C-4A37-9AEF-29CDF6E2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68C5-C21D-49BD-9A22-009AF70F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AEB6B-4A4D-498C-9BDA-90367BBAA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81025-6626-4042-94D0-BCBF47E7E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AC3B5-2353-48B4-959E-D1D67761C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F6B3B-5BDF-4A68-B150-26945B229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0713C-29D7-4001-B4E0-7E4ACECC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D71E3-9F22-4717-B922-C9CF3560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1BF15-7D50-4648-BA0F-39AE2316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8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C17A-EB6C-462C-88A6-6A310194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64DBA-1F79-4BDB-A70E-319C54CF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6BDC8-0FFA-4FA5-B4A5-1FDA3949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55B17-0601-46F1-AA1D-DC05E2D6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DB2CF-4807-4D10-AC98-56E0B5A0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BA84E-E2F0-4748-A1AC-EC4126B7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CA1E3-B152-4EF0-AA84-4D2AA1CF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5D51-713B-46C5-A4D1-204867FF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F7F52-37AF-40A1-9511-44B878860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061EB-27FA-4235-A708-4CE025D35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E85F5-5C02-430A-8AE5-B4ECC04C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66A35-F26C-4F8C-9869-AD60C8F1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B7FDE-49EF-4AE8-9398-4B139685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2CDC-6127-4FBF-A005-37B9B613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DA68D3-5A46-4A02-87DA-011B9CDF2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528FA-1AA9-48C2-8A2D-BB4505F78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C566F-C327-444A-8062-C202052D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A7765-7357-4DC7-8D84-4D5BEEF1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AD0D-5968-4CF9-8062-64877C94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D336B-25BC-4E89-A6C8-BA4BDCBF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3CF32-2982-4860-8881-1C4FC1232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31CF-E345-4AD9-9D3D-9624FA824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68CD-7C60-404D-944F-D672CC73C1C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263C4-734F-4969-9030-6C17D8645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958B0-5A99-4AC6-9849-2C447B747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B41-98A0-4BB6-973C-D0AB62939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E84964-4FE7-4622-AA7C-CE1E98F50A5F}"/>
              </a:ext>
            </a:extLst>
          </p:cNvPr>
          <p:cNvPicPr/>
          <p:nvPr/>
        </p:nvPicPr>
        <p:blipFill rotWithShape="1">
          <a:blip r:embed="rId3"/>
          <a:srcRect l="38323" r="19402" b="32981"/>
          <a:stretch/>
        </p:blipFill>
        <p:spPr bwMode="auto">
          <a:xfrm>
            <a:off x="290732" y="5243732"/>
            <a:ext cx="1505244" cy="16001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7FECB-A69D-46AC-BAA4-B403802CAD4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0179" y="5358620"/>
            <a:ext cx="1359877" cy="125722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AAA7EB-FE24-4F14-B2CD-E05FD4B5377D}"/>
              </a:ext>
            </a:extLst>
          </p:cNvPr>
          <p:cNvSpPr/>
          <p:nvPr/>
        </p:nvSpPr>
        <p:spPr>
          <a:xfrm>
            <a:off x="1802060" y="5987234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UNIVERSITY</a:t>
            </a:r>
            <a:r>
              <a:rPr lang="en-US" b="1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Blackadder ITC" panose="04020505051007020D02" pitchFamily="82" charset="0"/>
                <a:cs typeface="Arial" panose="020B0604020202020204" pitchFamily="34" charset="0"/>
              </a:rPr>
              <a:t>of  </a:t>
            </a:r>
            <a:r>
              <a:rPr lang="en-US" b="1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DUHOK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444B11-C0EE-4A22-AE55-139441199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306" y="1544327"/>
            <a:ext cx="10131593" cy="24427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Genome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 expression (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Transcription and Translation)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5D7E1-8C51-47F9-BE64-0233F6D128FC}"/>
              </a:ext>
            </a:extLst>
          </p:cNvPr>
          <p:cNvSpPr/>
          <p:nvPr/>
        </p:nvSpPr>
        <p:spPr>
          <a:xfrm>
            <a:off x="9060056" y="5726561"/>
            <a:ext cx="2659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COLLEGE </a:t>
            </a:r>
            <a:r>
              <a:rPr lang="en-US" sz="2000" b="1" dirty="0">
                <a:latin typeface="Blackadder ITC" panose="04020505051007020D02" pitchFamily="82" charset="0"/>
              </a:rPr>
              <a:t>OF </a:t>
            </a:r>
          </a:p>
          <a:p>
            <a:pPr algn="ctr"/>
            <a:r>
              <a:rPr lang="en-US" sz="2000" b="1" dirty="0"/>
              <a:t>VETERINARY MEDICINE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600D99-AF74-4DDD-B69A-0E11F891CC01}"/>
              </a:ext>
            </a:extLst>
          </p:cNvPr>
          <p:cNvSpPr/>
          <p:nvPr/>
        </p:nvSpPr>
        <p:spPr>
          <a:xfrm>
            <a:off x="290732" y="224435"/>
            <a:ext cx="54361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Cell and Molecular Biology/ Theory</a:t>
            </a:r>
          </a:p>
          <a:p>
            <a:r>
              <a:rPr lang="en-US" sz="2800" b="1" dirty="0"/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1C4B3E0-746F-43B5-BE6B-5B702EFA4CD5}"/>
              </a:ext>
            </a:extLst>
          </p:cNvPr>
          <p:cNvSpPr txBox="1">
            <a:spLocks/>
          </p:cNvSpPr>
          <p:nvPr/>
        </p:nvSpPr>
        <p:spPr>
          <a:xfrm>
            <a:off x="1386840" y="4657263"/>
            <a:ext cx="9418320" cy="1069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Dr. Bushra T. Mohammed </a:t>
            </a:r>
          </a:p>
          <a:p>
            <a:r>
              <a:rPr lang="en-US" sz="2000" b="1" dirty="0"/>
              <a:t>BVM&amp;S, MSc, PhD in Molecular and Developmental Biology</a:t>
            </a:r>
          </a:p>
        </p:txBody>
      </p:sp>
    </p:spTree>
    <p:extLst>
      <p:ext uri="{BB962C8B-B14F-4D97-AF65-F5344CB8AC3E}">
        <p14:creationId xmlns:p14="http://schemas.microsoft.com/office/powerpoint/2010/main" val="126773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963D0D55-2EB3-4700-BC10-2A8D893BD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0229" y="112773"/>
            <a:ext cx="11301453" cy="9563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Formation of the protein occurs in three steps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DF549E-B0FC-49BA-8445-252F1C27E7BE}"/>
              </a:ext>
            </a:extLst>
          </p:cNvPr>
          <p:cNvSpPr/>
          <p:nvPr/>
        </p:nvSpPr>
        <p:spPr>
          <a:xfrm>
            <a:off x="-126610" y="1069145"/>
            <a:ext cx="11301453" cy="219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small ribosome subunit binds at the 5’ end of mRNA and move toward a start codon (AUG) at the 3 end direction which forms a complex with the large unit of the ribosome then tRNA bind to the complex and initiate translation.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6B05E-ECD4-48B3-8A47-BC02A49BE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48"/>
          <a:stretch/>
        </p:blipFill>
        <p:spPr>
          <a:xfrm>
            <a:off x="534572" y="3277772"/>
            <a:ext cx="11301452" cy="33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D912FC72-247B-438B-AF71-9E938336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88" y="359862"/>
            <a:ext cx="2889279" cy="7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 dirty="0">
                <a:cs typeface="Arial" panose="020B0604020202020204" pitchFamily="34" charset="0"/>
              </a:rPr>
              <a:t>2- Elongation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4661502-01F9-462D-AFBF-B7C8222E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95" y="1169718"/>
            <a:ext cx="11383617" cy="46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 </a:t>
            </a:r>
            <a:r>
              <a:rPr lang="en-US" altLang="en-US" dirty="0"/>
              <a:t>Elongation of the polypeptide chain</a:t>
            </a:r>
            <a:r>
              <a:rPr lang="en-GB" altLang="en-US" dirty="0"/>
              <a:t> is formed by addition of amino acids to 3 end of growing chain.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dirty="0" err="1"/>
              <a:t>tRNAs</a:t>
            </a:r>
            <a:r>
              <a:rPr lang="en-GB" altLang="en-US" dirty="0"/>
              <a:t> occupy </a:t>
            </a:r>
            <a:r>
              <a:rPr lang="en-GB" altLang="en-US" b="1" dirty="0"/>
              <a:t>three sites </a:t>
            </a:r>
            <a:r>
              <a:rPr lang="en-GB" altLang="en-US" dirty="0"/>
              <a:t>in the ribosomes as</a:t>
            </a:r>
            <a:r>
              <a:rPr lang="en-US" altLang="en-US" dirty="0"/>
              <a:t> the ribosome moves from the 5′ end to the 3′ end of the mRNA</a:t>
            </a:r>
            <a:r>
              <a:rPr lang="en-GB" altLang="en-US" dirty="0"/>
              <a:t>.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b="1" dirty="0">
                <a:cs typeface="Arial" panose="020B0604020202020204" pitchFamily="34" charset="0"/>
              </a:rPr>
              <a:t>Site A </a:t>
            </a:r>
            <a:r>
              <a:rPr lang="en-GB" altLang="en-US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(aminoacyl tRNA binding site) holds the tRNA carrying the next amino acid to be added to the chain.</a:t>
            </a:r>
            <a:endParaRPr lang="en-GB" altLang="en-US" dirty="0"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b="1" dirty="0">
                <a:cs typeface="Arial" panose="020B0604020202020204" pitchFamily="34" charset="0"/>
              </a:rPr>
              <a:t>Site P </a:t>
            </a:r>
            <a:r>
              <a:rPr lang="en-US" altLang="en-US" dirty="0">
                <a:cs typeface="Arial" panose="020B0604020202020204" pitchFamily="34" charset="0"/>
              </a:rPr>
              <a:t>(peptidyl-tRNA binding site) holds the tRNA carrying the growing polypeptide chain.</a:t>
            </a:r>
            <a:endParaRPr lang="en-GB" altLang="en-US" dirty="0"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b="1" dirty="0">
                <a:cs typeface="Arial" panose="020B0604020202020204" pitchFamily="34" charset="0"/>
              </a:rPr>
              <a:t>Site E (exit site)</a:t>
            </a:r>
            <a:r>
              <a:rPr lang="en-GB" altLang="en-US" dirty="0">
                <a:cs typeface="Arial" panose="020B0604020202020204" pitchFamily="34" charset="0"/>
              </a:rPr>
              <a:t>: empty tRNA will release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099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960D9-67BC-4F97-9714-6B34DEA38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52"/>
          <a:stretch/>
        </p:blipFill>
        <p:spPr>
          <a:xfrm>
            <a:off x="815924" y="84404"/>
            <a:ext cx="10761785" cy="67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9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1B038CE-6125-4E98-85C6-57D7127929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8181" y="348057"/>
            <a:ext cx="91440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3- Termination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213EBAA-0FDE-4AC4-A1C7-C1C89EA1E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38" y="850144"/>
            <a:ext cx="11262921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Elongation continues until a stop codon (UAG, UAA, and UGA) in the mRNA reaches the A site.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GB" altLang="en-US" dirty="0"/>
              <a:t>Then the protein will be released and the ribosome dissociates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BBB11-96F7-4735-81F6-AE4F22553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8" t="19267" r="29500" b="43586"/>
          <a:stretch/>
        </p:blipFill>
        <p:spPr>
          <a:xfrm>
            <a:off x="827649" y="2700997"/>
            <a:ext cx="10536701" cy="39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7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018381-EE40-AC45-C5E2-30DF98B570A7}"/>
              </a:ext>
            </a:extLst>
          </p:cNvPr>
          <p:cNvSpPr txBox="1"/>
          <p:nvPr/>
        </p:nvSpPr>
        <p:spPr>
          <a:xfrm>
            <a:off x="323557" y="339693"/>
            <a:ext cx="11268222" cy="4548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Composition of proteins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There are 20 amino acids in proteins linked by peptide bonds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Each amino acid has: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• an amino group (-NH2 ),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a carboxyl group (-COOH),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a Hydrogen atom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•  R is side-chain differing in each amino acid type (The R group may be as simple as a hydrogen atom, or it may be a carbon skeleton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43E2C-C985-3320-1636-65BDF24B4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7533" r="32962" b="48512"/>
          <a:stretch/>
        </p:blipFill>
        <p:spPr>
          <a:xfrm>
            <a:off x="5294142" y="1684606"/>
            <a:ext cx="62976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8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CAD8BCB-78F1-4C77-9F6F-72B7D9435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7643" y="185267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Protein modifications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C663E2F-F5BC-4A2D-8CAF-F2435441A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0817" y="908051"/>
            <a:ext cx="10919792" cy="4525963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ts val="3000"/>
              </a:lnSpc>
              <a:spcBef>
                <a:spcPts val="300"/>
              </a:spcBef>
              <a:buNone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Proteins can be modified after production</a:t>
            </a:r>
          </a:p>
          <a:p>
            <a:pPr marL="0" indent="0">
              <a:lnSpc>
                <a:spcPts val="3000"/>
              </a:lnSpc>
              <a:spcBef>
                <a:spcPts val="300"/>
              </a:spcBef>
              <a:buNone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protein modification: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chemical group is added to, or removed from the protein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to change cell activity or function.</a:t>
            </a:r>
          </a:p>
          <a:p>
            <a:pPr marL="0" indent="0">
              <a:lnSpc>
                <a:spcPts val="3000"/>
              </a:lnSpc>
              <a:spcBef>
                <a:spcPts val="300"/>
              </a:spcBef>
              <a:buNone/>
              <a:defRPr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For examples:</a:t>
            </a:r>
          </a:p>
          <a:p>
            <a:pPr>
              <a:lnSpc>
                <a:spcPts val="3000"/>
              </a:lnSpc>
              <a:spcBef>
                <a:spcPts val="300"/>
              </a:spcBef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Glycoproteins and proteoglycans – addition of sugars</a:t>
            </a:r>
          </a:p>
          <a:p>
            <a:pPr>
              <a:lnSpc>
                <a:spcPts val="3000"/>
              </a:lnSpc>
              <a:spcBef>
                <a:spcPts val="300"/>
              </a:spcBef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Lipoproteins – addition of  lipid</a:t>
            </a:r>
          </a:p>
          <a:p>
            <a:pPr>
              <a:lnSpc>
                <a:spcPts val="3000"/>
              </a:lnSpc>
              <a:spcBef>
                <a:spcPts val="300"/>
              </a:spcBef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Addition of fatty acid palmitate – directs protein to membrane</a:t>
            </a:r>
          </a:p>
          <a:p>
            <a:pPr>
              <a:lnSpc>
                <a:spcPts val="3000"/>
              </a:lnSpc>
              <a:spcBef>
                <a:spcPts val="300"/>
              </a:spcBef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Phosphorylation – addition of  phosphate</a:t>
            </a:r>
          </a:p>
          <a:p>
            <a:pPr>
              <a:lnSpc>
                <a:spcPts val="3000"/>
              </a:lnSpc>
              <a:spcBef>
                <a:spcPts val="300"/>
              </a:spcBef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Ubiquitination – removal of bond to degrade protein</a:t>
            </a:r>
          </a:p>
          <a:p>
            <a:pPr>
              <a:lnSpc>
                <a:spcPts val="3000"/>
              </a:lnSpc>
              <a:spcBef>
                <a:spcPts val="300"/>
              </a:spcBef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Acetylation – addition of acetyl group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C5267060-BDFB-4CF4-A9FB-180DE6A3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5" y="5157788"/>
            <a:ext cx="10151164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Isosceles Triangle 4">
            <a:extLst>
              <a:ext uri="{FF2B5EF4-FFF2-40B4-BE49-F238E27FC236}">
                <a16:creationId xmlns:a16="http://schemas.microsoft.com/office/drawing/2014/main" id="{CA4D9505-392A-4624-B53A-24B7B11B0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137" y="4308778"/>
            <a:ext cx="628650" cy="425450"/>
          </a:xfrm>
          <a:prstGeom prst="triangle">
            <a:avLst>
              <a:gd name="adj" fmla="val 51991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17414" name="Oval 5">
            <a:extLst>
              <a:ext uri="{FF2B5EF4-FFF2-40B4-BE49-F238E27FC236}">
                <a16:creationId xmlns:a16="http://schemas.microsoft.com/office/drawing/2014/main" id="{CAFC8531-D702-4DD2-AD5A-CD54FFB0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169" y="3019513"/>
            <a:ext cx="503237" cy="2825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77371493-0EE4-43A9-9FE1-CCDC34112A00}"/>
              </a:ext>
            </a:extLst>
          </p:cNvPr>
          <p:cNvSpPr/>
          <p:nvPr/>
        </p:nvSpPr>
        <p:spPr bwMode="auto">
          <a:xfrm rot="17433837">
            <a:off x="8702973" y="3415442"/>
            <a:ext cx="457200" cy="457200"/>
          </a:xfrm>
          <a:prstGeom prst="chord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45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27C1F30-962B-4E2D-801A-029116E07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1072" y="209609"/>
            <a:ext cx="11096529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Transcription regulation (regulation of gene expression)</a:t>
            </a:r>
            <a:b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Box 2">
            <a:extLst>
              <a:ext uri="{FF2B5EF4-FFF2-40B4-BE49-F238E27FC236}">
                <a16:creationId xmlns:a16="http://schemas.microsoft.com/office/drawing/2014/main" id="{8B62DED4-0A9F-4C45-8E54-654B381CD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33" y="981076"/>
            <a:ext cx="11366695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altLang="en-US" dirty="0"/>
              <a:t>It’s all about responding to changes in environment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Cell receives a signal that something has changed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Signal cross the plasma membrane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Signal will stimulate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Transcription factors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are proteins that bind to specific sequences in DNA promoter known as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motifs.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They regulate gene expression by turning  transcription on or off.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Transcription will be activated so the protein product made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The signal must be turned off again. </a:t>
            </a:r>
          </a:p>
        </p:txBody>
      </p:sp>
    </p:spTree>
    <p:extLst>
      <p:ext uri="{BB962C8B-B14F-4D97-AF65-F5344CB8AC3E}">
        <p14:creationId xmlns:p14="http://schemas.microsoft.com/office/powerpoint/2010/main" val="171279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6932-39E2-4653-84E7-04B29679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0"/>
            <a:ext cx="5985803" cy="835606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Revision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0AA102-877C-4F3A-9BE9-170CAF1594ED}"/>
              </a:ext>
            </a:extLst>
          </p:cNvPr>
          <p:cNvSpPr/>
          <p:nvPr/>
        </p:nvSpPr>
        <p:spPr>
          <a:xfrm>
            <a:off x="198120" y="737256"/>
            <a:ext cx="11795760" cy="468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Describe initiation, elongation and termination in DNA replication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Compare the mechanism of DNA replication in eukaryotic and prokaryotic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Define the distinct roles of DNA primase, DNA helicases, topoisomerase, DNA polymerase , DNA ligase, single strand binding proteins, telomerase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Explain the process of gene expression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Draw and label the component of structural gene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Explain the steps of transcription (synthesis of RNA)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Explain the nature of the genetic code</a:t>
            </a:r>
          </a:p>
        </p:txBody>
      </p:sp>
    </p:spTree>
    <p:extLst>
      <p:ext uri="{BB962C8B-B14F-4D97-AF65-F5344CB8AC3E}">
        <p14:creationId xmlns:p14="http://schemas.microsoft.com/office/powerpoint/2010/main" val="273149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AF0906-E036-46A2-ADD6-478F2F8A4350}"/>
              </a:ext>
            </a:extLst>
          </p:cNvPr>
          <p:cNvSpPr txBox="1"/>
          <p:nvPr/>
        </p:nvSpPr>
        <p:spPr>
          <a:xfrm>
            <a:off x="945466" y="401657"/>
            <a:ext cx="10301068" cy="556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What are the start codons and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amino acid does it encode?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the three stop codons?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What are the components needed for translation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Describe initiation, elongation and termination in protein synthesis (translation)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Explain the roles of the A, P and E sites on the ribosome.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Describe the regulation of gene expression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Describe the proteins that make in the free and rough endoplasmic reticulum ribosomes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7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F6ED061-8D0B-4677-9215-CAC378C62B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9490" y="569597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26DA1-412B-4937-BD7E-EA1BC933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90" y="1712597"/>
            <a:ext cx="11338561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Explain the way that proteins are synthesized and targeted in a cell.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GB" sz="22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  <a:defRPr/>
            </a:pPr>
            <a:endParaRPr lang="en-GB" sz="2200" dirty="0">
              <a:solidFill>
                <a:srgbClr val="000000"/>
              </a:solidFill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1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8C49EB-966E-E396-5CB4-DD815F45107A}"/>
              </a:ext>
            </a:extLst>
          </p:cNvPr>
          <p:cNvGrpSpPr/>
          <p:nvPr/>
        </p:nvGrpSpPr>
        <p:grpSpPr>
          <a:xfrm>
            <a:off x="183399" y="207271"/>
            <a:ext cx="11332743" cy="6606341"/>
            <a:chOff x="183399" y="207271"/>
            <a:chExt cx="11332743" cy="6606341"/>
          </a:xfrm>
        </p:grpSpPr>
        <p:sp>
          <p:nvSpPr>
            <p:cNvPr id="7170" name="Text Box 10">
              <a:extLst>
                <a:ext uri="{FF2B5EF4-FFF2-40B4-BE49-F238E27FC236}">
                  <a16:creationId xmlns:a16="http://schemas.microsoft.com/office/drawing/2014/main" id="{0520C1B6-D624-4F8C-B22E-1B1F7B444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029" y="2956128"/>
              <a:ext cx="6413113" cy="105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cs typeface="Arial" panose="020B0604020202020204" pitchFamily="34" charset="0"/>
                </a:rPr>
                <a:t>transcription</a:t>
              </a:r>
            </a:p>
            <a:p>
              <a:endParaRPr lang="en-US" altLang="en-US" sz="2000" b="1" i="1">
                <a:solidFill>
                  <a:srgbClr val="FF0000"/>
                </a:solidFill>
                <a:cs typeface="Arial" panose="020B0604020202020204" pitchFamily="34" charset="0"/>
              </a:endParaRPr>
            </a:p>
            <a:p>
              <a:r>
                <a:rPr lang="en-US" altLang="en-US" sz="2000" i="1">
                  <a:cs typeface="Arial" panose="020B0604020202020204" pitchFamily="34" charset="0"/>
                </a:rPr>
                <a:t>RNA processing – splicing, capping, polyadenylation</a:t>
              </a:r>
            </a:p>
            <a:p>
              <a:r>
                <a:rPr lang="en-US" altLang="en-US" sz="2000" i="1">
                  <a:cs typeface="Arial" panose="020B0604020202020204" pitchFamily="34" charset="0"/>
                </a:rPr>
                <a:t>transport to ribosomes</a:t>
              </a:r>
            </a:p>
          </p:txBody>
        </p:sp>
        <p:sp>
          <p:nvSpPr>
            <p:cNvPr id="7173" name="Text Box 2">
              <a:extLst>
                <a:ext uri="{FF2B5EF4-FFF2-40B4-BE49-F238E27FC236}">
                  <a16:creationId xmlns:a16="http://schemas.microsoft.com/office/drawing/2014/main" id="{9D8D8D33-E95C-45E8-BB9A-847F4E986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1133" y="2653559"/>
              <a:ext cx="742511" cy="31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>
                  <a:cs typeface="Arial" panose="020B0604020202020204" pitchFamily="34" charset="0"/>
                </a:rPr>
                <a:t>DNA</a:t>
              </a:r>
            </a:p>
          </p:txBody>
        </p:sp>
        <p:sp>
          <p:nvSpPr>
            <p:cNvPr id="7174" name="Text Box 3">
              <a:extLst>
                <a:ext uri="{FF2B5EF4-FFF2-40B4-BE49-F238E27FC236}">
                  <a16:creationId xmlns:a16="http://schemas.microsoft.com/office/drawing/2014/main" id="{1758DD79-F8E6-434F-AE8A-3E9AC1A72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098" y="4019549"/>
              <a:ext cx="970136" cy="31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>
                  <a:cs typeface="Arial" panose="020B0604020202020204" pitchFamily="34" charset="0"/>
                </a:rPr>
                <a:t>mRNA</a:t>
              </a:r>
            </a:p>
          </p:txBody>
        </p:sp>
        <p:sp>
          <p:nvSpPr>
            <p:cNvPr id="7175" name="Text Box 4">
              <a:extLst>
                <a:ext uri="{FF2B5EF4-FFF2-40B4-BE49-F238E27FC236}">
                  <a16:creationId xmlns:a16="http://schemas.microsoft.com/office/drawing/2014/main" id="{0DED9562-7B90-4151-9D86-2CF65B78B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098" y="4928522"/>
              <a:ext cx="1067921" cy="31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>
                  <a:cs typeface="Arial" panose="020B0604020202020204" pitchFamily="34" charset="0"/>
                </a:rPr>
                <a:t>Protein</a:t>
              </a:r>
            </a:p>
          </p:txBody>
        </p:sp>
        <p:sp>
          <p:nvSpPr>
            <p:cNvPr id="7176" name="Text Box 5">
              <a:extLst>
                <a:ext uri="{FF2B5EF4-FFF2-40B4-BE49-F238E27FC236}">
                  <a16:creationId xmlns:a16="http://schemas.microsoft.com/office/drawing/2014/main" id="{8E561058-7FE5-47DB-AC80-C6C2E81C3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9448" y="6494538"/>
              <a:ext cx="1268296" cy="31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>
                  <a:cs typeface="Arial" panose="020B0604020202020204" pitchFamily="34" charset="0"/>
                </a:rPr>
                <a:t>Function</a:t>
              </a:r>
            </a:p>
          </p:txBody>
        </p:sp>
        <p:sp>
          <p:nvSpPr>
            <p:cNvPr id="7177" name="Line 6">
              <a:extLst>
                <a:ext uri="{FF2B5EF4-FFF2-40B4-BE49-F238E27FC236}">
                  <a16:creationId xmlns:a16="http://schemas.microsoft.com/office/drawing/2014/main" id="{5C428CE8-86CD-4152-83C6-C922FBB0F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927" y="3229579"/>
              <a:ext cx="0" cy="7317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8" name="Line 7">
              <a:extLst>
                <a:ext uri="{FF2B5EF4-FFF2-40B4-BE49-F238E27FC236}">
                  <a16:creationId xmlns:a16="http://schemas.microsoft.com/office/drawing/2014/main" id="{0617B2F8-AE35-41C2-B68C-244FF2903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927" y="4372758"/>
              <a:ext cx="0" cy="459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9" name="Line 8">
              <a:extLst>
                <a:ext uri="{FF2B5EF4-FFF2-40B4-BE49-F238E27FC236}">
                  <a16:creationId xmlns:a16="http://schemas.microsoft.com/office/drawing/2014/main" id="{F3F6B7EE-8A12-4568-8E84-F44C68B2C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927" y="5308315"/>
              <a:ext cx="0" cy="11596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0" name="Text Box 9">
              <a:extLst>
                <a:ext uri="{FF2B5EF4-FFF2-40B4-BE49-F238E27FC236}">
                  <a16:creationId xmlns:a16="http://schemas.microsoft.com/office/drawing/2014/main" id="{6D668D97-AFBA-4635-BB35-3758FBD7D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851" y="2294021"/>
              <a:ext cx="2084353" cy="31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i="1">
                  <a:cs typeface="Arial" panose="020B0604020202020204" pitchFamily="34" charset="0"/>
                </a:rPr>
                <a:t>DNA </a:t>
              </a:r>
              <a:r>
                <a:rPr lang="en-US" altLang="en-US" sz="2000" b="1" i="1">
                  <a:solidFill>
                    <a:srgbClr val="0066FF"/>
                  </a:solidFill>
                  <a:cs typeface="Arial" panose="020B0604020202020204" pitchFamily="34" charset="0"/>
                </a:rPr>
                <a:t>replication</a:t>
              </a:r>
            </a:p>
          </p:txBody>
        </p:sp>
        <p:sp>
          <p:nvSpPr>
            <p:cNvPr id="7181" name="Text Box 11">
              <a:extLst>
                <a:ext uri="{FF2B5EF4-FFF2-40B4-BE49-F238E27FC236}">
                  <a16:creationId xmlns:a16="http://schemas.microsoft.com/office/drawing/2014/main" id="{F58AF48C-57AF-4B20-AC1D-2E4190247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3057" y="4562655"/>
              <a:ext cx="5554321" cy="31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cs typeface="Arial" panose="020B0604020202020204" pitchFamily="34" charset="0"/>
                </a:rPr>
                <a:t>translation</a:t>
              </a:r>
            </a:p>
          </p:txBody>
        </p:sp>
        <p:sp>
          <p:nvSpPr>
            <p:cNvPr id="7182" name="Text Box 12">
              <a:extLst>
                <a:ext uri="{FF2B5EF4-FFF2-40B4-BE49-F238E27FC236}">
                  <a16:creationId xmlns:a16="http://schemas.microsoft.com/office/drawing/2014/main" id="{2F5F26B6-5435-4176-8CC0-EC309D1D0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3057" y="6265395"/>
              <a:ext cx="3199915" cy="31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i="1">
                  <a:cs typeface="Arial" panose="020B0604020202020204" pitchFamily="34" charset="0"/>
                </a:rPr>
                <a:t>transport to site of function</a:t>
              </a:r>
            </a:p>
          </p:txBody>
        </p:sp>
        <p:sp>
          <p:nvSpPr>
            <p:cNvPr id="7183" name="Text Box 13">
              <a:extLst>
                <a:ext uri="{FF2B5EF4-FFF2-40B4-BE49-F238E27FC236}">
                  <a16:creationId xmlns:a16="http://schemas.microsoft.com/office/drawing/2014/main" id="{8960999D-7D37-4630-A171-487E60290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949" y="2633304"/>
              <a:ext cx="742511" cy="31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>
                  <a:cs typeface="Arial" panose="020B0604020202020204" pitchFamily="34" charset="0"/>
                </a:rPr>
                <a:t>DNA</a:t>
              </a:r>
            </a:p>
          </p:txBody>
        </p:sp>
        <p:sp>
          <p:nvSpPr>
            <p:cNvPr id="7184" name="Line 14">
              <a:extLst>
                <a:ext uri="{FF2B5EF4-FFF2-40B4-BE49-F238E27FC236}">
                  <a16:creationId xmlns:a16="http://schemas.microsoft.com/office/drawing/2014/main" id="{C3122CFC-5703-4F2A-8D9A-5420B0505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1982" y="2829530"/>
              <a:ext cx="1709633" cy="253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5" name="Text Box 15">
              <a:extLst>
                <a:ext uri="{FF2B5EF4-FFF2-40B4-BE49-F238E27FC236}">
                  <a16:creationId xmlns:a16="http://schemas.microsoft.com/office/drawing/2014/main" id="{28DC9E94-8683-4F59-81D1-52427FAC7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3057" y="5124749"/>
              <a:ext cx="5554321" cy="56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i="1">
                  <a:cs typeface="Arial" panose="020B0604020202020204" pitchFamily="34" charset="0"/>
                </a:rPr>
                <a:t>post-translational modification – phosphorylation, glycosylation etc</a:t>
              </a:r>
            </a:p>
          </p:txBody>
        </p:sp>
        <p:sp>
          <p:nvSpPr>
            <p:cNvPr id="7186" name="Text Box 17">
              <a:extLst>
                <a:ext uri="{FF2B5EF4-FFF2-40B4-BE49-F238E27FC236}">
                  <a16:creationId xmlns:a16="http://schemas.microsoft.com/office/drawing/2014/main" id="{80D5E1B5-8067-4515-B3E2-54F7B0CF5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672" y="2974643"/>
              <a:ext cx="2926256" cy="31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FF"/>
                  </a:solidFill>
                  <a:cs typeface="Arial" panose="020B0604020202020204" pitchFamily="34" charset="0"/>
                </a:rPr>
                <a:t>when the cell divides</a:t>
              </a:r>
              <a:endParaRPr lang="en-AU" altLang="en-US" sz="2000" b="1" dirty="0">
                <a:solidFill>
                  <a:srgbClr val="0066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87" name="Text Box 18">
              <a:extLst>
                <a:ext uri="{FF2B5EF4-FFF2-40B4-BE49-F238E27FC236}">
                  <a16:creationId xmlns:a16="http://schemas.microsoft.com/office/drawing/2014/main" id="{E05FC975-70EA-4277-AAAE-69EDA1C7A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925" y="4609495"/>
              <a:ext cx="2926256" cy="105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cs typeface="Arial" panose="020B0604020202020204" pitchFamily="34" charset="0"/>
                </a:rPr>
                <a:t>when the cell/organism needs the gene product (protein)</a:t>
              </a:r>
              <a:endParaRPr lang="en-AU" altLang="en-US" sz="20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1C3AE34-7009-4471-8CBA-17D724000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4444" y="1966644"/>
              <a:ext cx="4786961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Information 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transfer</a:t>
              </a:r>
              <a:r>
                <a:rPr lang="en-GB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E2C74B-063C-40A5-8168-F44C2E139A8C}"/>
                </a:ext>
              </a:extLst>
            </p:cNvPr>
            <p:cNvSpPr txBox="1"/>
            <p:nvPr/>
          </p:nvSpPr>
          <p:spPr>
            <a:xfrm>
              <a:off x="183399" y="207271"/>
              <a:ext cx="11332743" cy="1778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he central dogma </a:t>
              </a:r>
              <a:r>
                <a:rPr lang="en-US" sz="24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describes the transfer of sequence information during DNA replication, transcription into RNA, and translation into amino-acid chains forming proteins.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B7BD496-9D34-9DFA-BDF1-B357F06AF625}"/>
                </a:ext>
              </a:extLst>
            </p:cNvPr>
            <p:cNvSpPr/>
            <p:nvPr/>
          </p:nvSpPr>
          <p:spPr>
            <a:xfrm>
              <a:off x="4943579" y="4224567"/>
              <a:ext cx="5054855" cy="1910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121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35B4-5D37-49A6-BC67-A4875DB8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2" y="456329"/>
            <a:ext cx="3908612" cy="577614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Gene expression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CED37-BCE3-4C15-B59A-5B1C9D287DB0}"/>
              </a:ext>
            </a:extLst>
          </p:cNvPr>
          <p:cNvSpPr/>
          <p:nvPr/>
        </p:nvSpPr>
        <p:spPr>
          <a:xfrm>
            <a:off x="367552" y="912658"/>
            <a:ext cx="11291047" cy="520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 expression is the process by which the genetic code (the nucleotide sequence) of a gene (DNA) is used to direct protein synthesis.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Genes that code for proteins are known as 'structural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genes’.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Gene expression involves two main stages: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1- Transcription: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Copying RNA from strand of DNA  by enzyme </a:t>
            </a:r>
            <a:r>
              <a:rPr lang="en-GB" alt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polymerases which occurs in the nucleus.</a:t>
            </a:r>
          </a:p>
          <a:p>
            <a:pPr>
              <a:lnSpc>
                <a:spcPct val="150000"/>
              </a:lnSpc>
            </a:pPr>
            <a:r>
              <a:rPr lang="en-GB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2- Translation: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Using genetic information in the RNA to make a protein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which happens in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cytoplasm.</a:t>
            </a:r>
          </a:p>
          <a:p>
            <a:pPr>
              <a:lnSpc>
                <a:spcPct val="150000"/>
              </a:lnSpc>
            </a:pP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A358D-E498-4EA6-9C69-4EC5650B5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6" t="38230" r="31287" b="50000"/>
          <a:stretch/>
        </p:blipFill>
        <p:spPr>
          <a:xfrm>
            <a:off x="367552" y="5159343"/>
            <a:ext cx="11519648" cy="1698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2CF07D-C2F1-4091-8E22-E58322E9572A}"/>
              </a:ext>
            </a:extLst>
          </p:cNvPr>
          <p:cNvSpPr/>
          <p:nvPr/>
        </p:nvSpPr>
        <p:spPr>
          <a:xfrm>
            <a:off x="3876956" y="4697677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genes (DNA)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5236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85E77BD7-6249-4706-AFCF-7E4C92378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2- Translation</a:t>
            </a:r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id="{379BD276-2EB3-4FC7-AD96-F4872019B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4313" y="872355"/>
            <a:ext cx="6053575" cy="51132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 the synthesis of a polypeptide (protein) using the information in the mRNA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which happens in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cytoplasm</a:t>
            </a:r>
          </a:p>
          <a:p>
            <a:pPr>
              <a:lnSpc>
                <a:spcPct val="150000"/>
              </a:lnSpc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transcription → synthesis of RNA → translation → synthesis of protein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C837F-BD17-4C0B-9714-8366210BF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216" y="188913"/>
            <a:ext cx="5444978" cy="64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0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64F3FE9-B4C2-4D23-85B3-8EE339C19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625" y="257934"/>
            <a:ext cx="1077401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600" dirty="0">
                <a:latin typeface="Arial Rounded MT Bold" panose="020F0704030504030204" pitchFamily="34" charset="0"/>
              </a:rPr>
              <a:t>Components Needed For Translation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0699F48-78A5-42C0-8C1B-CD95F517C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42010"/>
            <a:ext cx="6260123" cy="5558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33463" lvl="2" indent="-457200">
              <a:lnSpc>
                <a:spcPct val="160000"/>
              </a:lnSpc>
              <a:buAutoNum type="arabicPeriod"/>
            </a:pPr>
            <a:r>
              <a:rPr lang="en-GB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Amino acid 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(food or diet contains essential 20 amino acids)</a:t>
            </a:r>
          </a:p>
          <a:p>
            <a:pPr marL="1033463" lvl="2" indent="-457200">
              <a:lnSpc>
                <a:spcPct val="160000"/>
              </a:lnSpc>
              <a:buAutoNum type="arabicPeriod"/>
            </a:pPr>
            <a:r>
              <a:rPr lang="en-GB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Three types of RNAs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Messenger RNA (mRNA), Transfer RNA (tRNA), Ribosomal RNA (rRNA) </a:t>
            </a:r>
          </a:p>
          <a:p>
            <a:pPr marL="804863" lvl="2">
              <a:lnSpc>
                <a:spcPct val="160000"/>
              </a:lnSpc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Genetic code (codon)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a triplet code where three nucleotides specify one amino acid. Codons present in the messenger RNA (mRNA).</a:t>
            </a:r>
          </a:p>
          <a:p>
            <a:pPr marL="804863" lvl="2">
              <a:lnSpc>
                <a:spcPct val="16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52936A-0AB9-69C0-B1DC-D3AB703C8199}"/>
              </a:ext>
            </a:extLst>
          </p:cNvPr>
          <p:cNvGrpSpPr/>
          <p:nvPr/>
        </p:nvGrpSpPr>
        <p:grpSpPr>
          <a:xfrm>
            <a:off x="6372664" y="759094"/>
            <a:ext cx="5819336" cy="6028566"/>
            <a:chOff x="6372664" y="759094"/>
            <a:chExt cx="5819336" cy="60285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1AFAA1-387F-8B5C-A70E-8C16FF79F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961" t="16804" r="22808" b="17723"/>
            <a:stretch/>
          </p:blipFill>
          <p:spPr>
            <a:xfrm>
              <a:off x="6372664" y="759094"/>
              <a:ext cx="5819336" cy="602856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C4D8BF-1B43-DF77-E788-E92F7EDAC41D}"/>
                </a:ext>
              </a:extLst>
            </p:cNvPr>
            <p:cNvSpPr/>
            <p:nvPr/>
          </p:nvSpPr>
          <p:spPr>
            <a:xfrm>
              <a:off x="6569612" y="759094"/>
              <a:ext cx="3502855" cy="1843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6897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5FC79060-A4E8-4F2D-9EC2-7718647B1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4747" y="696913"/>
            <a:ext cx="7195931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codon, AUG, signals the start of the protein coding sequence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AUG encodes methionine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 codons encode stop signals (UGA,UAG,UAA)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DBE729-9740-4F4F-BA5F-9D4942D39F4F}"/>
              </a:ext>
            </a:extLst>
          </p:cNvPr>
          <p:cNvGrpSpPr/>
          <p:nvPr/>
        </p:nvGrpSpPr>
        <p:grpSpPr>
          <a:xfrm>
            <a:off x="8099288" y="4117182"/>
            <a:ext cx="2570161" cy="2211388"/>
            <a:chOff x="8101014" y="908050"/>
            <a:chExt cx="2570161" cy="2211388"/>
          </a:xfrm>
        </p:grpSpPr>
        <p:pic>
          <p:nvPicPr>
            <p:cNvPr id="34820" name="Picture 5">
              <a:extLst>
                <a:ext uri="{FF2B5EF4-FFF2-40B4-BE49-F238E27FC236}">
                  <a16:creationId xmlns:a16="http://schemas.microsoft.com/office/drawing/2014/main" id="{AC9D317B-CA36-469C-9A70-ABCE55FBB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93" t="16124" b="9874"/>
            <a:stretch>
              <a:fillRect/>
            </a:stretch>
          </p:blipFill>
          <p:spPr bwMode="auto">
            <a:xfrm>
              <a:off x="8101014" y="908050"/>
              <a:ext cx="2466975" cy="221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FFCE39B-80D4-4013-8895-A5ED01EE3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2963" y="1052513"/>
              <a:ext cx="938212" cy="16303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084EAE-BBA7-45BA-8922-FE729F8ABAEE}"/>
              </a:ext>
            </a:extLst>
          </p:cNvPr>
          <p:cNvGrpSpPr/>
          <p:nvPr/>
        </p:nvGrpSpPr>
        <p:grpSpPr>
          <a:xfrm>
            <a:off x="8053249" y="366652"/>
            <a:ext cx="3355975" cy="2805112"/>
            <a:chOff x="6959601" y="4005263"/>
            <a:chExt cx="3355975" cy="2805112"/>
          </a:xfrm>
        </p:grpSpPr>
        <p:pic>
          <p:nvPicPr>
            <p:cNvPr id="34822" name="Picture 7">
              <a:extLst>
                <a:ext uri="{FF2B5EF4-FFF2-40B4-BE49-F238E27FC236}">
                  <a16:creationId xmlns:a16="http://schemas.microsoft.com/office/drawing/2014/main" id="{810CC558-21E5-4D57-A357-4E649C57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59" r="30568" b="6870"/>
            <a:stretch>
              <a:fillRect/>
            </a:stretch>
          </p:blipFill>
          <p:spPr bwMode="auto">
            <a:xfrm>
              <a:off x="6959601" y="4005263"/>
              <a:ext cx="3355975" cy="280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37A5DB4E-6CAC-4BFC-9671-CEF770139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5070476"/>
              <a:ext cx="674688" cy="16303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959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74CD96-88BA-43EF-9127-36F84ACF7815}"/>
              </a:ext>
            </a:extLst>
          </p:cNvPr>
          <p:cNvSpPr/>
          <p:nvPr/>
        </p:nvSpPr>
        <p:spPr>
          <a:xfrm>
            <a:off x="10054743" y="6129337"/>
            <a:ext cx="131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endParaRPr lang="en-US" sz="2400" b="1" dirty="0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3846CC48-841E-43DA-9E0D-0476A072133F}"/>
              </a:ext>
            </a:extLst>
          </p:cNvPr>
          <p:cNvGrpSpPr>
            <a:grpSpLocks/>
          </p:cNvGrpSpPr>
          <p:nvPr/>
        </p:nvGrpSpPr>
        <p:grpSpPr bwMode="auto">
          <a:xfrm>
            <a:off x="7751296" y="154745"/>
            <a:ext cx="4352259" cy="5974592"/>
            <a:chOff x="6291943" y="759723"/>
            <a:chExt cx="2861615" cy="3742470"/>
          </a:xfrm>
        </p:grpSpPr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6AD02F7F-47A5-4AC4-9611-86A0F807F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99" b="27911"/>
            <a:stretch>
              <a:fillRect/>
            </a:stretch>
          </p:blipFill>
          <p:spPr bwMode="auto">
            <a:xfrm>
              <a:off x="6291943" y="759723"/>
              <a:ext cx="2688771" cy="374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3E6A00-DF1F-4C94-8C7B-D1C55B3EBAD3}"/>
                </a:ext>
              </a:extLst>
            </p:cNvPr>
            <p:cNvSpPr/>
            <p:nvPr/>
          </p:nvSpPr>
          <p:spPr>
            <a:xfrm>
              <a:off x="8808541" y="3575436"/>
              <a:ext cx="345017" cy="480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71C846F-99F9-4AF8-A612-0D436A92249C}"/>
              </a:ext>
            </a:extLst>
          </p:cNvPr>
          <p:cNvSpPr/>
          <p:nvPr/>
        </p:nvSpPr>
        <p:spPr>
          <a:xfrm>
            <a:off x="389206" y="492200"/>
            <a:ext cx="7197686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Anticodon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three nucleotide bases in the tRNA  that complementary to a codon in the mRNA. i.e. it recognizes a specific codon on the mRNA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Enzymes (Aminoacyl-tRNA synthetases):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an enzyme that links amino acids to the 3’ end of tRNAs with the correct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anticodon</a:t>
            </a: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8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6F3FAE-0175-439E-A421-5AE5A3D92F65}"/>
              </a:ext>
            </a:extLst>
          </p:cNvPr>
          <p:cNvSpPr/>
          <p:nvPr/>
        </p:nvSpPr>
        <p:spPr>
          <a:xfrm>
            <a:off x="-175103" y="590130"/>
            <a:ext cx="8157502" cy="415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2">
              <a:lnSpc>
                <a:spcPct val="16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4. Ribosomes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complexes of protein and ribosomal RNA (rRNA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.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They consist of two subunits— large and  small. The ribosome has three binding sites for tRNA molecules</a:t>
            </a:r>
          </a:p>
          <a:p>
            <a:pPr marL="804863" lvl="2">
              <a:lnSpc>
                <a:spcPct val="16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2">
              <a:lnSpc>
                <a:spcPct val="16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5. Source of energy (ATP and GTP)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energy for the translation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2F638-2987-46BA-8F73-4DBA42259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26" t="52313"/>
          <a:stretch/>
        </p:blipFill>
        <p:spPr>
          <a:xfrm>
            <a:off x="8530389" y="890337"/>
            <a:ext cx="2871476" cy="32024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BFE30B-DBED-47FC-840F-5C3C7556FAD7}"/>
              </a:ext>
            </a:extLst>
          </p:cNvPr>
          <p:cNvSpPr/>
          <p:nvPr/>
        </p:nvSpPr>
        <p:spPr>
          <a:xfrm>
            <a:off x="10602345" y="1941875"/>
            <a:ext cx="74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Large subunit </a:t>
            </a:r>
            <a:endParaRPr lang="en-US" sz="1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B94190-DB00-48AE-AB58-07F5076440EC}"/>
              </a:ext>
            </a:extLst>
          </p:cNvPr>
          <p:cNvSpPr/>
          <p:nvPr/>
        </p:nvSpPr>
        <p:spPr>
          <a:xfrm>
            <a:off x="10602343" y="2759404"/>
            <a:ext cx="74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small subunit 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26E85-E258-4DAB-822E-112521E9185F}"/>
              </a:ext>
            </a:extLst>
          </p:cNvPr>
          <p:cNvSpPr/>
          <p:nvPr/>
        </p:nvSpPr>
        <p:spPr>
          <a:xfrm>
            <a:off x="10443093" y="1365077"/>
            <a:ext cx="707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rRNA</a:t>
            </a:r>
            <a:endParaRPr lang="en-US" sz="16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143EF4-C8CC-4B71-814C-9601E7007649}"/>
              </a:ext>
            </a:extLst>
          </p:cNvPr>
          <p:cNvCxnSpPr>
            <a:cxnSpLocks/>
          </p:cNvCxnSpPr>
          <p:nvPr/>
        </p:nvCxnSpPr>
        <p:spPr>
          <a:xfrm flipH="1">
            <a:off x="10191566" y="1645679"/>
            <a:ext cx="410782" cy="5270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D1EDFB9-08D1-4CA7-A2AE-21539B124CFA}"/>
              </a:ext>
            </a:extLst>
          </p:cNvPr>
          <p:cNvSpPr/>
          <p:nvPr/>
        </p:nvSpPr>
        <p:spPr>
          <a:xfrm>
            <a:off x="9251829" y="3654205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Ribosomes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7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1004</Words>
  <Application>Microsoft Office PowerPoint</Application>
  <PresentationFormat>Widescreen</PresentationFormat>
  <Paragraphs>113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Arial Rounded MT Bold</vt:lpstr>
      <vt:lpstr>Blackadder ITC</vt:lpstr>
      <vt:lpstr>Calibri</vt:lpstr>
      <vt:lpstr>Calibri Light</vt:lpstr>
      <vt:lpstr>Times</vt:lpstr>
      <vt:lpstr>Office Theme</vt:lpstr>
      <vt:lpstr>5- The Genome  Gene expression (Transcription and Translation)</vt:lpstr>
      <vt:lpstr>Learning objectives</vt:lpstr>
      <vt:lpstr>PowerPoint Presentation</vt:lpstr>
      <vt:lpstr>Gene expression </vt:lpstr>
      <vt:lpstr>2- Translation</vt:lpstr>
      <vt:lpstr>Components Needed For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Termination</vt:lpstr>
      <vt:lpstr>PowerPoint Presentation</vt:lpstr>
      <vt:lpstr>Protein modifications</vt:lpstr>
      <vt:lpstr>Transcription regulation (regulation of gene expression) </vt:lpstr>
      <vt:lpstr>Revision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questions</dc:title>
  <dc:creator>Dr. Bushrah</dc:creator>
  <cp:lastModifiedBy>botan pc</cp:lastModifiedBy>
  <cp:revision>178</cp:revision>
  <dcterms:created xsi:type="dcterms:W3CDTF">2017-11-18T14:08:24Z</dcterms:created>
  <dcterms:modified xsi:type="dcterms:W3CDTF">2025-05-14T11:06:42Z</dcterms:modified>
</cp:coreProperties>
</file>