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10" r:id="rId4"/>
    <p:sldMasterId id="2147483735" r:id="rId5"/>
    <p:sldMasterId id="2147483747" r:id="rId6"/>
    <p:sldMasterId id="2147483823" r:id="rId7"/>
    <p:sldMasterId id="2147483848" r:id="rId8"/>
    <p:sldMasterId id="2147483946" r:id="rId9"/>
    <p:sldMasterId id="2147483995" r:id="rId10"/>
  </p:sldMasterIdLst>
  <p:notesMasterIdLst>
    <p:notesMasterId r:id="rId40"/>
  </p:notesMasterIdLst>
  <p:sldIdLst>
    <p:sldId id="370" r:id="rId11"/>
    <p:sldId id="272" r:id="rId12"/>
    <p:sldId id="402" r:id="rId13"/>
    <p:sldId id="399" r:id="rId14"/>
    <p:sldId id="288" r:id="rId15"/>
    <p:sldId id="315" r:id="rId16"/>
    <p:sldId id="299" r:id="rId17"/>
    <p:sldId id="286" r:id="rId18"/>
    <p:sldId id="283" r:id="rId19"/>
    <p:sldId id="373" r:id="rId20"/>
    <p:sldId id="374" r:id="rId21"/>
    <p:sldId id="301" r:id="rId22"/>
    <p:sldId id="383" r:id="rId23"/>
    <p:sldId id="371" r:id="rId24"/>
    <p:sldId id="403" r:id="rId25"/>
    <p:sldId id="404" r:id="rId26"/>
    <p:sldId id="384" r:id="rId27"/>
    <p:sldId id="275" r:id="rId28"/>
    <p:sldId id="352" r:id="rId29"/>
    <p:sldId id="377" r:id="rId30"/>
    <p:sldId id="338" r:id="rId31"/>
    <p:sldId id="340" r:id="rId32"/>
    <p:sldId id="378" r:id="rId33"/>
    <p:sldId id="385" r:id="rId34"/>
    <p:sldId id="386" r:id="rId35"/>
    <p:sldId id="400" r:id="rId36"/>
    <p:sldId id="365" r:id="rId37"/>
    <p:sldId id="382" r:id="rId38"/>
    <p:sldId id="38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12" autoAdjust="0"/>
  </p:normalViewPr>
  <p:slideViewPr>
    <p:cSldViewPr>
      <p:cViewPr varScale="1">
        <p:scale>
          <a:sx n="48" d="100"/>
          <a:sy n="48" d="100"/>
        </p:scale>
        <p:origin x="1339"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2D1E80-D1B8-4119-B50F-F98E6B49BD03}" type="datetimeFigureOut">
              <a:rPr lang="en-US" smtClean="0"/>
              <a:t>2/12/2024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712244-173F-4A22-953B-BB1A6438AF18}" type="slidenum">
              <a:rPr lang="en-US" smtClean="0"/>
              <a:t>‹#›</a:t>
            </a:fld>
            <a:endParaRPr lang="en-US" dirty="0"/>
          </a:p>
        </p:txBody>
      </p:sp>
    </p:spTree>
    <p:extLst>
      <p:ext uri="{BB962C8B-B14F-4D97-AF65-F5344CB8AC3E}">
        <p14:creationId xmlns:p14="http://schemas.microsoft.com/office/powerpoint/2010/main" val="195869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solidFill>
                  <a:prstClr val="white"/>
                </a:solidFill>
              </a:rPr>
              <a:t>Darwin and His Theory</a:t>
            </a:r>
          </a:p>
        </p:txBody>
      </p:sp>
      <p:sp>
        <p:nvSpPr>
          <p:cNvPr id="5" name="Rectangle 3"/>
          <p:cNvSpPr>
            <a:spLocks noGrp="1" noChangeArrowheads="1"/>
          </p:cNvSpPr>
          <p:nvPr>
            <p:ph type="dt" idx="1"/>
          </p:nvPr>
        </p:nvSpPr>
        <p:spPr>
          <a:ln/>
        </p:spPr>
        <p:txBody>
          <a:bodyPr/>
          <a:lstStyle/>
          <a:p>
            <a:fld id="{70808FD4-7A46-4D21-8589-72A67FAE9AB0}" type="datetime1">
              <a:rPr lang="en-US">
                <a:solidFill>
                  <a:prstClr val="white"/>
                </a:solidFill>
              </a:rPr>
              <a:pPr/>
              <a:t>2/12/2024</a:t>
            </a:fld>
            <a:endParaRPr lang="en-US" dirty="0">
              <a:solidFill>
                <a:prstClr val="white"/>
              </a:solidFill>
            </a:endParaRPr>
          </a:p>
        </p:txBody>
      </p:sp>
      <p:sp>
        <p:nvSpPr>
          <p:cNvPr id="6" name="Rectangle 6"/>
          <p:cNvSpPr>
            <a:spLocks noGrp="1" noChangeArrowheads="1"/>
          </p:cNvSpPr>
          <p:nvPr>
            <p:ph type="ftr" sz="quarter" idx="4"/>
          </p:nvPr>
        </p:nvSpPr>
        <p:spPr>
          <a:ln/>
        </p:spPr>
        <p:txBody>
          <a:bodyPr/>
          <a:lstStyle/>
          <a:p>
            <a:r>
              <a:rPr lang="en-US" dirty="0">
                <a:solidFill>
                  <a:prstClr val="white"/>
                </a:solidFill>
              </a:rPr>
              <a:t>G. </a:t>
            </a:r>
            <a:r>
              <a:rPr lang="en-US" dirty="0" err="1">
                <a:solidFill>
                  <a:prstClr val="white"/>
                </a:solidFill>
              </a:rPr>
              <a:t>Podgorski</a:t>
            </a:r>
            <a:r>
              <a:rPr lang="en-US" dirty="0">
                <a:solidFill>
                  <a:prstClr val="white"/>
                </a:solidFill>
              </a:rPr>
              <a:t>, Biol. 1010</a:t>
            </a:r>
          </a:p>
        </p:txBody>
      </p:sp>
      <p:sp>
        <p:nvSpPr>
          <p:cNvPr id="7" name="Rectangle 7"/>
          <p:cNvSpPr>
            <a:spLocks noGrp="1" noChangeArrowheads="1"/>
          </p:cNvSpPr>
          <p:nvPr>
            <p:ph type="sldNum" sz="quarter" idx="5"/>
          </p:nvPr>
        </p:nvSpPr>
        <p:spPr>
          <a:ln/>
        </p:spPr>
        <p:txBody>
          <a:bodyPr/>
          <a:lstStyle/>
          <a:p>
            <a:fld id="{3EBBEB27-63D0-4736-90F1-A22FD5309BE4}" type="slidenum">
              <a:rPr lang="en-US">
                <a:solidFill>
                  <a:prstClr val="white"/>
                </a:solidFill>
              </a:rPr>
              <a:pPr/>
              <a:t>7</a:t>
            </a:fld>
            <a:endParaRPr lang="en-US">
              <a:solidFill>
                <a:prstClr val="white"/>
              </a:solidFill>
            </a:endParaRPr>
          </a:p>
        </p:txBody>
      </p:sp>
      <p:sp>
        <p:nvSpPr>
          <p:cNvPr id="254978" name="Rectangle 2"/>
          <p:cNvSpPr>
            <a:spLocks noGrp="1" noRot="1" noChangeAspect="1" noChangeArrowheads="1" noTextEdit="1"/>
          </p:cNvSpPr>
          <p:nvPr>
            <p:ph type="sldImg"/>
          </p:nvPr>
        </p:nvSpPr>
        <p:spPr>
          <a:xfrm>
            <a:off x="1146175" y="685800"/>
            <a:ext cx="4568825" cy="3427413"/>
          </a:xfrm>
          <a:ln/>
        </p:spPr>
      </p:sp>
      <p:sp>
        <p:nvSpPr>
          <p:cNvPr id="25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12244-173F-4A22-953B-BB1A6438AF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384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9966"/>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9966"/>
              </a:solidFill>
            </a:endParaRPr>
          </a:p>
        </p:txBody>
      </p:sp>
      <p:sp>
        <p:nvSpPr>
          <p:cNvPr id="7" name="Slide Number Placeholder 6"/>
          <p:cNvSpPr>
            <a:spLocks noGrp="1"/>
          </p:cNvSpPr>
          <p:nvPr>
            <p:ph type="sldNum" sz="quarter" idx="12"/>
          </p:nvPr>
        </p:nvSpPr>
        <p:spPr/>
        <p:txBody>
          <a:bodyPr/>
          <a:lstStyle>
            <a:lvl1pPr>
              <a:defRPr/>
            </a:lvl1pPr>
          </a:lstStyle>
          <a:p>
            <a:fld id="{5259116D-2E3B-45FD-AF75-E7D3E1292F98}"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26058903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9966"/>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9966"/>
              </a:solidFill>
            </a:endParaRPr>
          </a:p>
        </p:txBody>
      </p:sp>
      <p:sp>
        <p:nvSpPr>
          <p:cNvPr id="7" name="Slide Number Placeholder 6"/>
          <p:cNvSpPr>
            <a:spLocks noGrp="1"/>
          </p:cNvSpPr>
          <p:nvPr>
            <p:ph type="sldNum" sz="quarter" idx="12"/>
          </p:nvPr>
        </p:nvSpPr>
        <p:spPr/>
        <p:txBody>
          <a:bodyPr/>
          <a:lstStyle>
            <a:lvl1pPr>
              <a:defRPr/>
            </a:lvl1pPr>
          </a:lstStyle>
          <a:p>
            <a:fld id="{D63EB1F5-3CAF-4BF5-9A02-A0463B58EE00}"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2305311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97928818-AF6C-462E-97B2-012533F4F10B}"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1707900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847DE781-909D-4716-84E2-D94B9A7EE366}"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16595759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4818" name="Group 1026"/>
          <p:cNvGrpSpPr>
            <a:grpSpLocks/>
          </p:cNvGrpSpPr>
          <p:nvPr/>
        </p:nvGrpSpPr>
        <p:grpSpPr bwMode="auto">
          <a:xfrm>
            <a:off x="0" y="0"/>
            <a:ext cx="9144000" cy="3365500"/>
            <a:chOff x="0" y="0"/>
            <a:chExt cx="5760" cy="2120"/>
          </a:xfrm>
        </p:grpSpPr>
        <p:pic>
          <p:nvPicPr>
            <p:cNvPr id="34819" name="Picture 1027" descr="D:\FRONTPAGE THEMES\ARTSY\ARTBANNA.PNG"/>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1028" descr="P:\!Themes\Artsy\Arthsepa.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4821" name="Rectangle 1029"/>
          <p:cNvSpPr>
            <a:spLocks noGrp="1" noChangeArrowheads="1"/>
          </p:cNvSpPr>
          <p:nvPr>
            <p:ph type="ctrTitle"/>
          </p:nvPr>
        </p:nvSpPr>
        <p:spPr>
          <a:xfrm>
            <a:off x="990600" y="1905000"/>
            <a:ext cx="7772400" cy="1143000"/>
          </a:xfrm>
        </p:spPr>
        <p:txBody>
          <a:bodyPr/>
          <a:lstStyle>
            <a:lvl1pPr algn="r">
              <a:defRPr/>
            </a:lvl1pPr>
          </a:lstStyle>
          <a:p>
            <a:pPr lvl="0"/>
            <a:r>
              <a:rPr lang="en-US" noProof="0"/>
              <a:t>Click to edit Master title style</a:t>
            </a:r>
          </a:p>
        </p:txBody>
      </p:sp>
      <p:sp>
        <p:nvSpPr>
          <p:cNvPr id="34822" name="Rectangle 1030"/>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pPr lvl="0"/>
            <a:r>
              <a:rPr lang="en-US" noProof="0"/>
              <a:t>Click to edit Master subtitle style</a:t>
            </a:r>
          </a:p>
        </p:txBody>
      </p:sp>
      <p:sp>
        <p:nvSpPr>
          <p:cNvPr id="34823" name="Rectangle 1031"/>
          <p:cNvSpPr>
            <a:spLocks noGrp="1" noChangeArrowheads="1"/>
          </p:cNvSpPr>
          <p:nvPr>
            <p:ph type="dt" sz="half" idx="2"/>
          </p:nvPr>
        </p:nvSpPr>
        <p:spPr>
          <a:xfrm>
            <a:off x="3359150" y="6343650"/>
            <a:ext cx="1905000" cy="457200"/>
          </a:xfrm>
        </p:spPr>
        <p:txBody>
          <a:bodyPr/>
          <a:lstStyle>
            <a:lvl1pPr>
              <a:defRPr/>
            </a:lvl1pPr>
          </a:lstStyle>
          <a:p>
            <a:endParaRPr lang="en-US">
              <a:solidFill>
                <a:srgbClr val="FFFFCC"/>
              </a:solidFill>
            </a:endParaRPr>
          </a:p>
        </p:txBody>
      </p:sp>
      <p:sp>
        <p:nvSpPr>
          <p:cNvPr id="34824" name="Rectangle 1032"/>
          <p:cNvSpPr>
            <a:spLocks noGrp="1" noChangeArrowheads="1"/>
          </p:cNvSpPr>
          <p:nvPr>
            <p:ph type="ftr" sz="quarter" idx="3"/>
          </p:nvPr>
        </p:nvSpPr>
        <p:spPr>
          <a:xfrm>
            <a:off x="6019800" y="6343650"/>
            <a:ext cx="2895600" cy="457200"/>
          </a:xfrm>
        </p:spPr>
        <p:txBody>
          <a:bodyPr/>
          <a:lstStyle>
            <a:lvl1pPr>
              <a:defRPr/>
            </a:lvl1pPr>
          </a:lstStyle>
          <a:p>
            <a:endParaRPr lang="en-US">
              <a:solidFill>
                <a:srgbClr val="FFFFCC"/>
              </a:solidFill>
            </a:endParaRPr>
          </a:p>
        </p:txBody>
      </p:sp>
      <p:sp>
        <p:nvSpPr>
          <p:cNvPr id="34825" name="Rectangle 1033"/>
          <p:cNvSpPr>
            <a:spLocks noGrp="1" noChangeArrowheads="1"/>
          </p:cNvSpPr>
          <p:nvPr>
            <p:ph type="sldNum" sz="quarter" idx="4"/>
          </p:nvPr>
        </p:nvSpPr>
        <p:spPr>
          <a:xfrm>
            <a:off x="125413" y="6361113"/>
            <a:ext cx="1905000" cy="457200"/>
          </a:xfrm>
        </p:spPr>
        <p:txBody>
          <a:bodyPr/>
          <a:lstStyle>
            <a:lvl1pPr>
              <a:defRPr/>
            </a:lvl1pPr>
          </a:lstStyle>
          <a:p>
            <a:fld id="{70DA2FF4-35E2-4B9B-A149-152302F127C5}"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22522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F84AAFB0-413D-4512-BAAE-7D4B3234661A}"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924311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EAD1B83-646B-4DC7-9FFD-767FBFD99770}"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48651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41B8100-6A11-4489-8D2D-0F6788922CA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87475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C1B51093-0B15-4D25-9380-36B5DA8C26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13275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BFDE7885-81B0-4C94-886E-C3773523373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5232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47426F28-BFA9-4E12-B294-9B624BEEC3C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277525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6137DA3F-8660-4AF4-A6F4-8D498362756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850202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1869833E-F334-4471-A664-D6C62BD6E9D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479137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2FEA3381-4745-4E47-9C77-8A46FCF7527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542067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21590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00" y="722313"/>
            <a:ext cx="6326188"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1165F5D3-DA50-44AA-A988-9BFB86DEF63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23591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ar-IQ"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452144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ar-IQ"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1175277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ar-IQ"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316535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3429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35052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ar-IQ"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1885529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ar-IQ"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1695229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ar-IQ"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2681682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ar-IQ"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2718318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ar-IQ"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131409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ar-IQ"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348784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ar-IQ"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3434857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342901" y="366713"/>
            <a:ext cx="44767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1E53633A-EE71-410E-B038-1B90FD2AFFB2}" type="datetimeFigureOut">
              <a:rPr lang="ar-IQ" smtClean="0">
                <a:solidFill>
                  <a:prstClr val="black">
                    <a:tint val="75000"/>
                  </a:prstClr>
                </a:solidFill>
              </a:rPr>
              <a:pPr/>
              <a:t>03/08/1445</a:t>
            </a:fld>
            <a:endParaRPr lang="ar-IQ"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ar-IQ"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16A7DD-9F32-4EF9-B4B0-E37CB11BB16C}" type="slidenum">
              <a:rPr lang="ar-IQ" smtClean="0">
                <a:solidFill>
                  <a:prstClr val="black">
                    <a:tint val="75000"/>
                  </a:prstClr>
                </a:solidFill>
              </a:rPr>
              <a:pPr/>
              <a:t>‹#›</a:t>
            </a:fld>
            <a:endParaRPr lang="ar-IQ" dirty="0">
              <a:solidFill>
                <a:prstClr val="black">
                  <a:tint val="75000"/>
                </a:prstClr>
              </a:solidFill>
            </a:endParaRPr>
          </a:p>
        </p:txBody>
      </p:sp>
    </p:spTree>
    <p:extLst>
      <p:ext uri="{BB962C8B-B14F-4D97-AF65-F5344CB8AC3E}">
        <p14:creationId xmlns:p14="http://schemas.microsoft.com/office/powerpoint/2010/main" val="331081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6F1D595C-040F-4976-B8D7-5A282B92BB70}" type="slidenum">
              <a:rPr lang="en-US">
                <a:solidFill>
                  <a:prstClr val="black">
                    <a:tint val="75000"/>
                  </a:prstClr>
                </a:solidFill>
              </a:rPr>
              <a:pPr/>
              <a:t>‹#›</a:t>
            </a:fld>
            <a:endParaRPr lang="en-US" dirty="0">
              <a:solidFill>
                <a:prstClr val="black">
                  <a:tint val="75000"/>
                </a:prstClr>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651885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endParaRPr lang="ar-IQ"/>
          </a:p>
        </p:txBody>
      </p:sp>
      <p:sp>
        <p:nvSpPr>
          <p:cNvPr id="3" name="ClipArt Placeholder 2"/>
          <p:cNvSpPr>
            <a:spLocks noGrp="1"/>
          </p:cNvSpPr>
          <p:nvPr>
            <p:ph type="clipArt" sz="half" idx="1"/>
          </p:nvPr>
        </p:nvSpPr>
        <p:spPr>
          <a:xfrm>
            <a:off x="1066800" y="1676400"/>
            <a:ext cx="3810000" cy="4114800"/>
          </a:xfrm>
        </p:spPr>
        <p:txBody>
          <a:bodyPr/>
          <a:lstStyle/>
          <a:p>
            <a:endParaRPr lang="ar-IQ" dirty="0"/>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a:xfrm>
            <a:off x="1066800" y="6324600"/>
            <a:ext cx="1905000" cy="457200"/>
          </a:xfrm>
        </p:spPr>
        <p:txBody>
          <a:bodyPr/>
          <a:lstStyle>
            <a:lvl1pPr>
              <a:defRPr/>
            </a:lvl1pPr>
          </a:lstStyle>
          <a:p>
            <a:endParaRPr lang="en-US" dirty="0">
              <a:solidFill>
                <a:prstClr val="black">
                  <a:tint val="75000"/>
                </a:prstClr>
              </a:solidFill>
            </a:endParaRPr>
          </a:p>
        </p:txBody>
      </p:sp>
      <p:sp>
        <p:nvSpPr>
          <p:cNvPr id="6" name="Footer Placeholder 5"/>
          <p:cNvSpPr>
            <a:spLocks noGrp="1"/>
          </p:cNvSpPr>
          <p:nvPr>
            <p:ph type="ftr" sz="quarter" idx="11"/>
          </p:nvPr>
        </p:nvSpPr>
        <p:spPr>
          <a:xfrm>
            <a:off x="3505200" y="6324600"/>
            <a:ext cx="2895600" cy="457200"/>
          </a:xfrm>
        </p:spPr>
        <p:txBody>
          <a:bodyPr/>
          <a:lstStyle>
            <a:lvl1pPr>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934200" y="6324600"/>
            <a:ext cx="1905000" cy="457200"/>
          </a:xfrm>
        </p:spPr>
        <p:txBody>
          <a:bodyPr/>
          <a:lstStyle>
            <a:lvl1pPr>
              <a:defRPr/>
            </a:lvl1pPr>
          </a:lstStyle>
          <a:p>
            <a:fld id="{1C81F79E-1679-4D6F-B2A7-AE3A5E7C3DF5}"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1031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5341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276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5579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307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3041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778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591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386" y="27330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37" y="143517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3058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6482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2855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2096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63" name="Rectangle 67"/>
          <p:cNvSpPr>
            <a:spLocks noGrp="1" noChangeArrowheads="1"/>
          </p:cNvSpPr>
          <p:nvPr>
            <p:ph type="ctrTitle"/>
          </p:nvPr>
        </p:nvSpPr>
        <p:spPr>
          <a:xfrm>
            <a:off x="990600" y="1981200"/>
            <a:ext cx="7239000" cy="914400"/>
          </a:xfrm>
        </p:spPr>
        <p:txBody>
          <a:bodyPr anchor="b"/>
          <a:lstStyle>
            <a:lvl1pPr>
              <a:defRPr/>
            </a:lvl1pPr>
          </a:lstStyle>
          <a:p>
            <a:pPr lvl="0"/>
            <a:r>
              <a:rPr lang="en-US" noProof="0"/>
              <a:t>Click to edit Master title style</a:t>
            </a:r>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 charset="2"/>
              <a:buNone/>
              <a:defRPr/>
            </a:lvl1pPr>
          </a:lstStyle>
          <a:p>
            <a:pPr lvl="0"/>
            <a:r>
              <a:rPr lang="en-US" noProof="0"/>
              <a:t>Click to edit Master subtitle style</a:t>
            </a:r>
          </a:p>
        </p:txBody>
      </p:sp>
      <p:sp>
        <p:nvSpPr>
          <p:cNvPr id="4165" name="Rectangle 69"/>
          <p:cNvSpPr>
            <a:spLocks noGrp="1" noChangeArrowheads="1"/>
          </p:cNvSpPr>
          <p:nvPr>
            <p:ph type="dt" sz="quarter" idx="2"/>
          </p:nvPr>
        </p:nvSpPr>
        <p:spPr bwMode="auto">
          <a:xfrm>
            <a:off x="6934200" y="6264275"/>
            <a:ext cx="1524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1"/>
            </a:lvl1pPr>
          </a:lstStyle>
          <a:p>
            <a:pPr fontAlgn="base">
              <a:spcBef>
                <a:spcPct val="0"/>
              </a:spcBef>
              <a:spcAft>
                <a:spcPct val="0"/>
              </a:spcAft>
            </a:pPr>
            <a:r>
              <a:rPr lang="en-US" dirty="0">
                <a:solidFill>
                  <a:srgbClr val="40458C"/>
                </a:solidFill>
              </a:rPr>
              <a:t>2006-2007</a:t>
            </a:r>
            <a:endParaRPr lang="en-US" b="0" dirty="0">
              <a:solidFill>
                <a:srgbClr val="40458C"/>
              </a:solidFill>
            </a:endParaRPr>
          </a:p>
        </p:txBody>
      </p:sp>
      <p:sp>
        <p:nvSpPr>
          <p:cNvPr id="4169" name="Rectangle 73"/>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latin typeface="Times" pitchFamily="1" charset="0"/>
            </a:endParaRPr>
          </a:p>
        </p:txBody>
      </p:sp>
      <p:sp>
        <p:nvSpPr>
          <p:cNvPr id="4170" name="Rectangle 74"/>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grpSp>
        <p:nvGrpSpPr>
          <p:cNvPr id="4174" name="Group 78"/>
          <p:cNvGrpSpPr>
            <a:grpSpLocks/>
          </p:cNvGrpSpPr>
          <p:nvPr/>
        </p:nvGrpSpPr>
        <p:grpSpPr bwMode="auto">
          <a:xfrm>
            <a:off x="381000" y="1524000"/>
            <a:ext cx="6324600" cy="2590800"/>
            <a:chOff x="240" y="960"/>
            <a:chExt cx="3984" cy="1632"/>
          </a:xfrm>
        </p:grpSpPr>
        <p:sp>
          <p:nvSpPr>
            <p:cNvPr id="4171" name="Line 75"/>
            <p:cNvSpPr>
              <a:spLocks noChangeShapeType="1"/>
            </p:cNvSpPr>
            <p:nvPr userDrawn="1"/>
          </p:nvSpPr>
          <p:spPr bwMode="auto">
            <a:xfrm>
              <a:off x="240" y="1152"/>
              <a:ext cx="3984"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4172" name="Line 76"/>
            <p:cNvSpPr>
              <a:spLocks noChangeShapeType="1"/>
            </p:cNvSpPr>
            <p:nvPr userDrawn="1"/>
          </p:nvSpPr>
          <p:spPr bwMode="auto">
            <a:xfrm>
              <a:off x="384" y="960"/>
              <a:ext cx="0" cy="1632"/>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4173" name="Oval 77"/>
            <p:cNvSpPr>
              <a:spLocks noChangeArrowheads="1"/>
            </p:cNvSpPr>
            <p:nvPr userDrawn="1"/>
          </p:nvSpPr>
          <p:spPr bwMode="auto">
            <a:xfrm>
              <a:off x="336" y="1104"/>
              <a:ext cx="96" cy="96"/>
            </a:xfrm>
            <a:prstGeom prst="ellipse">
              <a:avLst/>
            </a:pr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grpSp>
      <p:grpSp>
        <p:nvGrpSpPr>
          <p:cNvPr id="4175" name="Group 79"/>
          <p:cNvGrpSpPr>
            <a:grpSpLocks/>
          </p:cNvGrpSpPr>
          <p:nvPr/>
        </p:nvGrpSpPr>
        <p:grpSpPr bwMode="auto">
          <a:xfrm rot="10800000">
            <a:off x="2286000" y="2819400"/>
            <a:ext cx="6324600" cy="2590800"/>
            <a:chOff x="240" y="960"/>
            <a:chExt cx="3984" cy="1632"/>
          </a:xfrm>
        </p:grpSpPr>
        <p:sp>
          <p:nvSpPr>
            <p:cNvPr id="4176" name="Line 80"/>
            <p:cNvSpPr>
              <a:spLocks noChangeShapeType="1"/>
            </p:cNvSpPr>
            <p:nvPr userDrawn="1"/>
          </p:nvSpPr>
          <p:spPr bwMode="auto">
            <a:xfrm>
              <a:off x="240" y="1152"/>
              <a:ext cx="3984"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4177" name="Line 81"/>
            <p:cNvSpPr>
              <a:spLocks noChangeShapeType="1"/>
            </p:cNvSpPr>
            <p:nvPr userDrawn="1"/>
          </p:nvSpPr>
          <p:spPr bwMode="auto">
            <a:xfrm>
              <a:off x="384" y="960"/>
              <a:ext cx="0" cy="1632"/>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4178" name="Oval 82"/>
            <p:cNvSpPr>
              <a:spLocks noChangeArrowheads="1"/>
            </p:cNvSpPr>
            <p:nvPr userDrawn="1"/>
          </p:nvSpPr>
          <p:spPr bwMode="auto">
            <a:xfrm>
              <a:off x="336" y="1104"/>
              <a:ext cx="96" cy="96"/>
            </a:xfrm>
            <a:prstGeom prst="ellipse">
              <a:avLst/>
            </a:pr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grpSp>
      <p:sp>
        <p:nvSpPr>
          <p:cNvPr id="4179" name="Text Box 83"/>
          <p:cNvSpPr txBox="1">
            <a:spLocks noChangeArrowheads="1"/>
          </p:cNvSpPr>
          <p:nvPr/>
        </p:nvSpPr>
        <p:spPr bwMode="auto">
          <a:xfrm>
            <a:off x="228600" y="6383923"/>
            <a:ext cx="1905000" cy="338554"/>
          </a:xfrm>
          <a:prstGeom prst="rect">
            <a:avLst/>
          </a:prstGeom>
          <a:noFill/>
          <a:ln>
            <a:noFill/>
          </a:ln>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50000"/>
              </a:spcBef>
              <a:spcAft>
                <a:spcPct val="0"/>
              </a:spcAft>
            </a:pPr>
            <a:r>
              <a:rPr lang="en-US" sz="1600" b="1" dirty="0">
                <a:solidFill>
                  <a:srgbClr val="40458C"/>
                </a:solidFill>
              </a:rPr>
              <a:t>Regents Biology</a:t>
            </a:r>
            <a:endParaRPr lang="en-US" sz="2400" dirty="0">
              <a:solidFill>
                <a:srgbClr val="40458C"/>
              </a:solidFill>
              <a:latin typeface="Times" pitchFamily="1" charset="0"/>
            </a:endParaRPr>
          </a:p>
        </p:txBody>
      </p:sp>
    </p:spTree>
    <p:extLst>
      <p:ext uri="{BB962C8B-B14F-4D97-AF65-F5344CB8AC3E}">
        <p14:creationId xmlns:p14="http://schemas.microsoft.com/office/powerpoint/2010/main" val="3678017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9447B94-FEA8-402F-B3A9-2C0883E9C8EE}"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3351524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23CDD09A-3737-4D38-A65F-D7FE85081017}"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3648385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E7FC9B2D-8AC6-4C4C-944C-B01EBD0D10C4}"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819213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8EB8EF4C-2AF6-4041-89FE-4A65F12B9B22}"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2009632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EE1345CE-9AF8-45CA-9BAE-EFA9375E71A8}"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2747237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B20C65A-35BD-4CBB-ADCC-329FC349E6AE}"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2524971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BA5A7952-8C36-4875-BFAD-3D4F47C1A38D}"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2830822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9FCE1974-8D83-4F07-83BE-F275ACDF5AFD}"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3047074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D83C1FE-3285-4D25-BB12-65078E0A77DA}"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13207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49" y="685800"/>
            <a:ext cx="2000251"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7" y="685800"/>
            <a:ext cx="5848351"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CEF423C-A04F-47B9-99CD-9CE64ACAA52E}" type="slidenum">
              <a:rPr lang="en-US">
                <a:solidFill>
                  <a:srgbClr val="40458C"/>
                </a:solidFill>
              </a:rPr>
              <a:pPr/>
              <a:t>‹#›</a:t>
            </a:fld>
            <a:endParaRPr lang="en-US" dirty="0">
              <a:solidFill>
                <a:srgbClr val="6F89F7"/>
              </a:solidFill>
            </a:endParaRPr>
          </a:p>
        </p:txBody>
      </p:sp>
    </p:spTree>
    <p:extLst>
      <p:ext uri="{BB962C8B-B14F-4D97-AF65-F5344CB8AC3E}">
        <p14:creationId xmlns:p14="http://schemas.microsoft.com/office/powerpoint/2010/main" val="19187329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4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6036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44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1984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265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6538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6881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386" y="27330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37" y="143517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842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132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4586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8707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4514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917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54614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4313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7044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2485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1879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386" y="27330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37" y="143517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6740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2975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21613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83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BB4A248-E6B4-4FC9-B3E0-C99EA834EFC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6133856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91090EF-93C1-4E18-925E-58BA87E4197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616344764"/>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BCE673D-B533-44F7-AF18-EB2ABE98266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92842585"/>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181AB2B-BAD5-4CC7-AD08-E1D0D3098B6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231712436"/>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0B2B959-D516-4D61-96B5-167A2EEF52E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734311398"/>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570A26-B2CA-450B-ABB0-D32EDBEEEF2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188972267"/>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FDD99C2-63E0-444A-B740-5BC54E37668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10887587"/>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99A1688-1B4B-47A5-8A82-027C948C1B5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90710378"/>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33326A7-DD0B-4752-9ED9-0825C9819D7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89054959"/>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3D937DD-2684-4133-9711-EBA27E7C086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772352958"/>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 2"/>
          <p:cNvSpPr>
            <a:spLocks noGrp="1"/>
          </p:cNvSpPr>
          <p:nvPr>
            <p:ph type="body" orient="vert" idx="1"/>
          </p:nvPr>
        </p:nvSpPr>
        <p:spPr>
          <a:xfrm>
            <a:off x="0" y="0"/>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3EBC34-DD0E-42EE-ACC3-C2F93088FA6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2927458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 2"/>
          <p:cNvSpPr>
            <a:spLocks noGrp="1"/>
          </p:cNvSpPr>
          <p:nvPr>
            <p:ph type="body" sz="half" idx="1"/>
          </p:nvPr>
        </p:nvSpPr>
        <p:spPr>
          <a:xfrm>
            <a:off x="457200" y="1600200"/>
            <a:ext cx="8229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p:cNvSpPr>
            <a:spLocks noGrp="1"/>
          </p:cNvSpPr>
          <p:nvPr>
            <p:ph sz="half" idx="2"/>
          </p:nvPr>
        </p:nvSpPr>
        <p:spPr>
          <a:xfrm>
            <a:off x="457200" y="3938588"/>
            <a:ext cx="8229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CD1F7A4-41E7-47EB-B836-EBD6EC0EA8E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30619872"/>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E28DE-689A-48AA-86DE-092144E9720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5727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05E190-9A75-4326-808C-D2879D18219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59309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AD5DDC-3DE4-47D6-93F1-239DD8BC6CE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025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8833DE4-5210-4878-82C4-112897C008F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05962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8893DA-2498-4857-BF28-B822CD44EFE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85712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218AEC-ACCC-42DB-9DFA-29CBEFEF10B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8780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B7C248-5FAB-4226-92F4-D24CEC73006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412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B9913-69E6-4E1C-BBC4-F4A2B23BCF8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9290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3D7F0C-917E-47D0-9F65-38D378D4423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9929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76BFCB-07F4-4600-8527-BDAFD4A0F73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099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4B63F3-6E78-49BC-9588-D04B1C758A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17706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979B258-77AD-482A-815F-445637C6F9F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8335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Line 2"/>
          <p:cNvSpPr>
            <a:spLocks noChangeShapeType="1"/>
          </p:cNvSpPr>
          <p:nvPr/>
        </p:nvSpPr>
        <p:spPr bwMode="auto">
          <a:xfrm>
            <a:off x="9"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n-US" sz="2400" dirty="0">
              <a:solidFill>
                <a:srgbClr val="000066"/>
              </a:solidFill>
              <a:latin typeface="Times New Roman" pitchFamily="18" charset="0"/>
            </a:endParaRPr>
          </a:p>
        </p:txBody>
      </p:sp>
      <p:sp>
        <p:nvSpPr>
          <p:cNvPr id="3075" name="Arc 3"/>
          <p:cNvSpPr>
            <a:spLocks/>
          </p:cNvSpPr>
          <p:nvPr/>
        </p:nvSpPr>
        <p:spPr bwMode="auto">
          <a:xfrm>
            <a:off x="0" y="842964"/>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n-US" sz="2400" dirty="0">
              <a:solidFill>
                <a:srgbClr val="000066"/>
              </a:solidFill>
              <a:latin typeface="Times New Roman" pitchFamily="18"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n-US" noProof="0"/>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charset="2"/>
              <a:buNone/>
              <a:defRPr sz="2400"/>
            </a:lvl1pPr>
          </a:lstStyle>
          <a:p>
            <a:pPr lvl="0"/>
            <a:r>
              <a:rPr lang="en-US" noProof="0"/>
              <a:t>Click to edit Master subtitle style</a:t>
            </a:r>
          </a:p>
        </p:txBody>
      </p:sp>
      <p:sp>
        <p:nvSpPr>
          <p:cNvPr id="3078" name="Rectangle 6"/>
          <p:cNvSpPr>
            <a:spLocks noGrp="1" noChangeArrowheads="1"/>
          </p:cNvSpPr>
          <p:nvPr>
            <p:ph type="dt" sz="quarter" idx="2"/>
          </p:nvPr>
        </p:nvSpPr>
        <p:spPr/>
        <p:txBody>
          <a:bodyPr/>
          <a:lstStyle>
            <a:lvl1pPr>
              <a:defRPr/>
            </a:lvl1pPr>
          </a:lstStyle>
          <a:p>
            <a:endParaRPr lang="en-US" dirty="0">
              <a:solidFill>
                <a:srgbClr val="FF9966"/>
              </a:solidFill>
            </a:endParaRPr>
          </a:p>
        </p:txBody>
      </p:sp>
      <p:sp>
        <p:nvSpPr>
          <p:cNvPr id="3079" name="Rectangle 7"/>
          <p:cNvSpPr>
            <a:spLocks noGrp="1" noChangeArrowheads="1"/>
          </p:cNvSpPr>
          <p:nvPr>
            <p:ph type="ftr" sz="quarter" idx="3"/>
          </p:nvPr>
        </p:nvSpPr>
        <p:spPr/>
        <p:txBody>
          <a:bodyPr/>
          <a:lstStyle>
            <a:lvl1pPr>
              <a:defRPr/>
            </a:lvl1pPr>
          </a:lstStyle>
          <a:p>
            <a:endParaRPr lang="en-US" dirty="0">
              <a:solidFill>
                <a:srgbClr val="FF9966"/>
              </a:solidFill>
            </a:endParaRPr>
          </a:p>
        </p:txBody>
      </p:sp>
      <p:sp>
        <p:nvSpPr>
          <p:cNvPr id="3080" name="Rectangle 8"/>
          <p:cNvSpPr>
            <a:spLocks noGrp="1" noChangeArrowheads="1"/>
          </p:cNvSpPr>
          <p:nvPr>
            <p:ph type="sldNum" sz="quarter" idx="4"/>
          </p:nvPr>
        </p:nvSpPr>
        <p:spPr/>
        <p:txBody>
          <a:bodyPr/>
          <a:lstStyle>
            <a:lvl1pPr>
              <a:defRPr/>
            </a:lvl1pPr>
          </a:lstStyle>
          <a:p>
            <a:fld id="{67A2ED1C-D6DE-4A6B-BBED-6577380790F3}"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659846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4258C838-EA7A-44C4-8F6C-34CB6C6852C8}"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21367954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9966"/>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9966"/>
              </a:solidFill>
            </a:endParaRPr>
          </a:p>
        </p:txBody>
      </p:sp>
      <p:sp>
        <p:nvSpPr>
          <p:cNvPr id="6" name="Slide Number Placeholder 5"/>
          <p:cNvSpPr>
            <a:spLocks noGrp="1"/>
          </p:cNvSpPr>
          <p:nvPr>
            <p:ph type="sldNum" sz="quarter" idx="12"/>
          </p:nvPr>
        </p:nvSpPr>
        <p:spPr/>
        <p:txBody>
          <a:bodyPr/>
          <a:lstStyle>
            <a:lvl1pPr>
              <a:defRPr/>
            </a:lvl1pPr>
          </a:lstStyle>
          <a:p>
            <a:fld id="{61768FF3-D2B6-44A9-9B6E-6775C2D69A38}"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3946770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9966"/>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9966"/>
              </a:solidFill>
            </a:endParaRPr>
          </a:p>
        </p:txBody>
      </p:sp>
      <p:sp>
        <p:nvSpPr>
          <p:cNvPr id="7" name="Slide Number Placeholder 6"/>
          <p:cNvSpPr>
            <a:spLocks noGrp="1"/>
          </p:cNvSpPr>
          <p:nvPr>
            <p:ph type="sldNum" sz="quarter" idx="12"/>
          </p:nvPr>
        </p:nvSpPr>
        <p:spPr/>
        <p:txBody>
          <a:bodyPr/>
          <a:lstStyle>
            <a:lvl1pPr>
              <a:defRPr/>
            </a:lvl1pPr>
          </a:lstStyle>
          <a:p>
            <a:fld id="{7811CA4C-C344-4CD8-8B58-26937B2412CB}"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7426665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9966"/>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9966"/>
              </a:solidFill>
            </a:endParaRPr>
          </a:p>
        </p:txBody>
      </p:sp>
      <p:sp>
        <p:nvSpPr>
          <p:cNvPr id="9" name="Slide Number Placeholder 8"/>
          <p:cNvSpPr>
            <a:spLocks noGrp="1"/>
          </p:cNvSpPr>
          <p:nvPr>
            <p:ph type="sldNum" sz="quarter" idx="12"/>
          </p:nvPr>
        </p:nvSpPr>
        <p:spPr/>
        <p:txBody>
          <a:bodyPr/>
          <a:lstStyle>
            <a:lvl1pPr>
              <a:defRPr/>
            </a:lvl1pPr>
          </a:lstStyle>
          <a:p>
            <a:fld id="{BE3F0A10-0B61-4DE9-8A5B-2DC28966640B}"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6202363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9966"/>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9966"/>
              </a:solidFill>
            </a:endParaRPr>
          </a:p>
        </p:txBody>
      </p:sp>
      <p:sp>
        <p:nvSpPr>
          <p:cNvPr id="5" name="Slide Number Placeholder 4"/>
          <p:cNvSpPr>
            <a:spLocks noGrp="1"/>
          </p:cNvSpPr>
          <p:nvPr>
            <p:ph type="sldNum" sz="quarter" idx="12"/>
          </p:nvPr>
        </p:nvSpPr>
        <p:spPr/>
        <p:txBody>
          <a:bodyPr/>
          <a:lstStyle>
            <a:lvl1pPr>
              <a:defRPr/>
            </a:lvl1pPr>
          </a:lstStyle>
          <a:p>
            <a:fld id="{6B8FC352-CB59-48F3-AECF-ACC4361A66A9}"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23470310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9966"/>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9966"/>
              </a:solidFill>
            </a:endParaRPr>
          </a:p>
        </p:txBody>
      </p:sp>
      <p:sp>
        <p:nvSpPr>
          <p:cNvPr id="4" name="Slide Number Placeholder 3"/>
          <p:cNvSpPr>
            <a:spLocks noGrp="1"/>
          </p:cNvSpPr>
          <p:nvPr>
            <p:ph type="sldNum" sz="quarter" idx="12"/>
          </p:nvPr>
        </p:nvSpPr>
        <p:spPr/>
        <p:txBody>
          <a:bodyPr/>
          <a:lstStyle>
            <a:lvl1pPr>
              <a:defRPr/>
            </a:lvl1pPr>
          </a:lstStyle>
          <a:p>
            <a:fld id="{A235706F-7A89-4545-9EF9-3535D7A4A0FE}" type="slidenum">
              <a:rPr lang="en-US">
                <a:solidFill>
                  <a:srgbClr val="FF9966"/>
                </a:solidFill>
              </a:rPr>
              <a:pPr/>
              <a:t>‹#›</a:t>
            </a:fld>
            <a:endParaRPr lang="en-US" dirty="0">
              <a:solidFill>
                <a:srgbClr val="FF9966"/>
              </a:solidFill>
            </a:endParaRPr>
          </a:p>
        </p:txBody>
      </p:sp>
    </p:spTree>
    <p:extLst>
      <p:ext uri="{BB962C8B-B14F-4D97-AF65-F5344CB8AC3E}">
        <p14:creationId xmlns:p14="http://schemas.microsoft.com/office/powerpoint/2010/main" val="1559485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7938" y="1636713"/>
            <a:ext cx="9148763" cy="4618037"/>
            <a:chOff x="-5" y="1031"/>
            <a:chExt cx="5763" cy="2909"/>
          </a:xfrm>
        </p:grpSpPr>
        <p:pic>
          <p:nvPicPr>
            <p:cNvPr id="33795" name="Picture 3" descr="D:\FRONTPAGE THEMES\ARTSY\ARTHSEP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P:\!Themes\Artsy\Arthsepa.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3797" name="Rectangle 5"/>
          <p:cNvSpPr>
            <a:spLocks noGrp="1" noChangeArrowheads="1"/>
          </p:cNvSpPr>
          <p:nvPr>
            <p:ph type="title"/>
          </p:nvPr>
        </p:nvSpPr>
        <p:spPr bwMode="auto">
          <a:xfrm>
            <a:off x="317500" y="722313"/>
            <a:ext cx="8637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33798" name="Rectangle 6"/>
          <p:cNvSpPr>
            <a:spLocks noGrp="1" noChangeArrowheads="1"/>
          </p:cNvSpPr>
          <p:nvPr>
            <p:ph type="body" idx="1"/>
          </p:nvPr>
        </p:nvSpPr>
        <p:spPr bwMode="auto">
          <a:xfrm>
            <a:off x="328613" y="1941513"/>
            <a:ext cx="8208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3433763" y="63436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FFFFCC"/>
              </a:solidFill>
            </a:endParaRPr>
          </a:p>
        </p:txBody>
      </p:sp>
      <p:sp>
        <p:nvSpPr>
          <p:cNvPr id="33800" name="Rectangle 8"/>
          <p:cNvSpPr>
            <a:spLocks noGrp="1" noChangeArrowheads="1"/>
          </p:cNvSpPr>
          <p:nvPr>
            <p:ph type="ftr" sz="quarter" idx="3"/>
          </p:nvPr>
        </p:nvSpPr>
        <p:spPr bwMode="auto">
          <a:xfrm>
            <a:off x="6108700" y="63436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pPr fontAlgn="base">
              <a:spcBef>
                <a:spcPct val="0"/>
              </a:spcBef>
              <a:spcAft>
                <a:spcPct val="0"/>
              </a:spcAft>
            </a:pPr>
            <a:endParaRPr lang="en-US">
              <a:solidFill>
                <a:srgbClr val="FFFFCC"/>
              </a:solidFill>
            </a:endParaRPr>
          </a:p>
        </p:txBody>
      </p:sp>
      <p:sp>
        <p:nvSpPr>
          <p:cNvPr id="33801" name="Rectangle 9"/>
          <p:cNvSpPr>
            <a:spLocks noGrp="1" noChangeArrowheads="1"/>
          </p:cNvSpPr>
          <p:nvPr>
            <p:ph type="sldNum" sz="quarter" idx="4"/>
          </p:nvPr>
        </p:nvSpPr>
        <p:spPr bwMode="auto">
          <a:xfrm>
            <a:off x="146050" y="6361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mn-lt"/>
              </a:defRPr>
            </a:lvl1pPr>
          </a:lstStyle>
          <a:p>
            <a:pPr fontAlgn="base">
              <a:spcBef>
                <a:spcPct val="0"/>
              </a:spcBef>
              <a:spcAft>
                <a:spcPct val="0"/>
              </a:spcAft>
            </a:pPr>
            <a:fld id="{D5AD7E4C-B8B5-4946-AB27-1921ED7059FF}" type="slidenum">
              <a:rPr lang="en-US" sz="2400">
                <a:solidFill>
                  <a:srgbClr val="FFFFCC"/>
                </a:solidFill>
              </a:rPr>
              <a:pPr fontAlgn="base">
                <a:spcBef>
                  <a:spcPct val="0"/>
                </a:spcBef>
                <a:spcAft>
                  <a:spcPct val="0"/>
                </a:spcAft>
              </a:pPr>
              <a:t>‹#›</a:t>
            </a:fld>
            <a:endParaRPr lang="en-US" sz="2400">
              <a:solidFill>
                <a:srgbClr val="FFFFCC"/>
              </a:solidFill>
            </a:endParaRPr>
          </a:p>
        </p:txBody>
      </p:sp>
    </p:spTree>
    <p:extLst>
      <p:ext uri="{BB962C8B-B14F-4D97-AF65-F5344CB8AC3E}">
        <p14:creationId xmlns:p14="http://schemas.microsoft.com/office/powerpoint/2010/main" val="202591596"/>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CFF33"/>
        </a:buClr>
        <a:buSzPct val="7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rgbClr val="0099CC"/>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1"/>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1E53633A-EE71-410E-B038-1B90FD2AFFB2}" type="datetimeFigureOut">
              <a:rPr lang="ar-IQ" smtClean="0">
                <a:solidFill>
                  <a:prstClr val="black">
                    <a:tint val="75000"/>
                  </a:prstClr>
                </a:solidFill>
              </a:rPr>
              <a:pPr rtl="1"/>
              <a:t>03/08/1445</a:t>
            </a:fld>
            <a:endParaRPr lang="ar-IQ"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dirty="0">
              <a:solidFill>
                <a:prstClr val="black">
                  <a:tint val="75000"/>
                </a:prstClr>
              </a:solidFill>
            </a:endParaRPr>
          </a:p>
        </p:txBody>
      </p:sp>
      <p:sp>
        <p:nvSpPr>
          <p:cNvPr id="6" name="Slide Number Placeholder 5"/>
          <p:cNvSpPr>
            <a:spLocks noGrp="1"/>
          </p:cNvSpPr>
          <p:nvPr>
            <p:ph type="sldNum" sz="quarter" idx="4"/>
          </p:nvPr>
        </p:nvSpPr>
        <p:spPr>
          <a:xfrm>
            <a:off x="457200" y="6356351"/>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ED16A7DD-9F32-4EF9-B4B0-E37CB11BB16C}" type="slidenum">
              <a:rPr lang="ar-IQ" smtClean="0">
                <a:solidFill>
                  <a:prstClr val="black">
                    <a:tint val="75000"/>
                  </a:prstClr>
                </a:solidFill>
              </a:rPr>
              <a:pPr rtl="1"/>
              <a:t>‹#›</a:t>
            </a:fld>
            <a:endParaRPr lang="ar-IQ" dirty="0">
              <a:solidFill>
                <a:prstClr val="black">
                  <a:tint val="75000"/>
                </a:prstClr>
              </a:solidFill>
            </a:endParaRPr>
          </a:p>
        </p:txBody>
      </p:sp>
    </p:spTree>
    <p:extLst>
      <p:ext uri="{BB962C8B-B14F-4D97-AF65-F5344CB8AC3E}">
        <p14:creationId xmlns:p14="http://schemas.microsoft.com/office/powerpoint/2010/main" val="3888547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60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60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22953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135" name="Rectangle 63"/>
          <p:cNvSpPr>
            <a:spLocks noGrp="1" noChangeArrowheads="1"/>
          </p:cNvSpPr>
          <p:nvPr>
            <p:ph type="title"/>
          </p:nvPr>
        </p:nvSpPr>
        <p:spPr bwMode="auto">
          <a:xfrm>
            <a:off x="609600" y="6858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136" name="Rectangle 64" descr="Rectangle: Click to edit Master text styles&#10;Second level&#10;Third level&#10;Fourth level&#10;Fifth level"/>
          <p:cNvSpPr>
            <a:spLocks noGrp="1" noChangeArrowheads="1"/>
          </p:cNvSpPr>
          <p:nvPr>
            <p:ph type="body" idx="1"/>
          </p:nvPr>
        </p:nvSpPr>
        <p:spPr bwMode="auto">
          <a:xfrm>
            <a:off x="838200" y="1371600"/>
            <a:ext cx="7772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39" name="Rectangle 67"/>
          <p:cNvSpPr>
            <a:spLocks noGrp="1" noChangeArrowheads="1"/>
          </p:cNvSpPr>
          <p:nvPr>
            <p:ph type="sldNum" sz="quarter" idx="4"/>
          </p:nvPr>
        </p:nvSpPr>
        <p:spPr bwMode="auto">
          <a:xfrm>
            <a:off x="3962400" y="6492875"/>
            <a:ext cx="533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1"/>
            </a:lvl1pPr>
          </a:lstStyle>
          <a:p>
            <a:pPr fontAlgn="base">
              <a:spcBef>
                <a:spcPct val="0"/>
              </a:spcBef>
              <a:spcAft>
                <a:spcPct val="0"/>
              </a:spcAft>
            </a:pPr>
            <a:fld id="{39634DF4-B55E-441E-BF94-2661DEA92070}" type="slidenum">
              <a:rPr lang="en-US">
                <a:solidFill>
                  <a:srgbClr val="40458C"/>
                </a:solidFill>
              </a:rPr>
              <a:pPr fontAlgn="base">
                <a:spcBef>
                  <a:spcPct val="0"/>
                </a:spcBef>
                <a:spcAft>
                  <a:spcPct val="0"/>
                </a:spcAft>
              </a:pPr>
              <a:t>‹#›</a:t>
            </a:fld>
            <a:endParaRPr lang="en-US" dirty="0">
              <a:solidFill>
                <a:srgbClr val="6F89F7"/>
              </a:solidFill>
            </a:endParaRPr>
          </a:p>
        </p:txBody>
      </p:sp>
      <p:sp>
        <p:nvSpPr>
          <p:cNvPr id="3147" name="Line 75"/>
          <p:cNvSpPr>
            <a:spLocks noChangeShapeType="1"/>
          </p:cNvSpPr>
          <p:nvPr/>
        </p:nvSpPr>
        <p:spPr bwMode="auto">
          <a:xfrm>
            <a:off x="381000" y="1219200"/>
            <a:ext cx="63246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3148" name="Line 76"/>
          <p:cNvSpPr>
            <a:spLocks noChangeShapeType="1"/>
          </p:cNvSpPr>
          <p:nvPr/>
        </p:nvSpPr>
        <p:spPr bwMode="auto">
          <a:xfrm>
            <a:off x="609600" y="914400"/>
            <a:ext cx="0" cy="25908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3149" name="Oval 77"/>
          <p:cNvSpPr>
            <a:spLocks noChangeArrowheads="1"/>
          </p:cNvSpPr>
          <p:nvPr/>
        </p:nvSpPr>
        <p:spPr bwMode="auto">
          <a:xfrm>
            <a:off x="533400" y="1143000"/>
            <a:ext cx="152400" cy="152400"/>
          </a:xfrm>
          <a:prstGeom prst="ellipse">
            <a:avLst/>
          </a:pr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3150" name="Rectangle 78"/>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latin typeface="Times" pitchFamily="1" charset="0"/>
            </a:endParaRPr>
          </a:p>
        </p:txBody>
      </p:sp>
      <p:sp>
        <p:nvSpPr>
          <p:cNvPr id="3151" name="Rectangle 79"/>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dirty="0">
              <a:solidFill>
                <a:srgbClr val="40458C"/>
              </a:solidFill>
            </a:endParaRPr>
          </a:p>
        </p:txBody>
      </p:sp>
      <p:sp>
        <p:nvSpPr>
          <p:cNvPr id="3153" name="Text Box 81"/>
          <p:cNvSpPr txBox="1">
            <a:spLocks noChangeArrowheads="1"/>
          </p:cNvSpPr>
          <p:nvPr/>
        </p:nvSpPr>
        <p:spPr bwMode="auto">
          <a:xfrm>
            <a:off x="228600" y="6383923"/>
            <a:ext cx="1828800" cy="338554"/>
          </a:xfrm>
          <a:prstGeom prst="rect">
            <a:avLst/>
          </a:prstGeom>
          <a:noFill/>
          <a:ln>
            <a:noFill/>
          </a:ln>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50000"/>
              </a:spcBef>
              <a:spcAft>
                <a:spcPct val="0"/>
              </a:spcAft>
            </a:pPr>
            <a:r>
              <a:rPr lang="en-US" sz="1600" b="1" dirty="0">
                <a:solidFill>
                  <a:srgbClr val="40458C"/>
                </a:solidFill>
              </a:rPr>
              <a:t>Regents Biology</a:t>
            </a:r>
            <a:endParaRPr lang="en-US" sz="2400" dirty="0">
              <a:solidFill>
                <a:srgbClr val="40458C"/>
              </a:solidFill>
              <a:latin typeface="Times" pitchFamily="1" charset="0"/>
            </a:endParaRPr>
          </a:p>
        </p:txBody>
      </p:sp>
    </p:spTree>
    <p:extLst>
      <p:ext uri="{BB962C8B-B14F-4D97-AF65-F5344CB8AC3E}">
        <p14:creationId xmlns:p14="http://schemas.microsoft.com/office/powerpoint/2010/main" val="39397925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rgbClr val="0F116A"/>
        </a:buClr>
        <a:buSzPct val="120000"/>
        <a:buFont typeface="Wingdings" pitchFamily="1" charset="2"/>
        <a:buChar char="§"/>
        <a:defRPr sz="3000" b="1">
          <a:solidFill>
            <a:srgbClr val="0F116A"/>
          </a:solidFill>
          <a:latin typeface="+mn-lt"/>
          <a:ea typeface="+mn-ea"/>
          <a:cs typeface="+mn-cs"/>
        </a:defRPr>
      </a:lvl1pPr>
      <a:lvl2pPr marL="742950" indent="-285750" algn="l" rtl="0" fontAlgn="base">
        <a:spcBef>
          <a:spcPct val="20000"/>
        </a:spcBef>
        <a:spcAft>
          <a:spcPct val="0"/>
        </a:spcAft>
        <a:buClr>
          <a:schemeClr val="tx1"/>
        </a:buClr>
        <a:buSzPct val="60000"/>
        <a:buFont typeface="Wingdings" pitchFamily="1" charset="2"/>
        <a:buChar char="u"/>
        <a:defRPr sz="2800" b="1">
          <a:solidFill>
            <a:schemeClr val="tx1"/>
          </a:solidFill>
          <a:latin typeface="+mn-lt"/>
        </a:defRPr>
      </a:lvl2pPr>
      <a:lvl3pPr marL="1143000" indent="-228600" algn="l" rtl="0" fontAlgn="base">
        <a:spcBef>
          <a:spcPct val="20000"/>
        </a:spcBef>
        <a:spcAft>
          <a:spcPct val="0"/>
        </a:spcAft>
        <a:buClr>
          <a:schemeClr val="hlink"/>
        </a:buClr>
        <a:buSzPct val="95000"/>
        <a:buFont typeface="Wingdings" pitchFamily="1" charset="2"/>
        <a:buChar char="§"/>
        <a:defRPr sz="2400" b="1">
          <a:solidFill>
            <a:srgbClr val="0F116A"/>
          </a:solidFill>
          <a:latin typeface="+mn-lt"/>
        </a:defRPr>
      </a:lvl3pPr>
      <a:lvl4pPr marL="1600200" indent="-228600" algn="l" rtl="0" fontAlgn="base">
        <a:spcBef>
          <a:spcPct val="20000"/>
        </a:spcBef>
        <a:spcAft>
          <a:spcPct val="0"/>
        </a:spcAft>
        <a:buClr>
          <a:schemeClr val="tx1"/>
        </a:buClr>
        <a:buSzPct val="110000"/>
        <a:buFont typeface="Wingdings" pitchFamily="1" charset="2"/>
        <a:buChar char="w"/>
        <a:defRPr sz="2000" b="1">
          <a:solidFill>
            <a:schemeClr val="tx1"/>
          </a:solidFill>
          <a:latin typeface="+mn-lt"/>
        </a:defRPr>
      </a:lvl4pPr>
      <a:lvl5pPr marL="20574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1" charset="2"/>
        <a:buChar char="n"/>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60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60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903215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AD756-4DA4-4E0F-9A0C-5A6594F5B3D8}" type="datetimeFigureOut">
              <a:rPr lang="en-US" smtClean="0">
                <a:solidFill>
                  <a:prstClr val="black">
                    <a:tint val="75000"/>
                  </a:prstClr>
                </a:solidFill>
              </a:rPr>
              <a:pPr/>
              <a:t>2/12/2024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60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60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75535-CA31-40A8-AD72-D50312C0D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59851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0" y="0"/>
            <a:ext cx="91440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3" name="Rectangle 9"/>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eaLnBrk="0" fontAlgn="base" hangingPunct="0">
              <a:spcBef>
                <a:spcPct val="0"/>
              </a:spcBef>
              <a:spcAft>
                <a:spcPct val="0"/>
              </a:spcAft>
            </a:pPr>
            <a:endParaRPr lang="en-US" altLang="en-US" b="1" dirty="0">
              <a:solidFill>
                <a:srgbClr val="FFFFFF"/>
              </a:solidFill>
            </a:endParaRPr>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eaLnBrk="0" fontAlgn="base" hangingPunct="0">
              <a:spcBef>
                <a:spcPct val="0"/>
              </a:spcBef>
              <a:spcAft>
                <a:spcPct val="0"/>
              </a:spcAft>
            </a:pPr>
            <a:endParaRPr lang="en-US" altLang="en-US" b="1" dirty="0">
              <a:solidFill>
                <a:srgbClr val="FFFFFF"/>
              </a:solidFill>
            </a:endParaRPr>
          </a:p>
        </p:txBody>
      </p:sp>
      <p:sp>
        <p:nvSpPr>
          <p:cNvPr id="1035" name="Rectangle 11"/>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pPr>
            <a:fld id="{91641A26-2FB9-46CC-9939-E74E5C86679B}" type="slidenum">
              <a:rPr lang="en-US" altLang="en-US" b="1">
                <a:solidFill>
                  <a:srgbClr val="FFFFFF"/>
                </a:solidFill>
              </a:rPr>
              <a:pPr eaLnBrk="0" fontAlgn="base" hangingPunct="0">
                <a:spcBef>
                  <a:spcPct val="0"/>
                </a:spcBef>
                <a:spcAft>
                  <a:spcPct val="0"/>
                </a:spcAft>
              </a:pPr>
              <a:t>‹#›</a:t>
            </a:fld>
            <a:endParaRPr lang="en-US" altLang="en-US" b="1" dirty="0">
              <a:solidFill>
                <a:srgbClr val="FFFFFF"/>
              </a:solidFill>
            </a:endParaRPr>
          </a:p>
        </p:txBody>
      </p:sp>
      <p:sp>
        <p:nvSpPr>
          <p:cNvPr id="1036" name="Text Box 12"/>
          <p:cNvSpPr txBox="1">
            <a:spLocks noChangeArrowheads="1"/>
          </p:cNvSpPr>
          <p:nvPr userDrawn="1"/>
        </p:nvSpPr>
        <p:spPr bwMode="auto">
          <a:xfrm>
            <a:off x="1584325" y="2181225"/>
            <a:ext cx="6965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buFontTx/>
              <a:buChar char="•"/>
            </a:pPr>
            <a:endParaRPr lang="en-US" altLang="en-US" sz="4000" b="1" dirty="0">
              <a:solidFill>
                <a:srgbClr val="000000"/>
              </a:solidFill>
            </a:endParaRPr>
          </a:p>
        </p:txBody>
      </p:sp>
      <p:sp>
        <p:nvSpPr>
          <p:cNvPr id="1037" name="Text Box 13"/>
          <p:cNvSpPr txBox="1">
            <a:spLocks noChangeArrowheads="1"/>
          </p:cNvSpPr>
          <p:nvPr userDrawn="1"/>
        </p:nvSpPr>
        <p:spPr bwMode="auto">
          <a:xfrm>
            <a:off x="1422400" y="2387600"/>
            <a:ext cx="637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3550" indent="-463550">
              <a:defRPr sz="2400">
                <a:solidFill>
                  <a:schemeClr val="tx1"/>
                </a:solidFill>
                <a:latin typeface="Arial Unicode MS" pitchFamily="34" charset="-128"/>
              </a:defRPr>
            </a:lvl1pPr>
            <a:lvl2pPr marL="628650">
              <a:defRPr sz="2400">
                <a:solidFill>
                  <a:schemeClr val="tx1"/>
                </a:solidFill>
                <a:latin typeface="Arial Unicode MS" pitchFamily="34" charset="-128"/>
              </a:defRPr>
            </a:lvl2pPr>
            <a:lvl3pPr>
              <a:defRPr sz="2400">
                <a:solidFill>
                  <a:schemeClr val="tx1"/>
                </a:solidFill>
                <a:latin typeface="Arial Unicode MS" pitchFamily="34" charset="-128"/>
              </a:defRPr>
            </a:lvl3pPr>
            <a:lvl4pPr>
              <a:defRPr sz="2400">
                <a:solidFill>
                  <a:schemeClr val="tx1"/>
                </a:solidFill>
                <a:latin typeface="Arial Unicode MS" pitchFamily="34" charset="-128"/>
              </a:defRPr>
            </a:lvl4pPr>
            <a:lvl5pPr>
              <a:defRPr sz="2400">
                <a:solidFill>
                  <a:schemeClr val="tx1"/>
                </a:solidFill>
                <a:latin typeface="Arial Unicode MS" pitchFamily="34" charset="-128"/>
              </a:defRPr>
            </a:lvl5pPr>
            <a:lvl6pPr eaLnBrk="0" fontAlgn="base" hangingPunct="0">
              <a:spcBef>
                <a:spcPct val="0"/>
              </a:spcBef>
              <a:spcAft>
                <a:spcPct val="0"/>
              </a:spcAft>
              <a:defRPr sz="2400">
                <a:solidFill>
                  <a:schemeClr val="tx1"/>
                </a:solidFill>
                <a:latin typeface="Arial Unicode MS" pitchFamily="34" charset="-128"/>
              </a:defRPr>
            </a:lvl6pPr>
            <a:lvl7pPr eaLnBrk="0" fontAlgn="base" hangingPunct="0">
              <a:spcBef>
                <a:spcPct val="0"/>
              </a:spcBef>
              <a:spcAft>
                <a:spcPct val="0"/>
              </a:spcAft>
              <a:defRPr sz="2400">
                <a:solidFill>
                  <a:schemeClr val="tx1"/>
                </a:solidFill>
                <a:latin typeface="Arial Unicode MS" pitchFamily="34" charset="-128"/>
              </a:defRPr>
            </a:lvl7pPr>
            <a:lvl8pPr eaLnBrk="0" fontAlgn="base" hangingPunct="0">
              <a:spcBef>
                <a:spcPct val="0"/>
              </a:spcBef>
              <a:spcAft>
                <a:spcPct val="0"/>
              </a:spcAft>
              <a:defRPr sz="2400">
                <a:solidFill>
                  <a:schemeClr val="tx1"/>
                </a:solidFill>
                <a:latin typeface="Arial Unicode MS" pitchFamily="34" charset="-128"/>
              </a:defRPr>
            </a:lvl8pPr>
            <a:lvl9pPr eaLnBrk="0" fontAlgn="base" hangingPunct="0">
              <a:spcBef>
                <a:spcPct val="0"/>
              </a:spcBef>
              <a:spcAft>
                <a:spcPct val="0"/>
              </a:spcAft>
              <a:defRPr sz="2400">
                <a:solidFill>
                  <a:schemeClr val="tx1"/>
                </a:solidFill>
                <a:latin typeface="Arial Unicode MS" pitchFamily="34" charset="-128"/>
              </a:defRPr>
            </a:lvl9pPr>
          </a:lstStyle>
          <a:p>
            <a:pPr eaLnBrk="0" fontAlgn="base" hangingPunct="0">
              <a:spcBef>
                <a:spcPct val="50000"/>
              </a:spcBef>
              <a:spcAft>
                <a:spcPct val="0"/>
              </a:spcAft>
              <a:buClr>
                <a:srgbClr val="EAEAEA"/>
              </a:buClr>
              <a:buFont typeface="Wingdings" pitchFamily="2" charset="2"/>
              <a:buChar char="Ø"/>
            </a:pPr>
            <a:endParaRPr lang="en-US" altLang="en-US" sz="4000" b="1" dirty="0">
              <a:solidFill>
                <a:srgbClr val="000000"/>
              </a:solidFill>
            </a:endParaRPr>
          </a:p>
        </p:txBody>
      </p:sp>
    </p:spTree>
    <p:extLst>
      <p:ext uri="{BB962C8B-B14F-4D97-AF65-F5344CB8AC3E}">
        <p14:creationId xmlns:p14="http://schemas.microsoft.com/office/powerpoint/2010/main" val="129571440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ransition>
    <p:zoom/>
  </p:transition>
  <p:hf sldNum="0" hdr="0"/>
  <p:txStyles>
    <p:titleStyle>
      <a:lvl1pPr algn="l" rtl="0" eaLnBrk="0" fontAlgn="base" hangingPunct="0">
        <a:spcBef>
          <a:spcPct val="0"/>
        </a:spcBef>
        <a:spcAft>
          <a:spcPct val="0"/>
        </a:spcAft>
        <a:defRPr sz="4400" b="1" i="1">
          <a:solidFill>
            <a:schemeClr val="bg1"/>
          </a:solidFill>
          <a:latin typeface="+mj-lt"/>
          <a:ea typeface="+mj-ea"/>
          <a:cs typeface="+mj-cs"/>
        </a:defRPr>
      </a:lvl1pPr>
      <a:lvl2pPr algn="l" rtl="0" eaLnBrk="0" fontAlgn="base" hangingPunct="0">
        <a:spcBef>
          <a:spcPct val="0"/>
        </a:spcBef>
        <a:spcAft>
          <a:spcPct val="0"/>
        </a:spcAft>
        <a:defRPr sz="4400" b="1" i="1">
          <a:solidFill>
            <a:schemeClr val="bg1"/>
          </a:solidFill>
          <a:latin typeface="Arial" charset="0"/>
        </a:defRPr>
      </a:lvl2pPr>
      <a:lvl3pPr algn="l" rtl="0" eaLnBrk="0" fontAlgn="base" hangingPunct="0">
        <a:spcBef>
          <a:spcPct val="0"/>
        </a:spcBef>
        <a:spcAft>
          <a:spcPct val="0"/>
        </a:spcAft>
        <a:defRPr sz="4400" b="1" i="1">
          <a:solidFill>
            <a:schemeClr val="bg1"/>
          </a:solidFill>
          <a:latin typeface="Arial" charset="0"/>
        </a:defRPr>
      </a:lvl3pPr>
      <a:lvl4pPr algn="l" rtl="0" eaLnBrk="0" fontAlgn="base" hangingPunct="0">
        <a:spcBef>
          <a:spcPct val="0"/>
        </a:spcBef>
        <a:spcAft>
          <a:spcPct val="0"/>
        </a:spcAft>
        <a:defRPr sz="4400" b="1" i="1">
          <a:solidFill>
            <a:schemeClr val="bg1"/>
          </a:solidFill>
          <a:latin typeface="Arial" charset="0"/>
        </a:defRPr>
      </a:lvl4pPr>
      <a:lvl5pPr algn="l" rtl="0" eaLnBrk="0" fontAlgn="base" hangingPunct="0">
        <a:spcBef>
          <a:spcPct val="0"/>
        </a:spcBef>
        <a:spcAft>
          <a:spcPct val="0"/>
        </a:spcAft>
        <a:defRPr sz="4400" b="1" i="1">
          <a:solidFill>
            <a:schemeClr val="bg1"/>
          </a:solidFill>
          <a:latin typeface="Arial" charset="0"/>
        </a:defRPr>
      </a:lvl5pPr>
      <a:lvl6pPr marL="457200" algn="l" rtl="0" eaLnBrk="0" fontAlgn="base" hangingPunct="0">
        <a:spcBef>
          <a:spcPct val="0"/>
        </a:spcBef>
        <a:spcAft>
          <a:spcPct val="0"/>
        </a:spcAft>
        <a:defRPr sz="4400" b="1" i="1">
          <a:solidFill>
            <a:schemeClr val="bg1"/>
          </a:solidFill>
          <a:latin typeface="Arial" charset="0"/>
        </a:defRPr>
      </a:lvl6pPr>
      <a:lvl7pPr marL="914400" algn="l" rtl="0" eaLnBrk="0" fontAlgn="base" hangingPunct="0">
        <a:spcBef>
          <a:spcPct val="0"/>
        </a:spcBef>
        <a:spcAft>
          <a:spcPct val="0"/>
        </a:spcAft>
        <a:defRPr sz="4400" b="1" i="1">
          <a:solidFill>
            <a:schemeClr val="bg1"/>
          </a:solidFill>
          <a:latin typeface="Arial" charset="0"/>
        </a:defRPr>
      </a:lvl7pPr>
      <a:lvl8pPr marL="1371600" algn="l" rtl="0" eaLnBrk="0" fontAlgn="base" hangingPunct="0">
        <a:spcBef>
          <a:spcPct val="0"/>
        </a:spcBef>
        <a:spcAft>
          <a:spcPct val="0"/>
        </a:spcAft>
        <a:defRPr sz="4400" b="1" i="1">
          <a:solidFill>
            <a:schemeClr val="bg1"/>
          </a:solidFill>
          <a:latin typeface="Arial" charset="0"/>
        </a:defRPr>
      </a:lvl8pPr>
      <a:lvl9pPr marL="1828800" algn="l" rtl="0" eaLnBrk="0" fontAlgn="base" hangingPunct="0">
        <a:spcBef>
          <a:spcPct val="0"/>
        </a:spcBef>
        <a:spcAft>
          <a:spcPct val="0"/>
        </a:spcAft>
        <a:defRPr sz="4400" b="1" i="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025959CA-81CC-4613-B789-F321C519B791}"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44501371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4"/>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n-US" sz="2400" dirty="0">
              <a:solidFill>
                <a:srgbClr val="000066"/>
              </a:solidFill>
              <a:latin typeface="Times New Roman" pitchFamily="18"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fontAlgn="base" hangingPunct="0">
              <a:spcBef>
                <a:spcPct val="0"/>
              </a:spcBef>
              <a:spcAft>
                <a:spcPct val="0"/>
              </a:spcAft>
            </a:pPr>
            <a:endParaRPr kumimoji="1" lang="en-US" dirty="0">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fontAlgn="base" hangingPunct="0">
              <a:spcBef>
                <a:spcPct val="0"/>
              </a:spcBef>
              <a:spcAft>
                <a:spcPct val="0"/>
              </a:spcAft>
            </a:pPr>
            <a:endParaRPr kumimoji="1" lang="en-US" dirty="0">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fontAlgn="base" hangingPunct="0">
              <a:spcBef>
                <a:spcPct val="0"/>
              </a:spcBef>
              <a:spcAft>
                <a:spcPct val="0"/>
              </a:spcAft>
            </a:pPr>
            <a:fld id="{07AD6362-6747-41C7-A023-8C4593340901}" type="slidenum">
              <a:rPr kumimoji="1" lang="en-US">
                <a:solidFill>
                  <a:srgbClr val="FF9966"/>
                </a:solidFill>
              </a:rPr>
              <a:pPr eaLnBrk="0" fontAlgn="base" hangingPunct="0">
                <a:spcBef>
                  <a:spcPct val="0"/>
                </a:spcBef>
                <a:spcAft>
                  <a:spcPct val="0"/>
                </a:spcAft>
              </a:pPr>
              <a:t>‹#›</a:t>
            </a:fld>
            <a:endParaRPr kumimoji="1" lang="en-US" dirty="0">
              <a:solidFill>
                <a:srgbClr val="FF9966"/>
              </a:solidFill>
            </a:endParaRPr>
          </a:p>
        </p:txBody>
      </p:sp>
    </p:spTree>
    <p:extLst>
      <p:ext uri="{BB962C8B-B14F-4D97-AF65-F5344CB8AC3E}">
        <p14:creationId xmlns:p14="http://schemas.microsoft.com/office/powerpoint/2010/main" val="313700691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Helvetica" charset="0"/>
        </a:defRPr>
      </a:lvl2pPr>
      <a:lvl3pPr algn="l" rtl="0" eaLnBrk="0" fontAlgn="base" hangingPunct="0">
        <a:lnSpc>
          <a:spcPct val="70000"/>
        </a:lnSpc>
        <a:spcBef>
          <a:spcPct val="0"/>
        </a:spcBef>
        <a:spcAft>
          <a:spcPct val="0"/>
        </a:spcAft>
        <a:defRPr kumimoji="1" sz="4800" b="1">
          <a:solidFill>
            <a:schemeClr val="tx2"/>
          </a:solidFill>
          <a:latin typeface="Helvetica" charset="0"/>
        </a:defRPr>
      </a:lvl3pPr>
      <a:lvl4pPr algn="l" rtl="0" eaLnBrk="0" fontAlgn="base" hangingPunct="0">
        <a:lnSpc>
          <a:spcPct val="70000"/>
        </a:lnSpc>
        <a:spcBef>
          <a:spcPct val="0"/>
        </a:spcBef>
        <a:spcAft>
          <a:spcPct val="0"/>
        </a:spcAft>
        <a:defRPr kumimoji="1" sz="4800" b="1">
          <a:solidFill>
            <a:schemeClr val="tx2"/>
          </a:solidFill>
          <a:latin typeface="Helvetica" charset="0"/>
        </a:defRPr>
      </a:lvl4pPr>
      <a:lvl5pPr algn="l" rtl="0" eaLnBrk="0" fontAlgn="base" hangingPunct="0">
        <a:lnSpc>
          <a:spcPct val="70000"/>
        </a:lnSpc>
        <a:spcBef>
          <a:spcPct val="0"/>
        </a:spcBef>
        <a:spcAft>
          <a:spcPct val="0"/>
        </a:spcAft>
        <a:defRPr kumimoji="1" sz="4800" b="1">
          <a:solidFill>
            <a:schemeClr val="tx2"/>
          </a:solidFill>
          <a:latin typeface="Helvetica" charset="0"/>
        </a:defRPr>
      </a:lvl5pPr>
      <a:lvl6pPr marL="457200" algn="l" rtl="0" eaLnBrk="0" fontAlgn="base" hangingPunct="0">
        <a:lnSpc>
          <a:spcPct val="70000"/>
        </a:lnSpc>
        <a:spcBef>
          <a:spcPct val="0"/>
        </a:spcBef>
        <a:spcAft>
          <a:spcPct val="0"/>
        </a:spcAft>
        <a:defRPr kumimoji="1" sz="4800" b="1">
          <a:solidFill>
            <a:schemeClr val="tx2"/>
          </a:solidFill>
          <a:latin typeface="Helvetica" charset="0"/>
        </a:defRPr>
      </a:lvl6pPr>
      <a:lvl7pPr marL="914400" algn="l" rtl="0" eaLnBrk="0" fontAlgn="base" hangingPunct="0">
        <a:lnSpc>
          <a:spcPct val="70000"/>
        </a:lnSpc>
        <a:spcBef>
          <a:spcPct val="0"/>
        </a:spcBef>
        <a:spcAft>
          <a:spcPct val="0"/>
        </a:spcAft>
        <a:defRPr kumimoji="1" sz="4800" b="1">
          <a:solidFill>
            <a:schemeClr val="tx2"/>
          </a:solidFill>
          <a:latin typeface="Helvetica" charset="0"/>
        </a:defRPr>
      </a:lvl7pPr>
      <a:lvl8pPr marL="1371600" algn="l" rtl="0" eaLnBrk="0" fontAlgn="base" hangingPunct="0">
        <a:lnSpc>
          <a:spcPct val="70000"/>
        </a:lnSpc>
        <a:spcBef>
          <a:spcPct val="0"/>
        </a:spcBef>
        <a:spcAft>
          <a:spcPct val="0"/>
        </a:spcAft>
        <a:defRPr kumimoji="1" sz="4800" b="1">
          <a:solidFill>
            <a:schemeClr val="tx2"/>
          </a:solidFill>
          <a:latin typeface="Helvetica" charset="0"/>
        </a:defRPr>
      </a:lvl8pPr>
      <a:lvl9pPr marL="1828800" algn="l" rtl="0" eaLnBrk="0" fontAlgn="base" hangingPunct="0">
        <a:lnSpc>
          <a:spcPct val="70000"/>
        </a:lnSpc>
        <a:spcBef>
          <a:spcPct val="0"/>
        </a:spcBef>
        <a:spcAft>
          <a:spcPct val="0"/>
        </a:spcAft>
        <a:defRPr kumimoji="1" sz="4800" b="1">
          <a:solidFill>
            <a:schemeClr val="tx2"/>
          </a:solidFill>
          <a:latin typeface="Helvetica" charset="0"/>
        </a:defRPr>
      </a:lvl9pPr>
    </p:titleStyle>
    <p:bodyStyle>
      <a:lvl1pPr marL="342900" indent="-342900" algn="l" rtl="0" eaLnBrk="0" fontAlgn="base" hangingPunct="0">
        <a:spcBef>
          <a:spcPct val="20000"/>
        </a:spcBef>
        <a:spcAft>
          <a:spcPct val="0"/>
        </a:spcAft>
        <a:buClr>
          <a:schemeClr val="hlink"/>
        </a:buClr>
        <a:buSzPct val="50000"/>
        <a:buFont typeface="Monotype Sorts"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09.xml"/><Relationship Id="rId1" Type="http://schemas.openxmlformats.org/officeDocument/2006/relationships/audio" Target="file:///C:\Program%20Files\Microsoft%20Office\Clipart\Pub60Cor\music_01.mid"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99.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1447801"/>
            <a:ext cx="4876800" cy="2152650"/>
          </a:xfrm>
          <a:solidFill>
            <a:schemeClr val="accent1">
              <a:lumMod val="20000"/>
              <a:lumOff val="80000"/>
            </a:schemeClr>
          </a:solidFill>
          <a:ln w="38100">
            <a:solidFill>
              <a:schemeClr val="tx1"/>
            </a:solidFill>
          </a:ln>
        </p:spPr>
        <p:txBody>
          <a:bodyPr/>
          <a:lstStyle/>
          <a:p>
            <a:r>
              <a:rPr lang="en-US" b="1" dirty="0">
                <a:solidFill>
                  <a:srgbClr val="C00000"/>
                </a:solidFill>
                <a:effectLst>
                  <a:outerShdw blurRad="38100" dist="38100" dir="2700000" algn="tl">
                    <a:srgbClr val="000000">
                      <a:alpha val="43137"/>
                    </a:srgbClr>
                  </a:outerShdw>
                </a:effectLst>
              </a:rPr>
              <a:t>Biological Evolution </a:t>
            </a:r>
          </a:p>
        </p:txBody>
      </p:sp>
      <p:sp>
        <p:nvSpPr>
          <p:cNvPr id="3" name="Subtitle 2"/>
          <p:cNvSpPr>
            <a:spLocks noGrp="1"/>
          </p:cNvSpPr>
          <p:nvPr>
            <p:ph type="subTitle" idx="1"/>
          </p:nvPr>
        </p:nvSpPr>
        <p:spPr>
          <a:xfrm>
            <a:off x="4191000" y="4953000"/>
            <a:ext cx="4114800" cy="1447800"/>
          </a:xfrm>
          <a:ln w="19050">
            <a:solidFill>
              <a:schemeClr val="tx1"/>
            </a:solidFill>
          </a:ln>
        </p:spPr>
        <p:txBody>
          <a:bodyPr>
            <a:normAutofit fontScale="47500" lnSpcReduction="20000"/>
          </a:bodyPr>
          <a:lstStyle/>
          <a:p>
            <a:r>
              <a:rPr lang="en-US" sz="6500" b="1" dirty="0">
                <a:solidFill>
                  <a:srgbClr val="7030A0"/>
                </a:solidFill>
              </a:rPr>
              <a:t>Evolution Lectures</a:t>
            </a:r>
          </a:p>
          <a:p>
            <a:r>
              <a:rPr lang="en-US" dirty="0">
                <a:solidFill>
                  <a:srgbClr val="7030A0"/>
                </a:solidFill>
              </a:rPr>
              <a:t>Lecture No 5</a:t>
            </a:r>
          </a:p>
          <a:p>
            <a:r>
              <a:rPr lang="en-US" dirty="0">
                <a:solidFill>
                  <a:srgbClr val="7030A0"/>
                </a:solidFill>
              </a:rPr>
              <a:t>By </a:t>
            </a:r>
          </a:p>
          <a:p>
            <a:r>
              <a:rPr lang="en-US" dirty="0" err="1">
                <a:solidFill>
                  <a:srgbClr val="7030A0"/>
                </a:solidFill>
              </a:rPr>
              <a:t>Dr.Bushra</a:t>
            </a:r>
            <a:r>
              <a:rPr lang="en-US" dirty="0">
                <a:solidFill>
                  <a:srgbClr val="7030A0"/>
                </a:solidFill>
              </a:rPr>
              <a:t>  MA Mohammed</a:t>
            </a:r>
          </a:p>
          <a:p>
            <a:r>
              <a:rPr lang="en-US" dirty="0">
                <a:solidFill>
                  <a:srgbClr val="7030A0"/>
                </a:solidFill>
              </a:rPr>
              <a:t> </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35052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463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dirty="0">
                <a:solidFill>
                  <a:srgbClr val="FF0000"/>
                </a:solidFill>
              </a:rPr>
              <a:t>Darwin’s Finches</a:t>
            </a:r>
            <a:r>
              <a:rPr lang="en-US" dirty="0"/>
              <a:t>:</a:t>
            </a:r>
          </a:p>
        </p:txBody>
      </p:sp>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6375"/>
            <a:ext cx="3897313" cy="6651625"/>
          </a:xfrm>
          <a:prstGeom prst="rect">
            <a:avLst/>
          </a:prstGeom>
          <a:noFill/>
          <a:extLst>
            <a:ext uri="{909E8E84-426E-40DD-AFC4-6F175D3DCCD1}">
              <a14:hiddenFill xmlns:a14="http://schemas.microsoft.com/office/drawing/2010/main">
                <a:solidFill>
                  <a:srgbClr val="FFFFFF"/>
                </a:solidFill>
              </a14:hiddenFill>
            </a:ext>
          </a:extLst>
        </p:spPr>
      </p:pic>
      <p:pic>
        <p:nvPicPr>
          <p:cNvPr id="81925" name="music_01.mid">
            <a:hlinkClick r:id="" action="ppaction://media"/>
          </p:cNvPr>
          <p:cNvPicPr>
            <a:picLocks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 y="60960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46116"/>
            <a:ext cx="4876800" cy="445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518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192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81925"/>
                                        </p:tgtEl>
                                      </p:cBhvr>
                                    </p:cmd>
                                  </p:childTnLst>
                                </p:cTn>
                              </p:par>
                            </p:childTnLst>
                          </p:cTn>
                        </p:par>
                      </p:childTnLst>
                    </p:cTn>
                  </p:par>
                </p:childTnLst>
              </p:cTn>
              <p:nextCondLst>
                <p:cond evt="onClick" delay="0">
                  <p:tgtEl>
                    <p:spTgt spid="81925"/>
                  </p:tgtEl>
                </p:cond>
              </p:nextCondLst>
            </p:seq>
            <p:audio>
              <p:cMediaNode vol="80000">
                <p:cTn id="7" fill="hold" display="0">
                  <p:stCondLst>
                    <p:cond delay="indefinite"/>
                  </p:stCondLst>
                  <p:endCondLst>
                    <p:cond evt="onStopAudio" delay="0">
                      <p:tgtEl>
                        <p:sldTgt/>
                      </p:tgtEl>
                    </p:cond>
                  </p:endCondLst>
                </p:cTn>
                <p:tgtEl>
                  <p:spTgt spid="819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Galapagos finches from different islands, Each finch species had a distinctive beak specialized for a particular food source..</a:t>
            </a:r>
            <a:br>
              <a:rPr lang="en-US" sz="1600" dirty="0"/>
            </a:br>
            <a:endParaRPr lang="en-US" sz="16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915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32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724942"/>
          </a:xfrm>
        </p:spPr>
        <p:txBody>
          <a:bodyPr>
            <a:normAutofit fontScale="90000"/>
          </a:bodyPr>
          <a:lstStyle/>
          <a:p>
            <a:r>
              <a:rPr lang="en-US" b="1" dirty="0">
                <a:solidFill>
                  <a:srgbClr val="FF0000"/>
                </a:solidFill>
              </a:rPr>
              <a:t>On the Origin of Species,(1859) </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424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5257800" cy="6270724"/>
          </a:xfrm>
        </p:spPr>
        <p:txBody>
          <a:bodyPr>
            <a:normAutofit fontScale="77500" lnSpcReduction="20000"/>
          </a:bodyPr>
          <a:lstStyle/>
          <a:p>
            <a:r>
              <a:rPr lang="en-US" b="1" dirty="0"/>
              <a:t>But ,In that time Alfred </a:t>
            </a:r>
            <a:r>
              <a:rPr lang="en-US" b="1" dirty="0" err="1"/>
              <a:t>Russel</a:t>
            </a:r>
            <a:r>
              <a:rPr lang="en-US" b="1" dirty="0"/>
              <a:t> Wallace </a:t>
            </a:r>
            <a:r>
              <a:rPr lang="en-US" dirty="0"/>
              <a:t>was another  naturalist who independently proposed the theory of evolution by natural selection.</a:t>
            </a:r>
          </a:p>
          <a:p>
            <a:r>
              <a:rPr lang="en-US" dirty="0"/>
              <a:t> After a variety of zoological discoveries, Wallace proposed a theory of evolution which matched the unpublished ideas Darwin had kept secret for nearly 27 years. </a:t>
            </a:r>
          </a:p>
          <a:p>
            <a:r>
              <a:rPr lang="en-US" dirty="0"/>
              <a:t>So Darwin when he knew about Wallace theory he  encouraged to publish  his book..</a:t>
            </a:r>
          </a:p>
          <a:p>
            <a:r>
              <a:rPr lang="en-US" dirty="0"/>
              <a:t>So finally, he published it </a:t>
            </a:r>
            <a:r>
              <a:rPr lang="en-US" b="1" dirty="0"/>
              <a:t>On The Origin Of Species.</a:t>
            </a:r>
            <a:r>
              <a:rPr lang="en-US" dirty="0"/>
              <a:t> in 1859, Proposing Continual Evolution of Species.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28600"/>
            <a:ext cx="34290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flipH="1">
            <a:off x="5562600" y="4419600"/>
            <a:ext cx="342900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Alfred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Russel</a:t>
            </a:r>
            <a:r>
              <a:rPr kumimoji="0" lang="en-US" sz="1800" b="1" i="0" u="none" strike="noStrike" kern="1200" cap="none" spc="0" normalizeH="0" baseline="0" noProof="0" dirty="0">
                <a:ln>
                  <a:noFill/>
                </a:ln>
                <a:solidFill>
                  <a:prstClr val="black"/>
                </a:solidFill>
                <a:effectLst/>
                <a:uLnTx/>
                <a:uFillTx/>
                <a:latin typeface="Calibri"/>
                <a:ea typeface="+mn-ea"/>
                <a:cs typeface="+mn-cs"/>
              </a:rPr>
              <a:t>  Wallace (1823-1913) was a man of many </a:t>
            </a:r>
            <a:r>
              <a:rPr kumimoji="0" lang="en-US" sz="1800" b="0" i="0" u="none" strike="noStrike" kern="1200" cap="none" spc="0" normalizeH="0" baseline="0" noProof="0" dirty="0">
                <a:ln>
                  <a:noFill/>
                </a:ln>
                <a:solidFill>
                  <a:prstClr val="black"/>
                </a:solidFill>
                <a:effectLst/>
                <a:uLnTx/>
                <a:uFillTx/>
                <a:latin typeface="Calibri"/>
                <a:ea typeface="+mn-ea"/>
                <a:cs typeface="+mn-cs"/>
              </a:rPr>
              <a:t>,he was one of the most noted biologists in history. He has discovered numerous species and is the co-founder of evolutionary theory, along with Darwin. But few people know this.</a:t>
            </a:r>
          </a:p>
        </p:txBody>
      </p:sp>
    </p:spTree>
    <p:extLst>
      <p:ext uri="{BB962C8B-B14F-4D97-AF65-F5344CB8AC3E}">
        <p14:creationId xmlns:p14="http://schemas.microsoft.com/office/powerpoint/2010/main" val="1239695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705599"/>
          </a:xfrm>
        </p:spPr>
        <p:txBody>
          <a:bodyPr>
            <a:normAutofit fontScale="92500" lnSpcReduction="20000"/>
          </a:bodyPr>
          <a:lstStyle/>
          <a:p>
            <a:pPr marL="0" indent="0">
              <a:buNone/>
            </a:pPr>
            <a:endParaRPr lang="en-US" dirty="0"/>
          </a:p>
          <a:p>
            <a:pPr marL="0" indent="0">
              <a:buNone/>
            </a:pPr>
            <a:r>
              <a:rPr lang="en-US" dirty="0"/>
              <a:t>In Darwin's theory of evolution by natural selection :</a:t>
            </a:r>
          </a:p>
          <a:p>
            <a:pPr>
              <a:buFont typeface="Wingdings" pitchFamily="2" charset="2"/>
              <a:buChar char="q"/>
            </a:pPr>
            <a:r>
              <a:rPr lang="en-US" dirty="0"/>
              <a:t> </a:t>
            </a:r>
            <a:r>
              <a:rPr lang="en-US" i="1" dirty="0">
                <a:solidFill>
                  <a:srgbClr val="0070C0"/>
                </a:solidFill>
              </a:rPr>
              <a:t>Any population can evolve (change over time) when its individuals vary in one or more traits that are responsible for differences in the ability to survive and reproduce </a:t>
            </a:r>
          </a:p>
          <a:p>
            <a:pPr marL="0" indent="0">
              <a:buNone/>
            </a:pPr>
            <a:r>
              <a:rPr lang="en-US" dirty="0"/>
              <a:t>The effects of selection would lead to a species being modified over time.</a:t>
            </a:r>
          </a:p>
          <a:p>
            <a:pPr marL="0" indent="0">
              <a:buNone/>
            </a:pPr>
            <a:r>
              <a:rPr lang="en-US" b="1" dirty="0"/>
              <a:t>Darwin's observations that led to his theory of natural selection are:</a:t>
            </a:r>
          </a:p>
          <a:p>
            <a:pPr>
              <a:buFont typeface="Wingdings" pitchFamily="2" charset="2"/>
              <a:buChar char="v"/>
            </a:pPr>
            <a:r>
              <a:rPr lang="en-US" sz="2800" dirty="0">
                <a:solidFill>
                  <a:srgbClr val="FF0000"/>
                </a:solidFill>
              </a:rPr>
              <a:t>Overproduction</a:t>
            </a:r>
            <a:r>
              <a:rPr lang="en-US" sz="2800" dirty="0"/>
              <a:t> - all species will produce more offspring than will survive to adulthood.</a:t>
            </a:r>
          </a:p>
          <a:p>
            <a:pPr>
              <a:buFont typeface="Wingdings" pitchFamily="2" charset="2"/>
              <a:buChar char="v"/>
            </a:pPr>
            <a:r>
              <a:rPr lang="en-US" sz="2800" dirty="0">
                <a:solidFill>
                  <a:srgbClr val="FF0000"/>
                </a:solidFill>
              </a:rPr>
              <a:t>Variation</a:t>
            </a:r>
            <a:r>
              <a:rPr lang="en-US" sz="2800" dirty="0"/>
              <a:t> - there are variations between members of the same species.</a:t>
            </a:r>
          </a:p>
          <a:p>
            <a:pPr>
              <a:buFont typeface="Wingdings" pitchFamily="2" charset="2"/>
              <a:buChar char="v"/>
            </a:pPr>
            <a:r>
              <a:rPr lang="en-US" sz="2800" dirty="0">
                <a:solidFill>
                  <a:srgbClr val="FF0000"/>
                </a:solidFill>
              </a:rPr>
              <a:t>Adaptation</a:t>
            </a:r>
            <a:r>
              <a:rPr lang="en-US" sz="2800" dirty="0"/>
              <a:t> - traits that increase suitability to a species' environment will be passed on.</a:t>
            </a:r>
          </a:p>
        </p:txBody>
      </p:sp>
    </p:spTree>
    <p:extLst>
      <p:ext uri="{BB962C8B-B14F-4D97-AF65-F5344CB8AC3E}">
        <p14:creationId xmlns:p14="http://schemas.microsoft.com/office/powerpoint/2010/main" val="325918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0EB4-71D0-3ADE-747E-E7E8AE855FFC}"/>
              </a:ext>
            </a:extLst>
          </p:cNvPr>
          <p:cNvSpPr>
            <a:spLocks noGrp="1"/>
          </p:cNvSpPr>
          <p:nvPr>
            <p:ph type="title"/>
          </p:nvPr>
        </p:nvSpPr>
        <p:spPr/>
        <p:txBody>
          <a:bodyPr/>
          <a:lstStyle/>
          <a:p>
            <a:r>
              <a:rPr lang="en-US" dirty="0"/>
              <a:t>Overproduction</a:t>
            </a:r>
          </a:p>
        </p:txBody>
      </p:sp>
      <p:sp>
        <p:nvSpPr>
          <p:cNvPr id="3" name="Content Placeholder 2">
            <a:extLst>
              <a:ext uri="{FF2B5EF4-FFF2-40B4-BE49-F238E27FC236}">
                <a16:creationId xmlns:a16="http://schemas.microsoft.com/office/drawing/2014/main" id="{DE548EEF-1196-7981-1F6E-F7CB5FA07C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1C01B4-DF2F-7831-0C7F-AD6CA933BE31}"/>
              </a:ext>
            </a:extLst>
          </p:cNvPr>
          <p:cNvPicPr>
            <a:picLocks noChangeAspect="1"/>
          </p:cNvPicPr>
          <p:nvPr/>
        </p:nvPicPr>
        <p:blipFill>
          <a:blip r:embed="rId2"/>
          <a:stretch>
            <a:fillRect/>
          </a:stretch>
        </p:blipFill>
        <p:spPr>
          <a:xfrm>
            <a:off x="457200" y="1295400"/>
            <a:ext cx="8229600" cy="5013359"/>
          </a:xfrm>
          <a:prstGeom prst="rect">
            <a:avLst/>
          </a:prstGeom>
        </p:spPr>
      </p:pic>
    </p:spTree>
    <p:extLst>
      <p:ext uri="{BB962C8B-B14F-4D97-AF65-F5344CB8AC3E}">
        <p14:creationId xmlns:p14="http://schemas.microsoft.com/office/powerpoint/2010/main" val="1651537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0C03-72BB-E2C9-3865-67BFD1B255B5}"/>
              </a:ext>
            </a:extLst>
          </p:cNvPr>
          <p:cNvSpPr>
            <a:spLocks noGrp="1"/>
          </p:cNvSpPr>
          <p:nvPr>
            <p:ph type="title"/>
          </p:nvPr>
        </p:nvSpPr>
        <p:spPr/>
        <p:txBody>
          <a:bodyPr/>
          <a:lstStyle/>
          <a:p>
            <a:r>
              <a:rPr lang="en-US" dirty="0"/>
              <a:t>Overproduction</a:t>
            </a:r>
          </a:p>
        </p:txBody>
      </p:sp>
      <p:sp>
        <p:nvSpPr>
          <p:cNvPr id="3" name="Content Placeholder 2">
            <a:extLst>
              <a:ext uri="{FF2B5EF4-FFF2-40B4-BE49-F238E27FC236}">
                <a16:creationId xmlns:a16="http://schemas.microsoft.com/office/drawing/2014/main" id="{37D96013-4657-4601-EDB7-77177547F8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02625C6-9203-7781-6E0D-34812B45D543}"/>
              </a:ext>
            </a:extLst>
          </p:cNvPr>
          <p:cNvPicPr>
            <a:picLocks noChangeAspect="1"/>
          </p:cNvPicPr>
          <p:nvPr/>
        </p:nvPicPr>
        <p:blipFill>
          <a:blip r:embed="rId2"/>
          <a:stretch>
            <a:fillRect/>
          </a:stretch>
        </p:blipFill>
        <p:spPr>
          <a:xfrm>
            <a:off x="228600" y="1417638"/>
            <a:ext cx="8610599" cy="5165724"/>
          </a:xfrm>
          <a:prstGeom prst="rect">
            <a:avLst/>
          </a:prstGeom>
        </p:spPr>
      </p:pic>
    </p:spTree>
    <p:extLst>
      <p:ext uri="{BB962C8B-B14F-4D97-AF65-F5344CB8AC3E}">
        <p14:creationId xmlns:p14="http://schemas.microsoft.com/office/powerpoint/2010/main" val="450598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b="1" dirty="0">
                <a:solidFill>
                  <a:srgbClr val="FF0000"/>
                </a:solidFill>
              </a:rPr>
              <a:t>Darwin was confused</a:t>
            </a:r>
            <a:br>
              <a:rPr lang="en-US" sz="3200" b="1" dirty="0">
                <a:solidFill>
                  <a:srgbClr val="FF0000"/>
                </a:solidFill>
              </a:rPr>
            </a:br>
            <a:r>
              <a:rPr lang="en-US" sz="3200" b="1" dirty="0">
                <a:solidFill>
                  <a:srgbClr val="FF0000"/>
                </a:solidFill>
              </a:rPr>
              <a:t>Which is wrong ? which is right ?</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3621" y="3429000"/>
            <a:ext cx="6096000" cy="407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990600"/>
            <a:ext cx="838200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Did God create the living things  during seven consecutive days as confirmed by all the heavenly religions ???, or did life formed in water by chance as a result of chemical reactions, then it evolved over along time into the most complex living things, which is the  human ??</a:t>
            </a:r>
          </a:p>
        </p:txBody>
      </p:sp>
      <p:sp>
        <p:nvSpPr>
          <p:cNvPr id="4" name="Rounded Rectangle 3"/>
          <p:cNvSpPr/>
          <p:nvPr/>
        </p:nvSpPr>
        <p:spPr>
          <a:xfrm>
            <a:off x="685800" y="6705600"/>
            <a:ext cx="80772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C1CB4B3-D34D-0B00-BB19-6AA5AD2EDC8A}"/>
              </a:ext>
            </a:extLst>
          </p:cNvPr>
          <p:cNvPicPr>
            <a:picLocks noChangeAspect="1"/>
          </p:cNvPicPr>
          <p:nvPr/>
        </p:nvPicPr>
        <p:blipFill>
          <a:blip r:embed="rId4"/>
          <a:stretch>
            <a:fillRect/>
          </a:stretch>
        </p:blipFill>
        <p:spPr>
          <a:xfrm>
            <a:off x="-52564" y="3668256"/>
            <a:ext cx="2956185" cy="3189744"/>
          </a:xfrm>
          <a:prstGeom prst="rect">
            <a:avLst/>
          </a:prstGeom>
        </p:spPr>
      </p:pic>
    </p:spTree>
    <p:extLst>
      <p:ext uri="{BB962C8B-B14F-4D97-AF65-F5344CB8AC3E}">
        <p14:creationId xmlns:p14="http://schemas.microsoft.com/office/powerpoint/2010/main" val="1276962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5410200" cy="5867400"/>
          </a:xfrm>
        </p:spPr>
        <p:txBody>
          <a:bodyPr>
            <a:normAutofit/>
          </a:bodyPr>
          <a:lstStyle/>
          <a:p>
            <a:pPr marL="0" indent="0">
              <a:buNone/>
            </a:pPr>
            <a:r>
              <a:rPr lang="en-US" dirty="0"/>
              <a:t>in 1927 Russian entomologist </a:t>
            </a:r>
          </a:p>
          <a:p>
            <a:pPr marL="0" indent="0">
              <a:buNone/>
            </a:pPr>
            <a:r>
              <a:rPr lang="en-US" dirty="0"/>
              <a:t>Yuri </a:t>
            </a:r>
            <a:r>
              <a:rPr lang="en-US" dirty="0" err="1"/>
              <a:t>Filipchenko</a:t>
            </a:r>
            <a:r>
              <a:rPr lang="en-US" dirty="0"/>
              <a:t> </a:t>
            </a:r>
            <a:r>
              <a:rPr lang="en-US" sz="2400" dirty="0"/>
              <a:t>(1882 — 1930)</a:t>
            </a:r>
            <a:r>
              <a:rPr lang="en-US" dirty="0"/>
              <a:t> was first to  coined The terms </a:t>
            </a:r>
            <a:r>
              <a:rPr lang="en-US" dirty="0">
                <a:solidFill>
                  <a:srgbClr val="FF0000"/>
                </a:solidFill>
              </a:rPr>
              <a:t>Microevolution and Macroevolution  </a:t>
            </a:r>
          </a:p>
          <a:p>
            <a:pPr marL="0" indent="0">
              <a:buNone/>
            </a:pPr>
            <a:r>
              <a:rPr lang="en-US" dirty="0"/>
              <a:t>also </a:t>
            </a:r>
            <a:r>
              <a:rPr lang="en-US" dirty="0" err="1"/>
              <a:t>Filipchenko</a:t>
            </a:r>
            <a:r>
              <a:rPr lang="en-US" dirty="0"/>
              <a:t> was also known for his work in Soviet eugenics,</a:t>
            </a:r>
          </a:p>
          <a:p>
            <a:pPr marL="0" indent="0">
              <a:buNone/>
            </a:pPr>
            <a:r>
              <a:rPr lang="en-US" dirty="0"/>
              <a:t>So , Evolution may occur on both large and small scales:</a:t>
            </a:r>
          </a:p>
          <a:p>
            <a:pPr marL="0" indent="0">
              <a:buNone/>
            </a:pPr>
            <a:endParaRPr lang="en-US" b="1" dirty="0"/>
          </a:p>
          <a:p>
            <a:pPr marL="0" indent="0">
              <a:buNone/>
            </a:pPr>
            <a:endParaRPr lang="en-US" b="1" dirty="0">
              <a:solidFill>
                <a:srgbClr val="7030A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14400"/>
            <a:ext cx="3318164" cy="464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flipH="1">
            <a:off x="6705598" y="5934611"/>
            <a:ext cx="1905001" cy="646331"/>
          </a:xfrm>
          <a:prstGeom prst="rect">
            <a:avLst/>
          </a:prstGeom>
        </p:spPr>
        <p:txBody>
          <a:bodyPr wrap="square">
            <a:spAutoFit/>
          </a:bodyPr>
          <a:lstStyle/>
          <a:p>
            <a:r>
              <a:rPr lang="en-US" dirty="0"/>
              <a:t>Yuri </a:t>
            </a:r>
            <a:r>
              <a:rPr lang="en-US" dirty="0" err="1"/>
              <a:t>Filipchenko</a:t>
            </a:r>
            <a:r>
              <a:rPr lang="en-US" dirty="0"/>
              <a:t> (1882 — 1930) </a:t>
            </a:r>
          </a:p>
        </p:txBody>
      </p:sp>
    </p:spTree>
    <p:extLst>
      <p:ext uri="{BB962C8B-B14F-4D97-AF65-F5344CB8AC3E}">
        <p14:creationId xmlns:p14="http://schemas.microsoft.com/office/powerpoint/2010/main" val="1832374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534400" cy="6629399"/>
          </a:xfrm>
        </p:spPr>
        <p:txBody>
          <a:bodyPr>
            <a:normAutofit fontScale="92500"/>
          </a:bodyPr>
          <a:lstStyle/>
          <a:p>
            <a:pPr marL="0" indent="0" algn="ctr">
              <a:buNone/>
            </a:pPr>
            <a:r>
              <a:rPr lang="en-US" sz="4600" b="1" dirty="0">
                <a:solidFill>
                  <a:srgbClr val="FF0000"/>
                </a:solidFill>
                <a:effectLst>
                  <a:outerShdw blurRad="38100" dist="38100" dir="2700000" algn="tl">
                    <a:srgbClr val="000000">
                      <a:alpha val="43137"/>
                    </a:srgbClr>
                  </a:outerShdw>
                </a:effectLst>
              </a:rPr>
              <a:t>1-Microevolution</a:t>
            </a:r>
          </a:p>
          <a:p>
            <a:r>
              <a:rPr lang="en-US" dirty="0"/>
              <a:t>Microevolution is the change in allele frequencies that occurs over time within a population. This change is due to five different processes: </a:t>
            </a:r>
            <a:r>
              <a:rPr lang="en-US" dirty="0">
                <a:solidFill>
                  <a:srgbClr val="0070C0"/>
                </a:solidFill>
              </a:rPr>
              <a:t>mutation, selection (natural and artificial), gene flow, gene migration and genetic drift. .</a:t>
            </a:r>
          </a:p>
          <a:p>
            <a:r>
              <a:rPr lang="en-US" dirty="0"/>
              <a:t>So ,The generation-to-generation change in frequencies of alleles within a population is called </a:t>
            </a:r>
            <a:r>
              <a:rPr lang="en-US" b="1" dirty="0"/>
              <a:t>microevolution.</a:t>
            </a:r>
          </a:p>
          <a:p>
            <a:r>
              <a:rPr lang="en-US" dirty="0"/>
              <a:t>Examples of such </a:t>
            </a:r>
            <a:r>
              <a:rPr lang="en-US" dirty="0" err="1"/>
              <a:t>microevolutionary</a:t>
            </a:r>
            <a:r>
              <a:rPr lang="en-US" dirty="0"/>
              <a:t> changes would include a change in a species’ </a:t>
            </a:r>
            <a:r>
              <a:rPr lang="en-US" dirty="0">
                <a:solidFill>
                  <a:schemeClr val="accent6">
                    <a:lumMod val="75000"/>
                  </a:schemeClr>
                </a:solidFill>
              </a:rPr>
              <a:t>coloring or size.</a:t>
            </a:r>
          </a:p>
          <a:p>
            <a:r>
              <a:rPr lang="en-US" dirty="0"/>
              <a:t>Microevolution occurs over a relatively short period of time within a population or species. </a:t>
            </a:r>
          </a:p>
          <a:p>
            <a:endParaRPr lang="en-US" dirty="0"/>
          </a:p>
        </p:txBody>
      </p:sp>
    </p:spTree>
    <p:extLst>
      <p:ext uri="{BB962C8B-B14F-4D97-AF65-F5344CB8AC3E}">
        <p14:creationId xmlns:p14="http://schemas.microsoft.com/office/powerpoint/2010/main" val="157479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a:solidFill>
            <a:schemeClr val="bg1"/>
          </a:solidFill>
        </p:spPr>
        <p:txBody>
          <a:bodyPr>
            <a:normAutofit fontScale="90000"/>
          </a:bodyPr>
          <a:lstStyle/>
          <a:p>
            <a:r>
              <a:rPr lang="en-US" b="1" dirty="0">
                <a:solidFill>
                  <a:srgbClr val="7030A0"/>
                </a:solidFill>
              </a:rPr>
              <a:t>The idea of biological evolution </a:t>
            </a:r>
          </a:p>
        </p:txBody>
      </p:sp>
      <p:sp>
        <p:nvSpPr>
          <p:cNvPr id="3" name="Content Placeholder 2"/>
          <p:cNvSpPr>
            <a:spLocks noGrp="1"/>
          </p:cNvSpPr>
          <p:nvPr>
            <p:ph idx="1"/>
          </p:nvPr>
        </p:nvSpPr>
        <p:spPr>
          <a:xfrm>
            <a:off x="152400" y="990600"/>
            <a:ext cx="8991600" cy="5715000"/>
          </a:xfrm>
        </p:spPr>
        <p:txBody>
          <a:bodyPr>
            <a:noAutofit/>
          </a:bodyPr>
          <a:lstStyle/>
          <a:p>
            <a:pPr marL="0" indent="0">
              <a:buNone/>
            </a:pPr>
            <a:r>
              <a:rPr lang="en-US" sz="2400" dirty="0"/>
              <a:t>Biological evolution is the change in inherited traits over successive generations in populations of organisms. Adaptation is a key evolutionary process in which variation in the fitness of traits and species are adjusted by natural selection to become better suited for survival in specific ecological habitats.</a:t>
            </a:r>
          </a:p>
          <a:p>
            <a:pPr marL="0" indent="0">
              <a:buNone/>
            </a:pPr>
            <a:r>
              <a:rPr lang="en-US" b="1" dirty="0">
                <a:solidFill>
                  <a:srgbClr val="FF0000"/>
                </a:solidFill>
              </a:rPr>
              <a:t>Competing Theories</a:t>
            </a:r>
            <a:r>
              <a:rPr lang="en-US" b="1" dirty="0"/>
              <a:t>:  Lamarck’s Theory of Evolutio</a:t>
            </a:r>
            <a:r>
              <a:rPr lang="en-US" dirty="0"/>
              <a:t>n</a:t>
            </a:r>
          </a:p>
          <a:p>
            <a:r>
              <a:rPr lang="en-US" sz="2400" dirty="0"/>
              <a:t>Proposed in 1809, Lamarck observed that characteristics of living things could change over time. For example, if muscles are used, they grow stronger. These are called “acquired” characteristics.</a:t>
            </a:r>
          </a:p>
          <a:p>
            <a:r>
              <a:rPr lang="en-US" sz="2400" dirty="0"/>
              <a:t> </a:t>
            </a:r>
            <a:r>
              <a:rPr lang="en-US" sz="2400" dirty="0" err="1"/>
              <a:t>Lamark</a:t>
            </a:r>
            <a:r>
              <a:rPr lang="en-US" sz="2400" dirty="0"/>
              <a:t> proposed that organisms can pass on these acquired characteristics to their offspring.</a:t>
            </a:r>
          </a:p>
          <a:p>
            <a:r>
              <a:rPr lang="en-US" sz="2400" dirty="0"/>
              <a:t>For example: ancestors of Giraffes had short necks. </a:t>
            </a:r>
            <a:r>
              <a:rPr lang="en-US" sz="2400" dirty="0" err="1"/>
              <a:t>Lamark’s</a:t>
            </a:r>
            <a:r>
              <a:rPr lang="en-US" sz="2400" dirty="0"/>
              <a:t> theory goes that since they had to stretch to get food, their necks became longer and they could pass this trait to their offspring.</a:t>
            </a:r>
          </a:p>
        </p:txBody>
      </p:sp>
    </p:spTree>
    <p:extLst>
      <p:ext uri="{BB962C8B-B14F-4D97-AF65-F5344CB8AC3E}">
        <p14:creationId xmlns:p14="http://schemas.microsoft.com/office/powerpoint/2010/main" val="405200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Genetic variations in populations</a:t>
            </a:r>
            <a:br>
              <a:rPr lang="en-US" dirty="0"/>
            </a:br>
            <a:endParaRPr lang="ar-IQ" dirty="0"/>
          </a:p>
        </p:txBody>
      </p:sp>
      <p:pic>
        <p:nvPicPr>
          <p:cNvPr id="153602" name="Picture 2" descr="E:\aaaaaa\circle_of_carrotsusdastephenausmus.jpg"/>
          <p:cNvPicPr>
            <a:picLocks noGrp="1" noChangeAspect="1" noChangeArrowheads="1"/>
          </p:cNvPicPr>
          <p:nvPr>
            <p:ph idx="1"/>
          </p:nvPr>
        </p:nvPicPr>
        <p:blipFill>
          <a:blip r:embed="rId2"/>
          <a:srcRect/>
          <a:stretch>
            <a:fillRect/>
          </a:stretch>
        </p:blipFill>
        <p:spPr bwMode="auto">
          <a:xfrm>
            <a:off x="5486400" y="914401"/>
            <a:ext cx="3657600" cy="2895600"/>
          </a:xfrm>
          <a:prstGeom prst="rect">
            <a:avLst/>
          </a:prstGeom>
          <a:noFill/>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893621"/>
            <a:ext cx="251142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3621"/>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865422"/>
            <a:ext cx="2286000" cy="299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65422"/>
            <a:ext cx="4286250" cy="299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D45DDF3-672C-8969-5DE1-067C9CCD57EF}"/>
              </a:ext>
            </a:extLst>
          </p:cNvPr>
          <p:cNvPicPr>
            <a:picLocks noChangeAspect="1"/>
          </p:cNvPicPr>
          <p:nvPr/>
        </p:nvPicPr>
        <p:blipFill>
          <a:blip r:embed="rId7"/>
          <a:stretch>
            <a:fillRect/>
          </a:stretch>
        </p:blipFill>
        <p:spPr>
          <a:xfrm>
            <a:off x="4278229" y="3920842"/>
            <a:ext cx="2511425" cy="2937158"/>
          </a:xfrm>
          <a:prstGeom prst="rect">
            <a:avLst/>
          </a:prstGeom>
        </p:spPr>
      </p:pic>
    </p:spTree>
    <p:extLst>
      <p:ext uri="{BB962C8B-B14F-4D97-AF65-F5344CB8AC3E}">
        <p14:creationId xmlns:p14="http://schemas.microsoft.com/office/powerpoint/2010/main" val="371360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248400"/>
          </a:xfrm>
        </p:spPr>
        <p:txBody>
          <a:bodyPr>
            <a:normAutofit fontScale="92500" lnSpcReduction="20000"/>
          </a:bodyPr>
          <a:lstStyle/>
          <a:p>
            <a:r>
              <a:rPr lang="en-US" dirty="0"/>
              <a:t>This might better be called </a:t>
            </a:r>
            <a:r>
              <a:rPr lang="en-US" b="1" dirty="0">
                <a:solidFill>
                  <a:srgbClr val="C00000"/>
                </a:solidFill>
              </a:rPr>
              <a:t>variation, or adaptation,</a:t>
            </a:r>
            <a:r>
              <a:rPr lang="en-US" dirty="0"/>
              <a:t> but the changes are </a:t>
            </a:r>
            <a:r>
              <a:rPr lang="en-US" dirty="0">
                <a:solidFill>
                  <a:srgbClr val="0070C0"/>
                </a:solidFill>
              </a:rPr>
              <a:t>"horizontal</a:t>
            </a:r>
            <a:r>
              <a:rPr lang="en-US" dirty="0"/>
              <a:t>" in effect, not "vertical.“</a:t>
            </a:r>
          </a:p>
          <a:p>
            <a:r>
              <a:rPr lang="en-US" dirty="0"/>
              <a:t> Such changes </a:t>
            </a:r>
            <a:r>
              <a:rPr lang="en-US" dirty="0">
                <a:solidFill>
                  <a:srgbClr val="C00000"/>
                </a:solidFill>
              </a:rPr>
              <a:t>might be accomplished by "natural selection,"</a:t>
            </a:r>
            <a:r>
              <a:rPr lang="en-US" dirty="0"/>
              <a:t> in which a trait within the present variety is selected as the best for a given set of conditions, </a:t>
            </a:r>
            <a:r>
              <a:rPr lang="en-US" dirty="0">
                <a:solidFill>
                  <a:srgbClr val="C00000"/>
                </a:solidFill>
              </a:rPr>
              <a:t>or accomplished by "artificial selection," </a:t>
            </a:r>
            <a:r>
              <a:rPr lang="en-US" dirty="0"/>
              <a:t>such as when dog breeders produce a new breed of dog.</a:t>
            </a:r>
          </a:p>
          <a:p>
            <a:r>
              <a:rPr lang="en-US" dirty="0"/>
              <a:t> Breeders eliminate undesirable traits gradually over time. </a:t>
            </a:r>
          </a:p>
          <a:p>
            <a:r>
              <a:rPr lang="en-US" dirty="0"/>
              <a:t>Similarly, natural selection eliminates inferior species gradually over time. </a:t>
            </a:r>
          </a:p>
          <a:p>
            <a:pPr algn="ctr"/>
            <a:r>
              <a:rPr lang="en-US" dirty="0"/>
              <a:t> </a:t>
            </a:r>
            <a:r>
              <a:rPr lang="en-US" b="1" dirty="0">
                <a:solidFill>
                  <a:srgbClr val="C00000"/>
                </a:solidFill>
              </a:rPr>
              <a:t>so Microevolution is the study of adaptive change in a population</a:t>
            </a:r>
          </a:p>
          <a:p>
            <a:endParaRPr lang="en-US" b="1" dirty="0">
              <a:solidFill>
                <a:srgbClr val="C00000"/>
              </a:solidFill>
            </a:endParaRPr>
          </a:p>
        </p:txBody>
      </p:sp>
    </p:spTree>
    <p:extLst>
      <p:ext uri="{BB962C8B-B14F-4D97-AF65-F5344CB8AC3E}">
        <p14:creationId xmlns:p14="http://schemas.microsoft.com/office/powerpoint/2010/main" val="2326120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28600" y="2286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kumimoji="1" lang="en-US" sz="3200" b="1">
                <a:solidFill>
                  <a:srgbClr val="000066"/>
                </a:solidFill>
                <a:latin typeface="Times New Roman" pitchFamily="18" charset="0"/>
              </a:rPr>
              <a:t>All populations have variation</a:t>
            </a:r>
          </a:p>
        </p:txBody>
      </p:sp>
      <p:pic>
        <p:nvPicPr>
          <p:cNvPr id="89091" name="Picture 3" descr="zebra_herd.jpg                                                 0006F956Macintosh HD                   BB3095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6248400" cy="4451350"/>
          </a:xfrm>
          <a:prstGeom prst="rect">
            <a:avLst/>
          </a:prstGeom>
          <a:noFill/>
          <a:extLst>
            <a:ext uri="{909E8E84-426E-40DD-AFC4-6F175D3DCCD1}">
              <a14:hiddenFill xmlns:a14="http://schemas.microsoft.com/office/drawing/2010/main">
                <a:solidFill>
                  <a:srgbClr val="FFFFFF"/>
                </a:solidFill>
              </a14:hiddenFill>
            </a:ext>
          </a:extLst>
        </p:spPr>
      </p:pic>
      <p:sp>
        <p:nvSpPr>
          <p:cNvPr id="89092" name="Text Box 4"/>
          <p:cNvSpPr txBox="1">
            <a:spLocks noChangeArrowheads="1"/>
          </p:cNvSpPr>
          <p:nvPr/>
        </p:nvSpPr>
        <p:spPr bwMode="auto">
          <a:xfrm>
            <a:off x="228600" y="762000"/>
            <a:ext cx="883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kumimoji="1" lang="en-US" sz="2400">
                <a:solidFill>
                  <a:srgbClr val="000066"/>
                </a:solidFill>
                <a:latin typeface="Times New Roman" pitchFamily="18" charset="0"/>
              </a:rPr>
              <a:t>Darwin knew many farmers and animal breeders. From them and his own research he knew all individuals in a population are different.</a:t>
            </a:r>
          </a:p>
        </p:txBody>
      </p:sp>
      <p:pic>
        <p:nvPicPr>
          <p:cNvPr id="89093" name="Picture 5" descr="dogs.gif                                                       0006F956Macintosh HD                   BB3095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58" y="3581400"/>
            <a:ext cx="5311942" cy="328284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458" y="1628775"/>
            <a:ext cx="5083342"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2" y="1560262"/>
            <a:ext cx="40005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575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093"/>
                                        </p:tgtEl>
                                        <p:attrNameLst>
                                          <p:attrName>style.visibility</p:attrName>
                                        </p:attrNameLst>
                                      </p:cBhvr>
                                      <p:to>
                                        <p:strVal val="visible"/>
                                      </p:to>
                                    </p:set>
                                  </p:childTnLst>
                                  <p:subTnLst>
                                    <p:set>
                                      <p:cBhvr override="childStyle">
                                        <p:cTn dur="1" fill="hold" display="0" masterRel="nextClick" afterEffect="1"/>
                                        <p:tgtEl>
                                          <p:spTgt spid="8909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9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457200" y="457200"/>
            <a:ext cx="8229600" cy="292875"/>
          </a:xfrm>
        </p:spPr>
        <p:txBody>
          <a:bodyPr>
            <a:normAutofit fontScale="90000"/>
          </a:bodyPr>
          <a:lstStyle/>
          <a:p>
            <a:r>
              <a:rPr lang="en-US" sz="5400" b="1" dirty="0">
                <a:solidFill>
                  <a:srgbClr val="FF0000"/>
                </a:solidFill>
                <a:effectLst>
                  <a:outerShdw blurRad="38100" dist="38100" dir="2700000" algn="tl">
                    <a:srgbClr val="000000">
                      <a:alpha val="43137"/>
                    </a:srgbClr>
                  </a:outerShdw>
                </a:effectLst>
              </a:rPr>
              <a:t>2-Macroevolution</a:t>
            </a:r>
          </a:p>
        </p:txBody>
      </p:sp>
      <p:sp>
        <p:nvSpPr>
          <p:cNvPr id="8194" name="Rectangle 2"/>
          <p:cNvSpPr>
            <a:spLocks noGrp="1" noChangeArrowheads="1"/>
          </p:cNvSpPr>
          <p:nvPr>
            <p:ph type="body" sz="half" idx="1"/>
          </p:nvPr>
        </p:nvSpPr>
        <p:spPr>
          <a:xfrm>
            <a:off x="152400" y="1285860"/>
            <a:ext cx="8763000" cy="5114940"/>
          </a:xfrm>
        </p:spPr>
        <p:txBody>
          <a:bodyPr>
            <a:normAutofit fontScale="85000" lnSpcReduction="20000"/>
          </a:bodyPr>
          <a:lstStyle/>
          <a:p>
            <a:pPr marL="609600" indent="-609600" algn="l" rtl="0">
              <a:lnSpc>
                <a:spcPct val="90000"/>
              </a:lnSpc>
            </a:pPr>
            <a:r>
              <a:rPr lang="en-US" sz="4200" dirty="0">
                <a:latin typeface="Times New Roman" pitchFamily="18" charset="0"/>
                <a:cs typeface="Times New Roman" pitchFamily="18" charset="0"/>
              </a:rPr>
              <a:t>It is a  Large-scale evolutionary changes that take place over long periods of time</a:t>
            </a:r>
          </a:p>
          <a:p>
            <a:pPr marL="609600" indent="-609600" algn="l" rtl="0">
              <a:lnSpc>
                <a:spcPct val="90000"/>
              </a:lnSpc>
            </a:pPr>
            <a:r>
              <a:rPr lang="en-US" sz="4200" dirty="0">
                <a:latin typeface="Times New Roman" pitchFamily="18" charset="0"/>
                <a:cs typeface="Times New Roman" pitchFamily="18" charset="0"/>
              </a:rPr>
              <a:t>Leads to formation of new species from a common ancestor</a:t>
            </a:r>
          </a:p>
          <a:p>
            <a:pPr marL="609600" indent="-609600" algn="l" rtl="0">
              <a:lnSpc>
                <a:spcPct val="90000"/>
              </a:lnSpc>
            </a:pPr>
            <a:r>
              <a:rPr lang="en-US" sz="4200" dirty="0">
                <a:latin typeface="Times New Roman" pitchFamily="18" charset="0"/>
                <a:cs typeface="Times New Roman" pitchFamily="18" charset="0"/>
              </a:rPr>
              <a:t>In other words, the new organisms would be unable to mate with their ancestors</a:t>
            </a:r>
          </a:p>
          <a:p>
            <a:pPr marL="609600" indent="-609600" algn="l" rtl="0">
              <a:lnSpc>
                <a:spcPct val="90000"/>
              </a:lnSpc>
            </a:pPr>
            <a:r>
              <a:rPr lang="en-US" sz="4200" dirty="0">
                <a:latin typeface="Times New Roman" pitchFamily="18" charset="0"/>
                <a:cs typeface="Times New Roman" pitchFamily="18" charset="0"/>
              </a:rPr>
              <a:t>Based on theory; cannot be proven</a:t>
            </a:r>
          </a:p>
          <a:p>
            <a:pPr marL="609600" indent="-609600" algn="l" rtl="0">
              <a:lnSpc>
                <a:spcPct val="90000"/>
              </a:lnSpc>
            </a:pPr>
            <a:r>
              <a:rPr lang="en-US" sz="4200" dirty="0">
                <a:latin typeface="Times New Roman" pitchFamily="18" charset="0"/>
                <a:cs typeface="Times New Roman" pitchFamily="18" charset="0"/>
              </a:rPr>
              <a:t>May Occurs when enough microevolutionary changes have occurred to prevent individuals from one population to successfully produce fertile offspring.</a:t>
            </a:r>
          </a:p>
          <a:p>
            <a:pPr marL="609600" indent="-609600" algn="l" rtl="0">
              <a:lnSpc>
                <a:spcPct val="90000"/>
              </a:lnSpc>
            </a:pPr>
            <a:endParaRPr lang="en-US" sz="4200" dirty="0">
              <a:latin typeface="Times New Roman" pitchFamily="18" charset="0"/>
              <a:cs typeface="Times New Roman" pitchFamily="18" charset="0"/>
            </a:endParaRPr>
          </a:p>
          <a:p>
            <a:pPr marL="609600" indent="-609600" algn="l" rtl="0">
              <a:lnSpc>
                <a:spcPct val="90000"/>
              </a:lnSpc>
              <a:buFont typeface="Wingdings" pitchFamily="2" charset="2"/>
              <a:buNone/>
            </a:pPr>
            <a:endParaRPr lang="en-US" sz="3600" dirty="0"/>
          </a:p>
        </p:txBody>
      </p:sp>
    </p:spTree>
    <p:extLst>
      <p:ext uri="{BB962C8B-B14F-4D97-AF65-F5344CB8AC3E}">
        <p14:creationId xmlns:p14="http://schemas.microsoft.com/office/powerpoint/2010/main" val="4110036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34000" y="2057400"/>
            <a:ext cx="3657600" cy="3810000"/>
          </a:xfrm>
        </p:spPr>
        <p:txBody>
          <a:bodyPr>
            <a:normAutofit/>
          </a:bodyPr>
          <a:lstStyle/>
          <a:p>
            <a:pPr marL="514350" indent="-514350" algn="l" rtl="0">
              <a:buFont typeface="+mj-lt"/>
              <a:buAutoNum type="arabicPeriod"/>
            </a:pPr>
            <a:r>
              <a:rPr lang="en-US" b="1" dirty="0"/>
              <a:t>Microevolution</a:t>
            </a:r>
          </a:p>
          <a:p>
            <a:pPr marL="0" indent="0" algn="l" rtl="0">
              <a:buNone/>
            </a:pPr>
            <a:r>
              <a:rPr lang="en-US" dirty="0"/>
              <a:t>changes are </a:t>
            </a:r>
            <a:r>
              <a:rPr lang="en-US" dirty="0">
                <a:solidFill>
                  <a:srgbClr val="0070C0"/>
                </a:solidFill>
              </a:rPr>
              <a:t>"horizontal" </a:t>
            </a:r>
            <a:r>
              <a:rPr lang="en-US" dirty="0"/>
              <a:t>in effect</a:t>
            </a:r>
          </a:p>
          <a:p>
            <a:pPr marL="0" indent="0" algn="l" rtl="0">
              <a:buNone/>
            </a:pPr>
            <a:endParaRPr lang="en-US" dirty="0">
              <a:solidFill>
                <a:srgbClr val="0070C0"/>
              </a:solidFill>
            </a:endParaRPr>
          </a:p>
          <a:p>
            <a:pPr marL="0" indent="0" algn="l" rtl="0">
              <a:buNone/>
            </a:pPr>
            <a:r>
              <a:rPr lang="en-US" b="1" dirty="0"/>
              <a:t>2-Macroevolution</a:t>
            </a:r>
            <a:r>
              <a:rPr lang="en-US" dirty="0"/>
              <a:t> changes are "</a:t>
            </a:r>
            <a:r>
              <a:rPr lang="en-US" dirty="0">
                <a:solidFill>
                  <a:srgbClr val="FF0000"/>
                </a:solidFill>
              </a:rPr>
              <a:t>vertical</a:t>
            </a:r>
            <a:r>
              <a:rPr lang="en-US" dirty="0"/>
              <a:t> “in effect</a:t>
            </a:r>
          </a:p>
          <a:p>
            <a:pPr marL="0" indent="0" algn="l" rtl="0">
              <a:buNone/>
            </a:pPr>
            <a:endParaRPr lang="en-US" dirty="0"/>
          </a:p>
          <a:p>
            <a:pPr marL="0" indent="0" algn="l" rtl="0">
              <a:buNone/>
            </a:pPr>
            <a:endParaRPr lang="en-US" dirty="0"/>
          </a:p>
          <a:p>
            <a:pPr marL="0" indent="0" algn="l" rtl="0">
              <a:buNone/>
            </a:pPr>
            <a:endParaRPr lang="en-US" dirty="0"/>
          </a:p>
        </p:txBody>
      </p:sp>
      <p:pic>
        <p:nvPicPr>
          <p:cNvPr id="5" name="Picture 8" descr="transitionfossil"/>
          <p:cNvPicPr>
            <a:picLocks noChangeAspect="1" noChangeArrowheads="1"/>
          </p:cNvPicPr>
          <p:nvPr/>
        </p:nvPicPr>
        <p:blipFill>
          <a:blip r:embed="rId2"/>
          <a:srcRect/>
          <a:stretch>
            <a:fillRect/>
          </a:stretch>
        </p:blipFill>
        <p:spPr>
          <a:xfrm>
            <a:off x="457200" y="0"/>
            <a:ext cx="4648200" cy="6697289"/>
          </a:xfrm>
          <a:prstGeom prst="rect">
            <a:avLst/>
          </a:prstGeom>
          <a:noFill/>
          <a:ln/>
        </p:spPr>
      </p:pic>
    </p:spTree>
    <p:extLst>
      <p:ext uri="{BB962C8B-B14F-4D97-AF65-F5344CB8AC3E}">
        <p14:creationId xmlns:p14="http://schemas.microsoft.com/office/powerpoint/2010/main" val="3851245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D8B1B-1532-D0B3-0965-40C5937B330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BB00C25-3C8B-3D61-0DC4-C463D4857E2F}"/>
              </a:ext>
            </a:extLst>
          </p:cNvPr>
          <p:cNvSpPr>
            <a:spLocks noGrp="1"/>
          </p:cNvSpPr>
          <p:nvPr>
            <p:ph type="body" sz="half" idx="1"/>
          </p:nvPr>
        </p:nvSpPr>
        <p:spPr>
          <a:xfrm>
            <a:off x="457200" y="381000"/>
            <a:ext cx="8153400" cy="2819400"/>
          </a:xfrm>
        </p:spPr>
        <p:txBody>
          <a:bodyPr/>
          <a:lstStyle/>
          <a:p>
            <a:pPr algn="l" rtl="0"/>
            <a:endParaRPr lang="en-US" dirty="0"/>
          </a:p>
        </p:txBody>
      </p:sp>
      <p:pic>
        <p:nvPicPr>
          <p:cNvPr id="2050" name="Picture 2">
            <a:extLst>
              <a:ext uri="{FF2B5EF4-FFF2-40B4-BE49-F238E27FC236}">
                <a16:creationId xmlns:a16="http://schemas.microsoft.com/office/drawing/2014/main" id="{672553F1-8E88-DD0F-C26F-61439125E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448800" cy="724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90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60A6-F9FC-E659-4E3E-D2170B08B81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6352DAD-7B7C-EEE8-85BF-4D627449D64E}"/>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AB366ABC-3AD4-CEB6-9EF1-97579E713A58}"/>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469B0407-6A96-169E-920E-330940C4114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21062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C0A3B-33CC-01DB-1B69-73A0A178A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8B8DB-EB4B-A2A9-3F32-85DF1A9F51D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5717B96-7AF2-B8B5-2A02-D11FDD9087BA}"/>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5D750FB3-D20E-B6A8-74D8-946E31C2E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
            <a:ext cx="5638800" cy="684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extLst>
              <a:ext uri="{FF2B5EF4-FFF2-40B4-BE49-F238E27FC236}">
                <a16:creationId xmlns:a16="http://schemas.microsoft.com/office/drawing/2014/main" id="{2C074938-F6AD-36F3-E87A-E01B72D97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68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975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3F70-A1E3-D111-ABB3-E037C38A5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B40E4-22BB-25F5-66C7-99D08C81E41C}"/>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DE9E648B-0911-A83C-F866-77EF33A89F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FFFFFF"/>
              </a:solidFill>
              <a:effectLst/>
              <a:uLnTx/>
              <a:uFillTx/>
              <a:ea typeface="+mn-ea"/>
              <a:cs typeface="+mn-cs"/>
            </a:endParaRPr>
          </a:p>
        </p:txBody>
      </p:sp>
      <p:sp>
        <p:nvSpPr>
          <p:cNvPr id="4" name="Footer Placeholder 3">
            <a:extLst>
              <a:ext uri="{FF2B5EF4-FFF2-40B4-BE49-F238E27FC236}">
                <a16:creationId xmlns:a16="http://schemas.microsoft.com/office/drawing/2014/main" id="{97BDDBE6-E944-6F87-F3F8-F841AFE22F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FFFFFF"/>
              </a:solidFill>
              <a:effectLst/>
              <a:uLnTx/>
              <a:uFillTx/>
              <a:ea typeface="+mn-ea"/>
              <a:cs typeface="+mn-cs"/>
            </a:endParaRPr>
          </a:p>
        </p:txBody>
      </p:sp>
      <p:pic>
        <p:nvPicPr>
          <p:cNvPr id="2050" name="Picture 2">
            <a:extLst>
              <a:ext uri="{FF2B5EF4-FFF2-40B4-BE49-F238E27FC236}">
                <a16:creationId xmlns:a16="http://schemas.microsoft.com/office/drawing/2014/main" id="{EB166791-0205-6DE5-45AD-4656696FF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79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505859"/>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12F52-EB88-42E4-DA95-9ABD84672D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3F58F0-4C67-A306-A4F2-141FEBF896D7}"/>
              </a:ext>
            </a:extLst>
          </p:cNvPr>
          <p:cNvSpPr>
            <a:spLocks noGrp="1"/>
          </p:cNvSpPr>
          <p:nvPr>
            <p:ph idx="1"/>
          </p:nvPr>
        </p:nvSpPr>
        <p:spPr>
          <a:xfrm>
            <a:off x="228600" y="304801"/>
            <a:ext cx="8686800" cy="6400800"/>
          </a:xfrm>
        </p:spPr>
        <p:txBody>
          <a:bodyPr>
            <a:normAutofit fontScale="92500" lnSpcReduction="20000"/>
          </a:bodyPr>
          <a:lstStyle/>
          <a:p>
            <a:r>
              <a:rPr lang="en-US" b="1" dirty="0">
                <a:solidFill>
                  <a:srgbClr val="FF0000"/>
                </a:solidFill>
              </a:rPr>
              <a:t>Finally ,The reason why macroevolution is controversial and remains theoretical </a:t>
            </a:r>
            <a:r>
              <a:rPr lang="en-US" dirty="0"/>
              <a:t>is that there is </a:t>
            </a:r>
            <a:r>
              <a:rPr lang="en-US" b="1" dirty="0"/>
              <a:t>no known way for entirely new genetic information to be added to a genome. </a:t>
            </a:r>
          </a:p>
          <a:p>
            <a:r>
              <a:rPr lang="en-US" dirty="0"/>
              <a:t>Darwinists have been hoping that </a:t>
            </a:r>
            <a:r>
              <a:rPr lang="en-US" b="1" dirty="0">
                <a:solidFill>
                  <a:srgbClr val="FF0000"/>
                </a:solidFill>
              </a:rPr>
              <a:t>genetic mutation </a:t>
            </a:r>
            <a:r>
              <a:rPr lang="en-US" dirty="0"/>
              <a:t>would provide a mechanism, but so far that has not been the case. </a:t>
            </a:r>
          </a:p>
          <a:p>
            <a:r>
              <a:rPr lang="en-US" dirty="0"/>
              <a:t>As </a:t>
            </a:r>
            <a:r>
              <a:rPr lang="en-US" b="1" dirty="0">
                <a:solidFill>
                  <a:srgbClr val="00B050"/>
                </a:solidFill>
              </a:rPr>
              <a:t>Dr. </a:t>
            </a:r>
            <a:r>
              <a:rPr lang="en-US" b="1" dirty="0" err="1">
                <a:solidFill>
                  <a:srgbClr val="00B050"/>
                </a:solidFill>
              </a:rPr>
              <a:t>Spetner</a:t>
            </a:r>
            <a:r>
              <a:rPr lang="en-US" b="1" dirty="0">
                <a:solidFill>
                  <a:srgbClr val="00B050"/>
                </a:solidFill>
              </a:rPr>
              <a:t> </a:t>
            </a:r>
            <a:r>
              <a:rPr lang="en-US" dirty="0"/>
              <a:t>again explains, </a:t>
            </a:r>
            <a:r>
              <a:rPr lang="en-US" dirty="0">
                <a:solidFill>
                  <a:srgbClr val="7030A0"/>
                </a:solidFill>
              </a:rPr>
              <a:t>“I really do not believe that the neo-Darwinian model can account for large-scale evolution [i.e., macroevolution, that is, theoretically, but experimentally one </a:t>
            </a:r>
            <a:r>
              <a:rPr lang="en-US" b="1" dirty="0">
                <a:solidFill>
                  <a:srgbClr val="7030A0"/>
                </a:solidFill>
              </a:rPr>
              <a:t>has not found a single mutation that one can point at that actually adds information</a:t>
            </a:r>
            <a:r>
              <a:rPr lang="en-US" dirty="0"/>
              <a:t>. </a:t>
            </a:r>
          </a:p>
          <a:p>
            <a:r>
              <a:rPr lang="en-US" dirty="0"/>
              <a:t>In fact, every beneficial mutation that I have seen reduces the information, it loses information.” </a:t>
            </a:r>
          </a:p>
          <a:p>
            <a:endParaRPr lang="en-US" dirty="0"/>
          </a:p>
          <a:p>
            <a:endParaRPr lang="en-US" dirty="0"/>
          </a:p>
        </p:txBody>
      </p:sp>
    </p:spTree>
    <p:extLst>
      <p:ext uri="{BB962C8B-B14F-4D97-AF65-F5344CB8AC3E}">
        <p14:creationId xmlns:p14="http://schemas.microsoft.com/office/powerpoint/2010/main" val="345386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20E0-BB80-4BE9-EDAE-3B7C3717075F}"/>
              </a:ext>
            </a:extLst>
          </p:cNvPr>
          <p:cNvSpPr>
            <a:spLocks noGrp="1"/>
          </p:cNvSpPr>
          <p:nvPr>
            <p:ph type="title"/>
          </p:nvPr>
        </p:nvSpPr>
        <p:spPr>
          <a:xfrm>
            <a:off x="457200" y="274638"/>
            <a:ext cx="8229600" cy="457199"/>
          </a:xfrm>
        </p:spPr>
        <p:txBody>
          <a:bodyPr>
            <a:normAutofit fontScale="90000"/>
          </a:bodyPr>
          <a:lstStyle/>
          <a:p>
            <a:r>
              <a:rPr lang="en-US" dirty="0"/>
              <a:t>Lamarck’s Theory of Evolution</a:t>
            </a:r>
          </a:p>
        </p:txBody>
      </p:sp>
      <p:sp>
        <p:nvSpPr>
          <p:cNvPr id="3" name="Content Placeholder 2">
            <a:extLst>
              <a:ext uri="{FF2B5EF4-FFF2-40B4-BE49-F238E27FC236}">
                <a16:creationId xmlns:a16="http://schemas.microsoft.com/office/drawing/2014/main" id="{5F919DD4-D9A5-4E00-3035-A505200989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ADD94D-81E0-0DAA-0B6D-4AF75AA7735E}"/>
              </a:ext>
            </a:extLst>
          </p:cNvPr>
          <p:cNvPicPr>
            <a:picLocks noChangeAspect="1"/>
          </p:cNvPicPr>
          <p:nvPr/>
        </p:nvPicPr>
        <p:blipFill>
          <a:blip r:embed="rId2"/>
          <a:stretch>
            <a:fillRect/>
          </a:stretch>
        </p:blipFill>
        <p:spPr>
          <a:xfrm>
            <a:off x="1" y="3932236"/>
            <a:ext cx="9135978" cy="3001964"/>
          </a:xfrm>
          <a:prstGeom prst="rect">
            <a:avLst/>
          </a:prstGeom>
        </p:spPr>
      </p:pic>
      <p:pic>
        <p:nvPicPr>
          <p:cNvPr id="5" name="Picture 4">
            <a:extLst>
              <a:ext uri="{FF2B5EF4-FFF2-40B4-BE49-F238E27FC236}">
                <a16:creationId xmlns:a16="http://schemas.microsoft.com/office/drawing/2014/main" id="{F9E19C7A-D97D-857E-0849-FACCDB0E4930}"/>
              </a:ext>
            </a:extLst>
          </p:cNvPr>
          <p:cNvPicPr>
            <a:picLocks noChangeAspect="1"/>
          </p:cNvPicPr>
          <p:nvPr/>
        </p:nvPicPr>
        <p:blipFill>
          <a:blip r:embed="rId3"/>
          <a:stretch>
            <a:fillRect/>
          </a:stretch>
        </p:blipFill>
        <p:spPr>
          <a:xfrm>
            <a:off x="44116" y="1"/>
            <a:ext cx="9144000" cy="3932236"/>
          </a:xfrm>
          <a:prstGeom prst="rect">
            <a:avLst/>
          </a:prstGeom>
        </p:spPr>
      </p:pic>
    </p:spTree>
    <p:extLst>
      <p:ext uri="{BB962C8B-B14F-4D97-AF65-F5344CB8AC3E}">
        <p14:creationId xmlns:p14="http://schemas.microsoft.com/office/powerpoint/2010/main" val="1047946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915400" cy="6553200"/>
          </a:xfrm>
        </p:spPr>
        <p:txBody>
          <a:bodyPr>
            <a:normAutofit fontScale="92500" lnSpcReduction="20000"/>
          </a:bodyPr>
          <a:lstStyle/>
          <a:p>
            <a:r>
              <a:rPr lang="en-US" dirty="0"/>
              <a:t>Unlike Lamarck, Darwin proposed common descent and a branching tree of life, meaning that two very different species could share a common ancestor. Darwin based his theory on the idea of natural selection</a:t>
            </a:r>
          </a:p>
          <a:p>
            <a:r>
              <a:rPr lang="en-US" b="1" dirty="0">
                <a:solidFill>
                  <a:srgbClr val="FF0000"/>
                </a:solidFill>
              </a:rPr>
              <a:t>Natural selection </a:t>
            </a:r>
            <a:r>
              <a:rPr lang="en-US" dirty="0"/>
              <a:t>explains how genetic traits of a species may change over time. This may lead to speciation, the formation of a distinct new species</a:t>
            </a:r>
          </a:p>
          <a:p>
            <a:r>
              <a:rPr lang="en-US" dirty="0"/>
              <a:t>In 1858 Charles Darwin published a new evolutionary theory, explained in detail in Darwin's </a:t>
            </a:r>
            <a:r>
              <a:rPr lang="en-US" b="1" dirty="0">
                <a:solidFill>
                  <a:srgbClr val="0070C0"/>
                </a:solidFill>
              </a:rPr>
              <a:t>On the Origin of Species (1859). </a:t>
            </a:r>
          </a:p>
          <a:p>
            <a:pPr marL="0" indent="0">
              <a:buNone/>
            </a:pPr>
            <a:r>
              <a:rPr lang="en-US" b="1" dirty="0"/>
              <a:t>Darwin's theory consisted of two main points; </a:t>
            </a:r>
          </a:p>
          <a:p>
            <a:r>
              <a:rPr lang="en-US" dirty="0">
                <a:solidFill>
                  <a:srgbClr val="FF0000"/>
                </a:solidFill>
              </a:rPr>
              <a:t>1)</a:t>
            </a:r>
            <a:r>
              <a:rPr lang="en-US" dirty="0"/>
              <a:t> diverse groups of animals evolve from one or a few common ancestors; </a:t>
            </a:r>
          </a:p>
          <a:p>
            <a:r>
              <a:rPr lang="en-US" dirty="0">
                <a:solidFill>
                  <a:srgbClr val="FF0000"/>
                </a:solidFill>
              </a:rPr>
              <a:t>2)</a:t>
            </a:r>
            <a:r>
              <a:rPr lang="en-US" dirty="0"/>
              <a:t> the mechanism by which this evolution takes place is natural selection.</a:t>
            </a:r>
          </a:p>
          <a:p>
            <a:endParaRPr lang="en-US" dirty="0"/>
          </a:p>
          <a:p>
            <a:endParaRPr lang="en-US" dirty="0"/>
          </a:p>
        </p:txBody>
      </p:sp>
    </p:spTree>
    <p:extLst>
      <p:ext uri="{BB962C8B-B14F-4D97-AF65-F5344CB8AC3E}">
        <p14:creationId xmlns:p14="http://schemas.microsoft.com/office/powerpoint/2010/main" val="4103803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b="1" dirty="0">
                <a:solidFill>
                  <a:srgbClr val="C00000"/>
                </a:solidFill>
              </a:rPr>
              <a:t>Darwin's Background</a:t>
            </a:r>
            <a:br>
              <a:rPr lang="en-US" dirty="0"/>
            </a:br>
            <a:endParaRPr lang="en-US" dirty="0"/>
          </a:p>
        </p:txBody>
      </p:sp>
      <p:sp>
        <p:nvSpPr>
          <p:cNvPr id="3" name="Content Placeholder 2"/>
          <p:cNvSpPr>
            <a:spLocks noGrp="1"/>
          </p:cNvSpPr>
          <p:nvPr>
            <p:ph idx="1"/>
          </p:nvPr>
        </p:nvSpPr>
        <p:spPr>
          <a:xfrm>
            <a:off x="457200" y="838200"/>
            <a:ext cx="8458200" cy="6019799"/>
          </a:xfrm>
        </p:spPr>
        <p:txBody>
          <a:bodyPr>
            <a:normAutofit/>
          </a:bodyPr>
          <a:lstStyle/>
          <a:p>
            <a:r>
              <a:rPr lang="en-US" dirty="0"/>
              <a:t>Charles Darwin (1809-1882), did not at first appear to have extraordinary talents. </a:t>
            </a:r>
          </a:p>
          <a:p>
            <a:r>
              <a:rPr lang="en-US" dirty="0"/>
              <a:t>From a young age Darwin disliked school and preferred observing birds and collecting insects to study.</a:t>
            </a:r>
          </a:p>
          <a:p>
            <a:r>
              <a:rPr lang="en-US" dirty="0"/>
              <a:t> He was sent to </a:t>
            </a:r>
            <a:r>
              <a:rPr lang="en-US" b="1" dirty="0"/>
              <a:t>medical school in Scotland </a:t>
            </a:r>
            <a:r>
              <a:rPr lang="en-US" dirty="0"/>
              <a:t>when he was 16. Darwin may have left medical school because he was little interested in medical practice and was disgusted by the practice of grave robbing to supply “subjects” for anatomy dissections.</a:t>
            </a:r>
          </a:p>
        </p:txBody>
      </p:sp>
    </p:spTree>
    <p:extLst>
      <p:ext uri="{BB962C8B-B14F-4D97-AF65-F5344CB8AC3E}">
        <p14:creationId xmlns:p14="http://schemas.microsoft.com/office/powerpoint/2010/main" val="1648400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fontScale="85000" lnSpcReduction="20000"/>
          </a:bodyPr>
          <a:lstStyle/>
          <a:p>
            <a:r>
              <a:rPr lang="en-US" sz="3600" dirty="0"/>
              <a:t>He was much more interested in attending </a:t>
            </a:r>
            <a:r>
              <a:rPr lang="en-US" sz="3600" b="1" dirty="0"/>
              <a:t>natural history lectures</a:t>
            </a:r>
            <a:r>
              <a:rPr lang="en-US" sz="3600" dirty="0"/>
              <a:t>. Seeing that Darwin do not like to become a doctor, his father suggested he study for the </a:t>
            </a:r>
            <a:r>
              <a:rPr lang="en-US" sz="3600" b="1" dirty="0">
                <a:solidFill>
                  <a:srgbClr val="FF0000"/>
                </a:solidFill>
              </a:rPr>
              <a:t>clergy</a:t>
            </a:r>
            <a:r>
              <a:rPr lang="en-US" sz="3600" dirty="0"/>
              <a:t> (churchman)</a:t>
            </a:r>
          </a:p>
          <a:p>
            <a:r>
              <a:rPr lang="en-US" sz="3600" dirty="0"/>
              <a:t>Darwin was agreeable to the idea and enrolled in the university at Cambridge, England, in </a:t>
            </a:r>
            <a:r>
              <a:rPr lang="en-US" sz="3600" b="1" dirty="0"/>
              <a:t>1827</a:t>
            </a:r>
            <a:r>
              <a:rPr lang="en-US" sz="3600" dirty="0"/>
              <a:t>. </a:t>
            </a:r>
          </a:p>
          <a:p>
            <a:r>
              <a:rPr lang="en-US" sz="3600" b="1" dirty="0"/>
              <a:t>In 1831</a:t>
            </a:r>
            <a:r>
              <a:rPr lang="en-US" sz="3600" dirty="0"/>
              <a:t>,Darwin  was chosen for the position of </a:t>
            </a:r>
            <a:r>
              <a:rPr lang="en-US" sz="3600" b="1" dirty="0"/>
              <a:t>naturalist </a:t>
            </a:r>
            <a:r>
              <a:rPr lang="en-US" sz="3600" dirty="0"/>
              <a:t>on the ship the </a:t>
            </a:r>
            <a:r>
              <a:rPr lang="en-US" sz="3600" b="1" dirty="0"/>
              <a:t>HMS Beagle</a:t>
            </a:r>
            <a:r>
              <a:rPr lang="en-US" sz="3600" dirty="0"/>
              <a:t>. for a trip around the world. For most of the next five years, the Beagle surveyed the coast of South America, leaving Darwin free to explore the continent and islands, including the Galápagos.</a:t>
            </a:r>
          </a:p>
          <a:p>
            <a:r>
              <a:rPr lang="en-US" sz="3600" dirty="0"/>
              <a:t> </a:t>
            </a:r>
            <a:r>
              <a:rPr lang="en-US" sz="3300" i="1" dirty="0"/>
              <a:t>(The HMS stands for his/her majesty's ship, Beagle part was taken from a type of dog).</a:t>
            </a:r>
          </a:p>
        </p:txBody>
      </p:sp>
    </p:spTree>
    <p:extLst>
      <p:ext uri="{BB962C8B-B14F-4D97-AF65-F5344CB8AC3E}">
        <p14:creationId xmlns:p14="http://schemas.microsoft.com/office/powerpoint/2010/main" val="2411258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4"/>
          <p:cNvSpPr txBox="1">
            <a:spLocks noChangeArrowheads="1"/>
          </p:cNvSpPr>
          <p:nvPr/>
        </p:nvSpPr>
        <p:spPr bwMode="auto">
          <a:xfrm>
            <a:off x="1219199" y="355605"/>
            <a:ext cx="90035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4800" dirty="0">
                <a:solidFill>
                  <a:srgbClr val="FF0000"/>
                </a:solidFill>
              </a:rPr>
              <a:t>The Voyage of the Beagle</a:t>
            </a:r>
          </a:p>
        </p:txBody>
      </p:sp>
      <p:pic>
        <p:nvPicPr>
          <p:cNvPr id="194565" name="Picture 5" descr="FG16_03"/>
          <p:cNvPicPr>
            <a:picLocks noChangeAspect="1" noChangeArrowheads="1"/>
          </p:cNvPicPr>
          <p:nvPr/>
        </p:nvPicPr>
        <p:blipFill>
          <a:blip r:embed="rId3">
            <a:extLst>
              <a:ext uri="{28A0092B-C50C-407E-A947-70E740481C1C}">
                <a14:useLocalDpi xmlns:a14="http://schemas.microsoft.com/office/drawing/2010/main" val="0"/>
              </a:ext>
            </a:extLst>
          </a:blip>
          <a:srcRect b="11702"/>
          <a:stretch>
            <a:fillRect/>
          </a:stretch>
        </p:blipFill>
        <p:spPr bwMode="auto">
          <a:xfrm>
            <a:off x="0" y="1295400"/>
            <a:ext cx="914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836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304800"/>
            <a:ext cx="2971800" cy="838200"/>
          </a:xfrm>
        </p:spPr>
        <p:txBody>
          <a:bodyPr/>
          <a:lstStyle/>
          <a:p>
            <a:pPr algn="ctr"/>
            <a:r>
              <a:rPr lang="en-US" sz="2400" dirty="0"/>
              <a:t>Galapagos Islands </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382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4953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015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877005"/>
          </a:xfrm>
        </p:spPr>
        <p:txBody>
          <a:bodyPr>
            <a:normAutofit fontScale="85000" lnSpcReduction="20000"/>
          </a:bodyPr>
          <a:lstStyle/>
          <a:p>
            <a:r>
              <a:rPr lang="en-US" dirty="0"/>
              <a:t>When Darwin returned to England in </a:t>
            </a:r>
            <a:r>
              <a:rPr lang="en-US" b="1" dirty="0"/>
              <a:t>October 1836</a:t>
            </a:r>
            <a:r>
              <a:rPr lang="en-US" dirty="0"/>
              <a:t>, Darwin had collected </a:t>
            </a:r>
            <a:r>
              <a:rPr lang="en-US" b="1" dirty="0"/>
              <a:t>14 Galapagos finches from different islands they were similar </a:t>
            </a:r>
            <a:r>
              <a:rPr lang="en-US" dirty="0"/>
              <a:t>but separate species of </a:t>
            </a:r>
            <a:r>
              <a:rPr lang="en-US" b="1" dirty="0"/>
              <a:t>finches</a:t>
            </a:r>
            <a:r>
              <a:rPr lang="en-US" dirty="0"/>
              <a:t>. Each finch species had a </a:t>
            </a:r>
            <a:r>
              <a:rPr lang="en-US" dirty="0">
                <a:solidFill>
                  <a:srgbClr val="FF0000"/>
                </a:solidFill>
              </a:rPr>
              <a:t>distinctive beak </a:t>
            </a:r>
            <a:r>
              <a:rPr lang="en-US" dirty="0"/>
              <a:t>specialized for a particular food source..</a:t>
            </a:r>
          </a:p>
          <a:p>
            <a:r>
              <a:rPr lang="en-US" dirty="0"/>
              <a:t> The similarities of the Galapagos finches led Darwin to infer that the </a:t>
            </a:r>
            <a:r>
              <a:rPr lang="en-US" b="1" dirty="0">
                <a:solidFill>
                  <a:srgbClr val="002060"/>
                </a:solidFill>
              </a:rPr>
              <a:t>finches shared a common ancestor.</a:t>
            </a:r>
          </a:p>
          <a:p>
            <a:r>
              <a:rPr lang="en-US" b="1" dirty="0">
                <a:solidFill>
                  <a:srgbClr val="FF0000"/>
                </a:solidFill>
              </a:rPr>
              <a:t>Darwin concluded that individuals best suited for a particular environment are more likely to survive and reproduce than those less well adapted </a:t>
            </a:r>
            <a:r>
              <a:rPr lang="en-US" dirty="0"/>
              <a:t>.</a:t>
            </a:r>
          </a:p>
          <a:p>
            <a:r>
              <a:rPr lang="en-US" b="1" dirty="0">
                <a:solidFill>
                  <a:srgbClr val="7030A0"/>
                </a:solidFill>
              </a:rPr>
              <a:t>Darwin saw </a:t>
            </a:r>
            <a:r>
              <a:rPr lang="en-US" b="1" dirty="0">
                <a:solidFill>
                  <a:schemeClr val="accent3">
                    <a:lumMod val="50000"/>
                  </a:schemeClr>
                </a:solidFill>
              </a:rPr>
              <a:t>natural selection </a:t>
            </a:r>
            <a:r>
              <a:rPr lang="en-US" b="1" dirty="0">
                <a:solidFill>
                  <a:srgbClr val="7030A0"/>
                </a:solidFill>
              </a:rPr>
              <a:t>as the basic mechanism of evolution, which suggested that organisms best adjusted to their environment are the most successful in surviving and reproducing. ..</a:t>
            </a:r>
          </a:p>
          <a:p>
            <a:r>
              <a:rPr lang="en-US" dirty="0"/>
              <a:t>He wrote this observations  in his book and left it </a:t>
            </a:r>
            <a:r>
              <a:rPr lang="en-US" dirty="0">
                <a:solidFill>
                  <a:srgbClr val="FF0000"/>
                </a:solidFill>
              </a:rPr>
              <a:t>unpublished for 27 years!  </a:t>
            </a:r>
            <a:r>
              <a:rPr lang="en-US" dirty="0"/>
              <a:t>At first, not willing to publish his ideas because they went </a:t>
            </a:r>
            <a:r>
              <a:rPr lang="en-US" dirty="0">
                <a:solidFill>
                  <a:schemeClr val="accent6">
                    <a:lumMod val="50000"/>
                  </a:schemeClr>
                </a:solidFill>
              </a:rPr>
              <a:t>against the ideals and beliefs of the time</a:t>
            </a:r>
            <a:endParaRPr lang="en-US" dirty="0"/>
          </a:p>
          <a:p>
            <a:endParaRPr lang="en-US" dirty="0"/>
          </a:p>
          <a:p>
            <a:endParaRPr lang="en-US" dirty="0"/>
          </a:p>
        </p:txBody>
      </p:sp>
    </p:spTree>
    <p:extLst>
      <p:ext uri="{BB962C8B-B14F-4D97-AF65-F5344CB8AC3E}">
        <p14:creationId xmlns:p14="http://schemas.microsoft.com/office/powerpoint/2010/main" val="3459197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plate2005Regents">
  <a:themeElements>
    <a:clrScheme name="template2005Regents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template2005Rege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mplate2005Regents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template2005Regents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template2005Regents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template2005Regents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template2005Regents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template2005Regents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template2005Regents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template2005Regents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eneric (Standard)">
  <a:themeElements>
    <a:clrScheme name="">
      <a:dk1>
        <a:srgbClr val="000066"/>
      </a:dk1>
      <a:lt1>
        <a:srgbClr val="FFFFFF"/>
      </a:lt1>
      <a:dk2>
        <a:srgbClr val="003300"/>
      </a:dk2>
      <a:lt2>
        <a:srgbClr val="010000"/>
      </a:lt2>
      <a:accent1>
        <a:srgbClr val="CCECFF"/>
      </a:accent1>
      <a:accent2>
        <a:srgbClr val="FFFFCC"/>
      </a:accent2>
      <a:accent3>
        <a:srgbClr val="FFFFFF"/>
      </a:accent3>
      <a:accent4>
        <a:srgbClr val="000056"/>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2806</TotalTime>
  <Words>1494</Words>
  <Application>Microsoft Office PowerPoint</Application>
  <PresentationFormat>On-screen Show (4:3)</PresentationFormat>
  <Paragraphs>92</Paragraphs>
  <Slides>29</Slides>
  <Notes>2</Notes>
  <HiddenSlides>0</HiddenSlides>
  <MMClips>1</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29</vt:i4>
      </vt:variant>
    </vt:vector>
  </HeadingPairs>
  <TitlesOfParts>
    <vt:vector size="47" baseType="lpstr">
      <vt:lpstr>Arial</vt:lpstr>
      <vt:lpstr>Arial Unicode MS</vt:lpstr>
      <vt:lpstr>Calibri</vt:lpstr>
      <vt:lpstr>Helvetica</vt:lpstr>
      <vt:lpstr>Monotype Sorts</vt:lpstr>
      <vt:lpstr>Times</vt:lpstr>
      <vt:lpstr>Times New Roman</vt:lpstr>
      <vt:lpstr>Wingdings</vt:lpstr>
      <vt:lpstr>Office Theme</vt:lpstr>
      <vt:lpstr>1_Office Theme</vt:lpstr>
      <vt:lpstr>3_Office Theme</vt:lpstr>
      <vt:lpstr>template2005Regents</vt:lpstr>
      <vt:lpstr>5_Office Theme</vt:lpstr>
      <vt:lpstr>6_Office Theme</vt:lpstr>
      <vt:lpstr>Blank Presentation</vt:lpstr>
      <vt:lpstr>Default Design</vt:lpstr>
      <vt:lpstr>Generic (Standard)</vt:lpstr>
      <vt:lpstr>Artsy</vt:lpstr>
      <vt:lpstr>Biological Evolution </vt:lpstr>
      <vt:lpstr>The idea of biological evolution </vt:lpstr>
      <vt:lpstr>Lamarck’s Theory of Evolution</vt:lpstr>
      <vt:lpstr>PowerPoint Presentation</vt:lpstr>
      <vt:lpstr>Darwin's Background </vt:lpstr>
      <vt:lpstr>PowerPoint Presentation</vt:lpstr>
      <vt:lpstr>PowerPoint Presentation</vt:lpstr>
      <vt:lpstr>Galapagos Islands </vt:lpstr>
      <vt:lpstr>PowerPoint Presentation</vt:lpstr>
      <vt:lpstr>Darwin’s Finches:</vt:lpstr>
      <vt:lpstr>Galapagos finches from different islands, Each finch species had a distinctive beak specialized for a particular food source.. </vt:lpstr>
      <vt:lpstr>On the Origin of Species,(1859)  </vt:lpstr>
      <vt:lpstr>PowerPoint Presentation</vt:lpstr>
      <vt:lpstr>PowerPoint Presentation</vt:lpstr>
      <vt:lpstr>Overproduction</vt:lpstr>
      <vt:lpstr>Overproduction</vt:lpstr>
      <vt:lpstr>Darwin was confused Which is wrong ? which is right ?</vt:lpstr>
      <vt:lpstr>PowerPoint Presentation</vt:lpstr>
      <vt:lpstr>PowerPoint Presentation</vt:lpstr>
      <vt:lpstr>Genetic variations in populations </vt:lpstr>
      <vt:lpstr>PowerPoint Presentation</vt:lpstr>
      <vt:lpstr>PowerPoint Presentation</vt:lpstr>
      <vt:lpstr>2-Macroevolution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Thuraya</dc:creator>
  <cp:lastModifiedBy>Duhok</cp:lastModifiedBy>
  <cp:revision>147</cp:revision>
  <dcterms:created xsi:type="dcterms:W3CDTF">2006-08-16T00:00:00Z</dcterms:created>
  <dcterms:modified xsi:type="dcterms:W3CDTF">2024-02-12T20:33:31Z</dcterms:modified>
</cp:coreProperties>
</file>