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61" r:id="rId2"/>
    <p:sldId id="256" r:id="rId3"/>
    <p:sldId id="257" r:id="rId4"/>
    <p:sldId id="258"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 id="283" r:id="rId28"/>
    <p:sldId id="284" r:id="rId29"/>
    <p:sldId id="286" r:id="rId30"/>
    <p:sldId id="285" r:id="rId31"/>
    <p:sldId id="287" r:id="rId32"/>
    <p:sldId id="288" r:id="rId33"/>
    <p:sldId id="289" r:id="rId34"/>
    <p:sldId id="29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74"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C647EB-063E-4B29-BAA6-8AD92E415CDF}" type="doc">
      <dgm:prSet loTypeId="urn:microsoft.com/office/officeart/2005/8/layout/list1" loCatId="list" qsTypeId="urn:microsoft.com/office/officeart/2005/8/quickstyle/simple1" qsCatId="simple" csTypeId="urn:microsoft.com/office/officeart/2005/8/colors/accent1_2" csCatId="accent1" phldr="1"/>
      <dgm:spPr/>
      <dgm:t>
        <a:bodyPr/>
        <a:lstStyle/>
        <a:p>
          <a:pPr rtl="1"/>
          <a:endParaRPr lang="ar-SA"/>
        </a:p>
      </dgm:t>
    </dgm:pt>
    <dgm:pt modelId="{955B488E-B92C-49A6-A93E-E73853A64252}">
      <dgm:prSet phldrT="[Text]" custT="1"/>
      <dgm:spPr/>
      <dgm:t>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2000" b="1" dirty="0">
              <a:solidFill>
                <a:schemeClr val="tx1"/>
              </a:solidFill>
            </a:rPr>
            <a:t>Subsentential Terminology: Words and Phrases</a:t>
          </a:r>
        </a:p>
        <a:p>
          <a:pPr defTabSz="1377950" rtl="1">
            <a:lnSpc>
              <a:spcPct val="90000"/>
            </a:lnSpc>
            <a:spcBef>
              <a:spcPct val="0"/>
            </a:spcBef>
            <a:spcAft>
              <a:spcPct val="35000"/>
            </a:spcAft>
          </a:pPr>
          <a:endParaRPr lang="ar-SA" sz="1500" dirty="0"/>
        </a:p>
      </dgm:t>
    </dgm:pt>
    <dgm:pt modelId="{936F511E-2CA5-4072-BC30-2215274DC50F}" type="parTrans" cxnId="{22812E81-3EE4-4382-97FB-7AE1D9724FEC}">
      <dgm:prSet/>
      <dgm:spPr/>
      <dgm:t>
        <a:bodyPr/>
        <a:lstStyle/>
        <a:p>
          <a:pPr rtl="1"/>
          <a:endParaRPr lang="ar-SA"/>
        </a:p>
      </dgm:t>
    </dgm:pt>
    <dgm:pt modelId="{382DE538-69E2-4E7E-97B8-8AB511D8A215}" type="sibTrans" cxnId="{22812E81-3EE4-4382-97FB-7AE1D9724FEC}">
      <dgm:prSet/>
      <dgm:spPr/>
      <dgm:t>
        <a:bodyPr/>
        <a:lstStyle/>
        <a:p>
          <a:pPr rtl="1"/>
          <a:endParaRPr lang="ar-SA"/>
        </a:p>
      </dgm:t>
    </dgm:pt>
    <dgm:pt modelId="{DBF9EACA-578C-4E77-BF12-980B99CCD540}">
      <dgm:prSet phldrT="[Text]" custT="1"/>
      <dgm:spPr/>
      <dgm:t>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2000" b="1" dirty="0">
              <a:solidFill>
                <a:schemeClr val="tx1"/>
              </a:solidFill>
            </a:rPr>
            <a:t> Sentential Terminology</a:t>
          </a:r>
        </a:p>
        <a:p>
          <a:pPr defTabSz="666750" rtl="1">
            <a:lnSpc>
              <a:spcPct val="90000"/>
            </a:lnSpc>
            <a:spcBef>
              <a:spcPct val="0"/>
            </a:spcBef>
            <a:spcAft>
              <a:spcPct val="35000"/>
            </a:spcAft>
          </a:pPr>
          <a:endParaRPr lang="ar-SA" sz="2400" dirty="0"/>
        </a:p>
      </dgm:t>
    </dgm:pt>
    <dgm:pt modelId="{51FF7655-921A-40AE-9E49-372ED6A58776}" type="parTrans" cxnId="{E68A92B1-D454-4D67-A49A-FADC79EB483F}">
      <dgm:prSet/>
      <dgm:spPr/>
      <dgm:t>
        <a:bodyPr/>
        <a:lstStyle/>
        <a:p>
          <a:pPr rtl="1"/>
          <a:endParaRPr lang="ar-SA"/>
        </a:p>
      </dgm:t>
    </dgm:pt>
    <dgm:pt modelId="{59B11E6E-6ED2-4E8E-B251-2736CE41A392}" type="sibTrans" cxnId="{E68A92B1-D454-4D67-A49A-FADC79EB483F}">
      <dgm:prSet/>
      <dgm:spPr/>
      <dgm:t>
        <a:bodyPr/>
        <a:lstStyle/>
        <a:p>
          <a:pPr rtl="1"/>
          <a:endParaRPr lang="ar-SA"/>
        </a:p>
      </dgm:t>
    </dgm:pt>
    <dgm:pt modelId="{B051402A-9A11-4700-9D75-5EC79DDA6401}">
      <dgm:prSet phldrT="[Text]" custT="1"/>
      <dgm:spPr/>
      <dgm:t>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2000" b="1" dirty="0">
              <a:solidFill>
                <a:schemeClr val="tx1"/>
              </a:solidFill>
            </a:rPr>
            <a:t>Supraserntential Terminology</a:t>
          </a:r>
          <a:endParaRPr lang="ar-SA" sz="2000" b="1" dirty="0">
            <a:solidFill>
              <a:schemeClr val="tx1"/>
            </a:solidFill>
          </a:endParaRPr>
        </a:p>
        <a:p>
          <a:pPr defTabSz="666750" rtl="1">
            <a:lnSpc>
              <a:spcPct val="90000"/>
            </a:lnSpc>
            <a:spcBef>
              <a:spcPct val="0"/>
            </a:spcBef>
            <a:spcAft>
              <a:spcPct val="35000"/>
            </a:spcAft>
          </a:pPr>
          <a:endParaRPr lang="ar-SA" sz="2400" dirty="0"/>
        </a:p>
      </dgm:t>
    </dgm:pt>
    <dgm:pt modelId="{40724ADB-B9EF-4909-B2C9-A0A39967F3F3}" type="parTrans" cxnId="{CD8AD638-AAE8-44AF-80C1-38744634798D}">
      <dgm:prSet/>
      <dgm:spPr/>
      <dgm:t>
        <a:bodyPr/>
        <a:lstStyle/>
        <a:p>
          <a:pPr rtl="1"/>
          <a:endParaRPr lang="ar-SA"/>
        </a:p>
      </dgm:t>
    </dgm:pt>
    <dgm:pt modelId="{1922468C-3935-4720-B51A-D3BD6FCB4BB5}" type="sibTrans" cxnId="{CD8AD638-AAE8-44AF-80C1-38744634798D}">
      <dgm:prSet/>
      <dgm:spPr/>
      <dgm:t>
        <a:bodyPr/>
        <a:lstStyle/>
        <a:p>
          <a:pPr rtl="1"/>
          <a:endParaRPr lang="ar-SA"/>
        </a:p>
      </dgm:t>
    </dgm:pt>
    <dgm:pt modelId="{C5F1BB95-BAE9-4DB0-8610-B289D745001F}" type="pres">
      <dgm:prSet presAssocID="{FDC647EB-063E-4B29-BAA6-8AD92E415CDF}" presName="linear" presStyleCnt="0">
        <dgm:presLayoutVars>
          <dgm:dir/>
          <dgm:animLvl val="lvl"/>
          <dgm:resizeHandles val="exact"/>
        </dgm:presLayoutVars>
      </dgm:prSet>
      <dgm:spPr/>
    </dgm:pt>
    <dgm:pt modelId="{15682520-4361-4C10-A6AD-C3F9DB893E4A}" type="pres">
      <dgm:prSet presAssocID="{955B488E-B92C-49A6-A93E-E73853A64252}" presName="parentLin" presStyleCnt="0"/>
      <dgm:spPr/>
    </dgm:pt>
    <dgm:pt modelId="{2D6D2392-C82D-4AE3-A7B9-4DAE49354680}" type="pres">
      <dgm:prSet presAssocID="{955B488E-B92C-49A6-A93E-E73853A64252}" presName="parentLeftMargin" presStyleLbl="node1" presStyleIdx="0" presStyleCnt="3"/>
      <dgm:spPr/>
    </dgm:pt>
    <dgm:pt modelId="{9E9F7F99-EE8B-43DB-A997-038AABF9583D}" type="pres">
      <dgm:prSet presAssocID="{955B488E-B92C-49A6-A93E-E73853A64252}" presName="parentText" presStyleLbl="node1" presStyleIdx="0" presStyleCnt="3" custScaleX="132143" custLinFactNeighborX="25000" custLinFactNeighborY="7621">
        <dgm:presLayoutVars>
          <dgm:chMax val="0"/>
          <dgm:bulletEnabled val="1"/>
        </dgm:presLayoutVars>
      </dgm:prSet>
      <dgm:spPr/>
    </dgm:pt>
    <dgm:pt modelId="{DA39BC8C-0EE9-4CD5-B081-1462F19928BD}" type="pres">
      <dgm:prSet presAssocID="{955B488E-B92C-49A6-A93E-E73853A64252}" presName="negativeSpace" presStyleCnt="0"/>
      <dgm:spPr/>
    </dgm:pt>
    <dgm:pt modelId="{20BB2703-7F0B-47A5-A441-B3A282C7F93D}" type="pres">
      <dgm:prSet presAssocID="{955B488E-B92C-49A6-A93E-E73853A64252}" presName="childText" presStyleLbl="conFgAcc1" presStyleIdx="0" presStyleCnt="3">
        <dgm:presLayoutVars>
          <dgm:bulletEnabled val="1"/>
        </dgm:presLayoutVars>
      </dgm:prSet>
      <dgm:spPr/>
    </dgm:pt>
    <dgm:pt modelId="{EB1A81A9-3881-41B7-9CC6-8A10F6C69BB6}" type="pres">
      <dgm:prSet presAssocID="{382DE538-69E2-4E7E-97B8-8AB511D8A215}" presName="spaceBetweenRectangles" presStyleCnt="0"/>
      <dgm:spPr/>
    </dgm:pt>
    <dgm:pt modelId="{BED7CE02-8FF6-459B-BE44-27891069BD5D}" type="pres">
      <dgm:prSet presAssocID="{DBF9EACA-578C-4E77-BF12-980B99CCD540}" presName="parentLin" presStyleCnt="0"/>
      <dgm:spPr/>
    </dgm:pt>
    <dgm:pt modelId="{26B45F58-41B8-42AA-A776-C6C26F7871D7}" type="pres">
      <dgm:prSet presAssocID="{DBF9EACA-578C-4E77-BF12-980B99CCD540}" presName="parentLeftMargin" presStyleLbl="node1" presStyleIdx="0" presStyleCnt="3"/>
      <dgm:spPr/>
    </dgm:pt>
    <dgm:pt modelId="{D3E374D3-D767-4988-B8C6-92FE6C6B5BA1}" type="pres">
      <dgm:prSet presAssocID="{DBF9EACA-578C-4E77-BF12-980B99CCD540}" presName="parentText" presStyleLbl="node1" presStyleIdx="1" presStyleCnt="3">
        <dgm:presLayoutVars>
          <dgm:chMax val="0"/>
          <dgm:bulletEnabled val="1"/>
        </dgm:presLayoutVars>
      </dgm:prSet>
      <dgm:spPr/>
    </dgm:pt>
    <dgm:pt modelId="{F716B367-34C8-42F5-8B24-9CC8EECEDD40}" type="pres">
      <dgm:prSet presAssocID="{DBF9EACA-578C-4E77-BF12-980B99CCD540}" presName="negativeSpace" presStyleCnt="0"/>
      <dgm:spPr/>
    </dgm:pt>
    <dgm:pt modelId="{1ADF35D6-FC93-400E-B89D-07F2B4B2CA46}" type="pres">
      <dgm:prSet presAssocID="{DBF9EACA-578C-4E77-BF12-980B99CCD540}" presName="childText" presStyleLbl="conFgAcc1" presStyleIdx="1" presStyleCnt="3">
        <dgm:presLayoutVars>
          <dgm:bulletEnabled val="1"/>
        </dgm:presLayoutVars>
      </dgm:prSet>
      <dgm:spPr/>
    </dgm:pt>
    <dgm:pt modelId="{4A27236A-8B05-4277-90CC-F4339E725AC1}" type="pres">
      <dgm:prSet presAssocID="{59B11E6E-6ED2-4E8E-B251-2736CE41A392}" presName="spaceBetweenRectangles" presStyleCnt="0"/>
      <dgm:spPr/>
    </dgm:pt>
    <dgm:pt modelId="{1A0BD3FA-FAEB-4CF9-A375-236BD0C16CE6}" type="pres">
      <dgm:prSet presAssocID="{B051402A-9A11-4700-9D75-5EC79DDA6401}" presName="parentLin" presStyleCnt="0"/>
      <dgm:spPr/>
    </dgm:pt>
    <dgm:pt modelId="{E9C3C0DD-1954-44D6-9956-0E952E571CBA}" type="pres">
      <dgm:prSet presAssocID="{B051402A-9A11-4700-9D75-5EC79DDA6401}" presName="parentLeftMargin" presStyleLbl="node1" presStyleIdx="1" presStyleCnt="3"/>
      <dgm:spPr/>
    </dgm:pt>
    <dgm:pt modelId="{64A5774D-1213-4471-8EE9-32ED2ED97B71}" type="pres">
      <dgm:prSet presAssocID="{B051402A-9A11-4700-9D75-5EC79DDA6401}" presName="parentText" presStyleLbl="node1" presStyleIdx="2" presStyleCnt="3">
        <dgm:presLayoutVars>
          <dgm:chMax val="0"/>
          <dgm:bulletEnabled val="1"/>
        </dgm:presLayoutVars>
      </dgm:prSet>
      <dgm:spPr/>
    </dgm:pt>
    <dgm:pt modelId="{03592AD7-958F-462F-B40F-57FCCBB90B11}" type="pres">
      <dgm:prSet presAssocID="{B051402A-9A11-4700-9D75-5EC79DDA6401}" presName="negativeSpace" presStyleCnt="0"/>
      <dgm:spPr/>
    </dgm:pt>
    <dgm:pt modelId="{DFE5F191-5FFC-4CD4-BB7E-A0484DBFFD5E}" type="pres">
      <dgm:prSet presAssocID="{B051402A-9A11-4700-9D75-5EC79DDA6401}" presName="childText" presStyleLbl="conFgAcc1" presStyleIdx="2" presStyleCnt="3">
        <dgm:presLayoutVars>
          <dgm:bulletEnabled val="1"/>
        </dgm:presLayoutVars>
      </dgm:prSet>
      <dgm:spPr/>
    </dgm:pt>
  </dgm:ptLst>
  <dgm:cxnLst>
    <dgm:cxn modelId="{66108B12-8C5D-4D75-BBFB-0E215F4CFD9B}" type="presOf" srcId="{955B488E-B92C-49A6-A93E-E73853A64252}" destId="{2D6D2392-C82D-4AE3-A7B9-4DAE49354680}" srcOrd="0" destOrd="0" presId="urn:microsoft.com/office/officeart/2005/8/layout/list1"/>
    <dgm:cxn modelId="{4FC8F12C-78A3-433E-80C7-378126315774}" type="presOf" srcId="{DBF9EACA-578C-4E77-BF12-980B99CCD540}" destId="{26B45F58-41B8-42AA-A776-C6C26F7871D7}" srcOrd="0" destOrd="0" presId="urn:microsoft.com/office/officeart/2005/8/layout/list1"/>
    <dgm:cxn modelId="{CD8AD638-AAE8-44AF-80C1-38744634798D}" srcId="{FDC647EB-063E-4B29-BAA6-8AD92E415CDF}" destId="{B051402A-9A11-4700-9D75-5EC79DDA6401}" srcOrd="2" destOrd="0" parTransId="{40724ADB-B9EF-4909-B2C9-A0A39967F3F3}" sibTransId="{1922468C-3935-4720-B51A-D3BD6FCB4BB5}"/>
    <dgm:cxn modelId="{35FCE968-E2F3-49F4-B64F-0EDEFDFC03FF}" type="presOf" srcId="{B051402A-9A11-4700-9D75-5EC79DDA6401}" destId="{E9C3C0DD-1954-44D6-9956-0E952E571CBA}" srcOrd="0" destOrd="0" presId="urn:microsoft.com/office/officeart/2005/8/layout/list1"/>
    <dgm:cxn modelId="{22812E81-3EE4-4382-97FB-7AE1D9724FEC}" srcId="{FDC647EB-063E-4B29-BAA6-8AD92E415CDF}" destId="{955B488E-B92C-49A6-A93E-E73853A64252}" srcOrd="0" destOrd="0" parTransId="{936F511E-2CA5-4072-BC30-2215274DC50F}" sibTransId="{382DE538-69E2-4E7E-97B8-8AB511D8A215}"/>
    <dgm:cxn modelId="{6B92CAA4-9EBF-4352-A986-873B2B9B0BC7}" type="presOf" srcId="{DBF9EACA-578C-4E77-BF12-980B99CCD540}" destId="{D3E374D3-D767-4988-B8C6-92FE6C6B5BA1}" srcOrd="1" destOrd="0" presId="urn:microsoft.com/office/officeart/2005/8/layout/list1"/>
    <dgm:cxn modelId="{E68A92B1-D454-4D67-A49A-FADC79EB483F}" srcId="{FDC647EB-063E-4B29-BAA6-8AD92E415CDF}" destId="{DBF9EACA-578C-4E77-BF12-980B99CCD540}" srcOrd="1" destOrd="0" parTransId="{51FF7655-921A-40AE-9E49-372ED6A58776}" sibTransId="{59B11E6E-6ED2-4E8E-B251-2736CE41A392}"/>
    <dgm:cxn modelId="{A869DACD-B175-4BE4-AD9A-C26D00EE6F34}" type="presOf" srcId="{FDC647EB-063E-4B29-BAA6-8AD92E415CDF}" destId="{C5F1BB95-BAE9-4DB0-8610-B289D745001F}" srcOrd="0" destOrd="0" presId="urn:microsoft.com/office/officeart/2005/8/layout/list1"/>
    <dgm:cxn modelId="{C5701CE1-2746-490B-957D-A075A85A4424}" type="presOf" srcId="{955B488E-B92C-49A6-A93E-E73853A64252}" destId="{9E9F7F99-EE8B-43DB-A997-038AABF9583D}" srcOrd="1" destOrd="0" presId="urn:microsoft.com/office/officeart/2005/8/layout/list1"/>
    <dgm:cxn modelId="{FEBB58FE-73A1-47B3-9F87-54CA0678AF44}" type="presOf" srcId="{B051402A-9A11-4700-9D75-5EC79DDA6401}" destId="{64A5774D-1213-4471-8EE9-32ED2ED97B71}" srcOrd="1" destOrd="0" presId="urn:microsoft.com/office/officeart/2005/8/layout/list1"/>
    <dgm:cxn modelId="{010E3571-579A-42F3-9181-F5073C7208A6}" type="presParOf" srcId="{C5F1BB95-BAE9-4DB0-8610-B289D745001F}" destId="{15682520-4361-4C10-A6AD-C3F9DB893E4A}" srcOrd="0" destOrd="0" presId="urn:microsoft.com/office/officeart/2005/8/layout/list1"/>
    <dgm:cxn modelId="{7475980C-DEB5-4FA1-B706-42533423D215}" type="presParOf" srcId="{15682520-4361-4C10-A6AD-C3F9DB893E4A}" destId="{2D6D2392-C82D-4AE3-A7B9-4DAE49354680}" srcOrd="0" destOrd="0" presId="urn:microsoft.com/office/officeart/2005/8/layout/list1"/>
    <dgm:cxn modelId="{45652A57-E2A2-4286-AC81-982310589ADD}" type="presParOf" srcId="{15682520-4361-4C10-A6AD-C3F9DB893E4A}" destId="{9E9F7F99-EE8B-43DB-A997-038AABF9583D}" srcOrd="1" destOrd="0" presId="urn:microsoft.com/office/officeart/2005/8/layout/list1"/>
    <dgm:cxn modelId="{5D59E25D-9F02-44B9-8036-CDF93CC11444}" type="presParOf" srcId="{C5F1BB95-BAE9-4DB0-8610-B289D745001F}" destId="{DA39BC8C-0EE9-4CD5-B081-1462F19928BD}" srcOrd="1" destOrd="0" presId="urn:microsoft.com/office/officeart/2005/8/layout/list1"/>
    <dgm:cxn modelId="{6B71FA97-6996-4DD5-BF43-E705ADC5B54C}" type="presParOf" srcId="{C5F1BB95-BAE9-4DB0-8610-B289D745001F}" destId="{20BB2703-7F0B-47A5-A441-B3A282C7F93D}" srcOrd="2" destOrd="0" presId="urn:microsoft.com/office/officeart/2005/8/layout/list1"/>
    <dgm:cxn modelId="{596B708D-38AD-4D8A-991D-95A6ED5FCFAD}" type="presParOf" srcId="{C5F1BB95-BAE9-4DB0-8610-B289D745001F}" destId="{EB1A81A9-3881-41B7-9CC6-8A10F6C69BB6}" srcOrd="3" destOrd="0" presId="urn:microsoft.com/office/officeart/2005/8/layout/list1"/>
    <dgm:cxn modelId="{FD9AFEDF-E8BD-4C40-9512-5CFBAE6AD1C2}" type="presParOf" srcId="{C5F1BB95-BAE9-4DB0-8610-B289D745001F}" destId="{BED7CE02-8FF6-459B-BE44-27891069BD5D}" srcOrd="4" destOrd="0" presId="urn:microsoft.com/office/officeart/2005/8/layout/list1"/>
    <dgm:cxn modelId="{642F247D-6F88-434D-A78A-A4F8C0B9F9C3}" type="presParOf" srcId="{BED7CE02-8FF6-459B-BE44-27891069BD5D}" destId="{26B45F58-41B8-42AA-A776-C6C26F7871D7}" srcOrd="0" destOrd="0" presId="urn:microsoft.com/office/officeart/2005/8/layout/list1"/>
    <dgm:cxn modelId="{948AE243-142F-4A40-AB47-B1C77E96FDEE}" type="presParOf" srcId="{BED7CE02-8FF6-459B-BE44-27891069BD5D}" destId="{D3E374D3-D767-4988-B8C6-92FE6C6B5BA1}" srcOrd="1" destOrd="0" presId="urn:microsoft.com/office/officeart/2005/8/layout/list1"/>
    <dgm:cxn modelId="{B0332141-F6D6-4922-A0A8-1B6181778A99}" type="presParOf" srcId="{C5F1BB95-BAE9-4DB0-8610-B289D745001F}" destId="{F716B367-34C8-42F5-8B24-9CC8EECEDD40}" srcOrd="5" destOrd="0" presId="urn:microsoft.com/office/officeart/2005/8/layout/list1"/>
    <dgm:cxn modelId="{D5A08E72-5320-447D-916B-86247D885D37}" type="presParOf" srcId="{C5F1BB95-BAE9-4DB0-8610-B289D745001F}" destId="{1ADF35D6-FC93-400E-B89D-07F2B4B2CA46}" srcOrd="6" destOrd="0" presId="urn:microsoft.com/office/officeart/2005/8/layout/list1"/>
    <dgm:cxn modelId="{D7C76706-F1DE-4C40-8133-5EA985DE2A24}" type="presParOf" srcId="{C5F1BB95-BAE9-4DB0-8610-B289D745001F}" destId="{4A27236A-8B05-4277-90CC-F4339E725AC1}" srcOrd="7" destOrd="0" presId="urn:microsoft.com/office/officeart/2005/8/layout/list1"/>
    <dgm:cxn modelId="{18B0351F-2616-4EF6-BF1F-B06BE0D538C5}" type="presParOf" srcId="{C5F1BB95-BAE9-4DB0-8610-B289D745001F}" destId="{1A0BD3FA-FAEB-4CF9-A375-236BD0C16CE6}" srcOrd="8" destOrd="0" presId="urn:microsoft.com/office/officeart/2005/8/layout/list1"/>
    <dgm:cxn modelId="{54DE0708-ED79-413B-B1D0-DC3D57CD5581}" type="presParOf" srcId="{1A0BD3FA-FAEB-4CF9-A375-236BD0C16CE6}" destId="{E9C3C0DD-1954-44D6-9956-0E952E571CBA}" srcOrd="0" destOrd="0" presId="urn:microsoft.com/office/officeart/2005/8/layout/list1"/>
    <dgm:cxn modelId="{6B270BA9-24F6-4F9D-958B-05F130A508F2}" type="presParOf" srcId="{1A0BD3FA-FAEB-4CF9-A375-236BD0C16CE6}" destId="{64A5774D-1213-4471-8EE9-32ED2ED97B71}" srcOrd="1" destOrd="0" presId="urn:microsoft.com/office/officeart/2005/8/layout/list1"/>
    <dgm:cxn modelId="{3C530BD0-74BD-4068-8E92-A29AC54E683A}" type="presParOf" srcId="{C5F1BB95-BAE9-4DB0-8610-B289D745001F}" destId="{03592AD7-958F-462F-B40F-57FCCBB90B11}" srcOrd="9" destOrd="0" presId="urn:microsoft.com/office/officeart/2005/8/layout/list1"/>
    <dgm:cxn modelId="{9DDB45AD-949E-4F53-82C0-D3157DD1C06C}" type="presParOf" srcId="{C5F1BB95-BAE9-4DB0-8610-B289D745001F}" destId="{DFE5F191-5FFC-4CD4-BB7E-A0484DBFFD5E}"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B2703-7F0B-47A5-A441-B3A282C7F93D}">
      <dsp:nvSpPr>
        <dsp:cNvPr id="0" name=""/>
        <dsp:cNvSpPr/>
      </dsp:nvSpPr>
      <dsp:spPr>
        <a:xfrm>
          <a:off x="0" y="464019"/>
          <a:ext cx="6096000" cy="7812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9F7F99-EE8B-43DB-A997-038AABF9583D}">
      <dsp:nvSpPr>
        <dsp:cNvPr id="0" name=""/>
        <dsp:cNvSpPr/>
      </dsp:nvSpPr>
      <dsp:spPr>
        <a:xfrm>
          <a:off x="381000" y="76201"/>
          <a:ext cx="5638806" cy="9151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lang="en-US" sz="2000" b="1" kern="1200" dirty="0">
              <a:solidFill>
                <a:schemeClr val="tx1"/>
              </a:solidFill>
            </a:rPr>
            <a:t>Subsentential Terminology: Words and Phrases</a:t>
          </a:r>
        </a:p>
        <a:p>
          <a:pPr lvl="0" defTabSz="1377950" rtl="1">
            <a:lnSpc>
              <a:spcPct val="90000"/>
            </a:lnSpc>
            <a:spcBef>
              <a:spcPct val="0"/>
            </a:spcBef>
            <a:spcAft>
              <a:spcPct val="35000"/>
            </a:spcAft>
            <a:buNone/>
          </a:pPr>
          <a:endParaRPr lang="ar-SA" sz="1500" kern="1200" dirty="0"/>
        </a:p>
      </dsp:txBody>
      <dsp:txXfrm>
        <a:off x="425672" y="120873"/>
        <a:ext cx="5549462" cy="825776"/>
      </dsp:txXfrm>
    </dsp:sp>
    <dsp:sp modelId="{1ADF35D6-FC93-400E-B89D-07F2B4B2CA46}">
      <dsp:nvSpPr>
        <dsp:cNvPr id="0" name=""/>
        <dsp:cNvSpPr/>
      </dsp:nvSpPr>
      <dsp:spPr>
        <a:xfrm>
          <a:off x="0" y="1870179"/>
          <a:ext cx="6096000" cy="7812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E374D3-D767-4988-B8C6-92FE6C6B5BA1}">
      <dsp:nvSpPr>
        <dsp:cNvPr id="0" name=""/>
        <dsp:cNvSpPr/>
      </dsp:nvSpPr>
      <dsp:spPr>
        <a:xfrm>
          <a:off x="304800" y="1412619"/>
          <a:ext cx="4267200" cy="9151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lang="en-US" sz="2000" b="1" kern="1200" dirty="0">
              <a:solidFill>
                <a:schemeClr val="tx1"/>
              </a:solidFill>
            </a:rPr>
            <a:t> Sentential Terminology</a:t>
          </a:r>
        </a:p>
        <a:p>
          <a:pPr lvl="0" defTabSz="666750" rtl="1">
            <a:lnSpc>
              <a:spcPct val="90000"/>
            </a:lnSpc>
            <a:spcBef>
              <a:spcPct val="0"/>
            </a:spcBef>
            <a:spcAft>
              <a:spcPct val="35000"/>
            </a:spcAft>
            <a:buNone/>
          </a:pPr>
          <a:endParaRPr lang="ar-SA" sz="2400" kern="1200" dirty="0"/>
        </a:p>
      </dsp:txBody>
      <dsp:txXfrm>
        <a:off x="349472" y="1457291"/>
        <a:ext cx="4177856" cy="825776"/>
      </dsp:txXfrm>
    </dsp:sp>
    <dsp:sp modelId="{DFE5F191-5FFC-4CD4-BB7E-A0484DBFFD5E}">
      <dsp:nvSpPr>
        <dsp:cNvPr id="0" name=""/>
        <dsp:cNvSpPr/>
      </dsp:nvSpPr>
      <dsp:spPr>
        <a:xfrm>
          <a:off x="0" y="3276340"/>
          <a:ext cx="6096000" cy="7812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A5774D-1213-4471-8EE9-32ED2ED97B71}">
      <dsp:nvSpPr>
        <dsp:cNvPr id="0" name=""/>
        <dsp:cNvSpPr/>
      </dsp:nvSpPr>
      <dsp:spPr>
        <a:xfrm>
          <a:off x="304800" y="2818780"/>
          <a:ext cx="4267200" cy="9151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lang="en-US" sz="2000" b="1" kern="1200" dirty="0">
              <a:solidFill>
                <a:schemeClr val="tx1"/>
              </a:solidFill>
            </a:rPr>
            <a:t>Supraserntential Terminology</a:t>
          </a:r>
          <a:endParaRPr lang="ar-SA" sz="2000" b="1" kern="1200" dirty="0">
            <a:solidFill>
              <a:schemeClr val="tx1"/>
            </a:solidFill>
          </a:endParaRPr>
        </a:p>
        <a:p>
          <a:pPr lvl="0" defTabSz="666750" rtl="1">
            <a:lnSpc>
              <a:spcPct val="90000"/>
            </a:lnSpc>
            <a:spcBef>
              <a:spcPct val="0"/>
            </a:spcBef>
            <a:spcAft>
              <a:spcPct val="35000"/>
            </a:spcAft>
            <a:buNone/>
          </a:pPr>
          <a:endParaRPr lang="ar-SA" sz="2400" kern="1200" dirty="0"/>
        </a:p>
      </dsp:txBody>
      <dsp:txXfrm>
        <a:off x="349472" y="2863452"/>
        <a:ext cx="4177856" cy="82577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1D8BD707-D9CF-40AE-B4C6-C98DA3205C09}" type="datetimeFigureOut">
              <a:rPr lang="en-US" smtClean="0"/>
              <a:pPr/>
              <a:t>11/7/2020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1D8BD707-D9CF-40AE-B4C6-C98DA3205C09}" type="datetimeFigureOut">
              <a:rPr lang="en-US" smtClean="0"/>
              <a:pPr/>
              <a:t>11/7/2020</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6F15528-21DE-4FAA-801E-634DDDAF4B2B}"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1" eaLnBrk="1" latinLnBrk="0" hangingPunct="1">
        <a:spcBef>
          <a:spcPct val="0"/>
        </a:spcBef>
        <a:buNone/>
        <a:defRPr sz="4400" kern="1200">
          <a:solidFill>
            <a:srgbClr val="FFFFFF"/>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74320" indent="-274320" algn="r" defTabSz="914400" rtl="1"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r" defTabSz="914400" rtl="1"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r" defTabSz="914400" rtl="1"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r" defTabSz="914400" rtl="1"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r" defTabSz="914400" rtl="1"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066800"/>
            <a:ext cx="8839199" cy="5791200"/>
          </a:xfrm>
        </p:spPr>
        <p:txBody>
          <a:bodyPr>
            <a:normAutofit/>
          </a:bodyPr>
          <a:lstStyle/>
          <a:p>
            <a:pPr algn="l" rtl="0"/>
            <a:r>
              <a:rPr lang="en-US" sz="2800" b="1" dirty="0">
                <a:solidFill>
                  <a:schemeClr val="tx1"/>
                </a:solidFill>
              </a:rPr>
              <a:t>Introduction</a:t>
            </a:r>
          </a:p>
          <a:p>
            <a:pPr algn="l" rtl="0"/>
            <a:endParaRPr lang="en-US" sz="2600" b="1" dirty="0">
              <a:latin typeface="Times New Roman" pitchFamily="18" charset="0"/>
              <a:cs typeface="Times New Roman" pitchFamily="18" charset="0"/>
            </a:endParaRPr>
          </a:p>
          <a:p>
            <a:pPr algn="l" rtl="0"/>
            <a:r>
              <a:rPr lang="en-US" sz="2600" dirty="0">
                <a:latin typeface="Times New Roman" pitchFamily="18" charset="0"/>
                <a:cs typeface="Times New Roman" pitchFamily="18" charset="0"/>
              </a:rPr>
              <a:t>Teachers have different perspectives toward students’ learning of the grammatical terminology. </a:t>
            </a:r>
          </a:p>
          <a:p>
            <a:pPr algn="l" rtl="0"/>
            <a:endParaRPr lang="en-US" sz="2600" dirty="0">
              <a:latin typeface="Times New Roman" pitchFamily="18" charset="0"/>
              <a:cs typeface="Times New Roman" pitchFamily="18" charset="0"/>
            </a:endParaRPr>
          </a:p>
          <a:p>
            <a:pPr algn="l" rtl="0"/>
            <a:r>
              <a:rPr lang="en-US" sz="2600" dirty="0">
                <a:latin typeface="Times New Roman" pitchFamily="18" charset="0"/>
                <a:cs typeface="Times New Roman" pitchFamily="18" charset="0"/>
              </a:rPr>
              <a:t>Some teachers find that it presents an additional learning burden.</a:t>
            </a:r>
          </a:p>
          <a:p>
            <a:pPr algn="l" rtl="0"/>
            <a:r>
              <a:rPr lang="en-US" sz="2600" dirty="0">
                <a:latin typeface="Times New Roman" pitchFamily="18" charset="0"/>
                <a:cs typeface="Times New Roman" pitchFamily="18" charset="0"/>
              </a:rPr>
              <a:t>Some teachers find that their students are more fluent in the terms than they are!</a:t>
            </a:r>
          </a:p>
          <a:p>
            <a:pPr algn="l" rtl="0"/>
            <a:r>
              <a:rPr lang="en-US" sz="2600" dirty="0">
                <a:latin typeface="Times New Roman" pitchFamily="18" charset="0"/>
                <a:cs typeface="Times New Roman" pitchFamily="18" charset="0"/>
              </a:rPr>
              <a:t>We must keep in mind that </a:t>
            </a:r>
            <a:r>
              <a:rPr lang="en-US" sz="2600" b="1" dirty="0">
                <a:latin typeface="Times New Roman" pitchFamily="18" charset="0"/>
                <a:cs typeface="Times New Roman" pitchFamily="18" charset="0"/>
              </a:rPr>
              <a:t>knowing the terms is the same as knowing the grammar. </a:t>
            </a:r>
            <a:endParaRPr lang="en-US" sz="2600" dirty="0">
              <a:latin typeface="Times New Roman" pitchFamily="18" charset="0"/>
              <a:cs typeface="Times New Roman" pitchFamily="18" charset="0"/>
            </a:endParaRPr>
          </a:p>
          <a:p>
            <a:pPr algn="l" rtl="0"/>
            <a:endParaRPr lang="en-US" sz="2600" dirty="0">
              <a:latin typeface="Times New Roman" pitchFamily="18" charset="0"/>
              <a:cs typeface="Times New Roman" pitchFamily="18" charset="0"/>
            </a:endParaRPr>
          </a:p>
          <a:p>
            <a:pPr algn="l" rtl="0"/>
            <a:endParaRPr lang="en-US" sz="2600" dirty="0">
              <a:latin typeface="Times New Roman" pitchFamily="18" charset="0"/>
              <a:cs typeface="Times New Roman" pitchFamily="18" charset="0"/>
            </a:endParaRPr>
          </a:p>
        </p:txBody>
      </p:sp>
      <p:sp>
        <p:nvSpPr>
          <p:cNvPr id="3" name="Title 2"/>
          <p:cNvSpPr>
            <a:spLocks noGrp="1"/>
          </p:cNvSpPr>
          <p:nvPr>
            <p:ph type="title"/>
          </p:nvPr>
        </p:nvSpPr>
        <p:spPr>
          <a:xfrm>
            <a:off x="228600" y="152400"/>
            <a:ext cx="8229600" cy="880872"/>
          </a:xfrm>
        </p:spPr>
        <p:txBody>
          <a:bodyPr>
            <a:noAutofit/>
          </a:bodyPr>
          <a:lstStyle/>
          <a:p>
            <a:r>
              <a:rPr lang="en-US" sz="3200" b="1" dirty="0">
                <a:solidFill>
                  <a:schemeClr val="tx1"/>
                </a:solidFill>
              </a:rPr>
              <a:t>Grammatical Terminology</a:t>
            </a:r>
            <a:endParaRPr lang="ar-SA" sz="3200" b="1"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20457" y="1066800"/>
            <a:ext cx="609600" cy="609600"/>
          </a:xfrm>
          <a:prstGeom prst="rect">
            <a:avLst/>
          </a:prstGeom>
        </p:spPr>
      </p:pic>
    </p:spTree>
    <p:extLst>
      <p:ext uri="{BB962C8B-B14F-4D97-AF65-F5344CB8AC3E}">
        <p14:creationId xmlns:p14="http://schemas.microsoft.com/office/powerpoint/2010/main" val="4857771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4" dur="1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80">
                                          <p:stCondLst>
                                            <p:cond delay="0"/>
                                          </p:stCondLst>
                                        </p:cTn>
                                        <p:tgtEl>
                                          <p:spTgt spid="2">
                                            <p:txEl>
                                              <p:pRg st="2" end="2"/>
                                            </p:txEl>
                                          </p:spTgt>
                                        </p:tgtEl>
                                      </p:cBhvr>
                                    </p:animEffect>
                                    <p:anim calcmode="lin" valueType="num">
                                      <p:cBhvr>
                                        <p:cTn id="20" dur="1822" tmFilter="0,0; 0.14,0.36; 0.43,0.73; 0.71,0.91; 1.0,1.0">
                                          <p:stCondLst>
                                            <p:cond delay="0"/>
                                          </p:stCondLst>
                                        </p:cTn>
                                        <p:tgtEl>
                                          <p:spTgt spid="2">
                                            <p:txEl>
                                              <p:pRg st="2" end="2"/>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xEl>
                                              <p:pRg st="2" end="2"/>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xEl>
                                              <p:pRg st="2" end="2"/>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xEl>
                                              <p:pRg st="2" end="2"/>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xEl>
                                              <p:pRg st="2" end="2"/>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xEl>
                                              <p:pRg st="2" end="2"/>
                                            </p:txEl>
                                          </p:spTgt>
                                        </p:tgtEl>
                                      </p:cBhvr>
                                      <p:to x="100000" y="60000"/>
                                    </p:animScale>
                                    <p:animScale>
                                      <p:cBhvr>
                                        <p:cTn id="26" dur="166" decel="50000">
                                          <p:stCondLst>
                                            <p:cond delay="676"/>
                                          </p:stCondLst>
                                        </p:cTn>
                                        <p:tgtEl>
                                          <p:spTgt spid="2">
                                            <p:txEl>
                                              <p:pRg st="2" end="2"/>
                                            </p:txEl>
                                          </p:spTgt>
                                        </p:tgtEl>
                                      </p:cBhvr>
                                      <p:to x="100000" y="100000"/>
                                    </p:animScale>
                                    <p:animScale>
                                      <p:cBhvr>
                                        <p:cTn id="27" dur="26">
                                          <p:stCondLst>
                                            <p:cond delay="1312"/>
                                          </p:stCondLst>
                                        </p:cTn>
                                        <p:tgtEl>
                                          <p:spTgt spid="2">
                                            <p:txEl>
                                              <p:pRg st="2" end="2"/>
                                            </p:txEl>
                                          </p:spTgt>
                                        </p:tgtEl>
                                      </p:cBhvr>
                                      <p:to x="100000" y="80000"/>
                                    </p:animScale>
                                    <p:animScale>
                                      <p:cBhvr>
                                        <p:cTn id="28" dur="166" decel="50000">
                                          <p:stCondLst>
                                            <p:cond delay="1338"/>
                                          </p:stCondLst>
                                        </p:cTn>
                                        <p:tgtEl>
                                          <p:spTgt spid="2">
                                            <p:txEl>
                                              <p:pRg st="2" end="2"/>
                                            </p:txEl>
                                          </p:spTgt>
                                        </p:tgtEl>
                                      </p:cBhvr>
                                      <p:to x="100000" y="100000"/>
                                    </p:animScale>
                                    <p:animScale>
                                      <p:cBhvr>
                                        <p:cTn id="29" dur="26">
                                          <p:stCondLst>
                                            <p:cond delay="1642"/>
                                          </p:stCondLst>
                                        </p:cTn>
                                        <p:tgtEl>
                                          <p:spTgt spid="2">
                                            <p:txEl>
                                              <p:pRg st="2" end="2"/>
                                            </p:txEl>
                                          </p:spTgt>
                                        </p:tgtEl>
                                      </p:cBhvr>
                                      <p:to x="100000" y="90000"/>
                                    </p:animScale>
                                    <p:animScale>
                                      <p:cBhvr>
                                        <p:cTn id="30" dur="166" decel="50000">
                                          <p:stCondLst>
                                            <p:cond delay="1668"/>
                                          </p:stCondLst>
                                        </p:cTn>
                                        <p:tgtEl>
                                          <p:spTgt spid="2">
                                            <p:txEl>
                                              <p:pRg st="2" end="2"/>
                                            </p:txEl>
                                          </p:spTgt>
                                        </p:tgtEl>
                                      </p:cBhvr>
                                      <p:to x="100000" y="100000"/>
                                    </p:animScale>
                                    <p:animScale>
                                      <p:cBhvr>
                                        <p:cTn id="31" dur="26">
                                          <p:stCondLst>
                                            <p:cond delay="1808"/>
                                          </p:stCondLst>
                                        </p:cTn>
                                        <p:tgtEl>
                                          <p:spTgt spid="2">
                                            <p:txEl>
                                              <p:pRg st="2" end="2"/>
                                            </p:txEl>
                                          </p:spTgt>
                                        </p:tgtEl>
                                      </p:cBhvr>
                                      <p:to x="100000" y="95000"/>
                                    </p:animScale>
                                    <p:animScale>
                                      <p:cBhvr>
                                        <p:cTn id="32" dur="166" decel="50000">
                                          <p:stCondLst>
                                            <p:cond delay="1834"/>
                                          </p:stCondLst>
                                        </p:cTn>
                                        <p:tgtEl>
                                          <p:spTgt spid="2">
                                            <p:txEl>
                                              <p:pRg st="2" end="2"/>
                                            </p:txEl>
                                          </p:spTgt>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p:cTn id="3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 calcmode="lin" valueType="num">
                                      <p:cBhvr>
                                        <p:cTn id="44"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5"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46"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47" dur="1000"/>
                                        <p:tgtEl>
                                          <p:spTgt spid="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animEffect transition="in" filter="circle(out)">
                                      <p:cBhvr>
                                        <p:cTn id="52"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4"/>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61978" fill="hold"/>
                                        <p:tgtEl>
                                          <p:spTgt spid="4"/>
                                        </p:tgtEl>
                                      </p:cBhvr>
                                    </p:cmd>
                                  </p:childTnLst>
                                </p:cTn>
                              </p:par>
                            </p:childTnLst>
                          </p:cTn>
                        </p:par>
                      </p:childTnLst>
                    </p:cTn>
                  </p:par>
                </p:childTnLst>
              </p:cTn>
              <p:nextCondLst>
                <p:cond evt="onClick" delay="0">
                  <p:tgtEl>
                    <p:spTgt spid="4"/>
                  </p:tgtEl>
                </p:cond>
              </p:nextCondLst>
            </p:seq>
            <p:audio>
              <p:cMediaNode vol="80000">
                <p:cTn id="58" fill="hold" display="0">
                  <p:stCondLst>
                    <p:cond delay="indefinite"/>
                  </p:stCondLst>
                  <p:endCondLst>
                    <p:cond evt="onStopAudio" delay="0">
                      <p:tgtEl>
                        <p:sldTgt/>
                      </p:tgtEl>
                    </p:cond>
                  </p:endCondLst>
                </p:cTn>
                <p:tgtEl>
                  <p:spTgt spid="4"/>
                </p:tgtEl>
              </p:cMediaNode>
            </p:audio>
          </p:childTnLst>
        </p:cTn>
      </p:par>
    </p:tnLst>
    <p:bldLst>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47800"/>
            <a:ext cx="8610600" cy="4754563"/>
          </a:xfrm>
        </p:spPr>
        <p:txBody>
          <a:bodyPr>
            <a:normAutofit/>
          </a:bodyPr>
          <a:lstStyle/>
          <a:p>
            <a:pPr algn="l" rtl="0"/>
            <a:r>
              <a:rPr lang="en-US" b="1" dirty="0"/>
              <a:t>A Verb</a:t>
            </a:r>
            <a:r>
              <a:rPr lang="en-US" dirty="0"/>
              <a:t>:  is that it is a word that denotes an action or state of being</a:t>
            </a:r>
            <a:r>
              <a:rPr lang="en-US" b="1" dirty="0"/>
              <a:t>.</a:t>
            </a:r>
          </a:p>
          <a:p>
            <a:pPr algn="l" rtl="0"/>
            <a:r>
              <a:rPr lang="en-US" dirty="0"/>
              <a:t>We can categorize verbs by what follows them syntactically. </a:t>
            </a:r>
          </a:p>
          <a:p>
            <a:pPr marL="457200" indent="-457200" algn="l" rtl="0">
              <a:lnSpc>
                <a:spcPct val="150000"/>
              </a:lnSpc>
              <a:buFont typeface="+mj-lt"/>
              <a:buAutoNum type="arabicPeriod"/>
            </a:pPr>
            <a:r>
              <a:rPr lang="en-US" sz="2000" b="1" dirty="0"/>
              <a:t>Intransitive verbs: </a:t>
            </a:r>
            <a:r>
              <a:rPr lang="en-US" sz="2000" dirty="0"/>
              <a:t>Mavis </a:t>
            </a:r>
            <a:r>
              <a:rPr lang="en-US" sz="2000" u="sng" dirty="0"/>
              <a:t>slept</a:t>
            </a:r>
            <a:r>
              <a:rPr lang="en-US" sz="2000" dirty="0"/>
              <a:t> until noon.</a:t>
            </a:r>
          </a:p>
          <a:p>
            <a:pPr marL="457200" indent="-457200" algn="l" rtl="0">
              <a:lnSpc>
                <a:spcPct val="150000"/>
              </a:lnSpc>
              <a:buFont typeface="+mj-lt"/>
              <a:buAutoNum type="arabicPeriod"/>
            </a:pPr>
            <a:r>
              <a:rPr lang="en-US" sz="2000" b="1" dirty="0"/>
              <a:t>Transitive verbs</a:t>
            </a:r>
            <a:r>
              <a:rPr lang="en-US" sz="2000" dirty="0"/>
              <a:t>: Doug </a:t>
            </a:r>
            <a:r>
              <a:rPr lang="en-US" sz="2000" u="sng" dirty="0"/>
              <a:t>raises</a:t>
            </a:r>
            <a:r>
              <a:rPr lang="en-US" sz="2000" dirty="0"/>
              <a:t> llamas.</a:t>
            </a:r>
          </a:p>
          <a:p>
            <a:pPr marL="457200" indent="-457200" algn="l" rtl="0">
              <a:lnSpc>
                <a:spcPct val="150000"/>
              </a:lnSpc>
              <a:buFont typeface="+mj-lt"/>
              <a:buAutoNum type="arabicPeriod"/>
            </a:pPr>
            <a:r>
              <a:rPr lang="en-US" sz="2000" b="1" dirty="0" err="1"/>
              <a:t>Ditransitive</a:t>
            </a:r>
            <a:r>
              <a:rPr lang="en-US" sz="2000" b="1" dirty="0"/>
              <a:t> verbs: </a:t>
            </a:r>
            <a:r>
              <a:rPr lang="en-US" sz="2000" dirty="0"/>
              <a:t>I </a:t>
            </a:r>
            <a:r>
              <a:rPr lang="en-US" sz="2000" u="sng" dirty="0"/>
              <a:t>handed</a:t>
            </a:r>
            <a:r>
              <a:rPr lang="en-US" sz="2000" dirty="0"/>
              <a:t> Flo the package.</a:t>
            </a:r>
          </a:p>
          <a:p>
            <a:pPr marL="457200" indent="-457200" algn="l" rtl="0">
              <a:lnSpc>
                <a:spcPct val="150000"/>
              </a:lnSpc>
              <a:buFont typeface="+mj-lt"/>
              <a:buAutoNum type="arabicPeriod"/>
            </a:pPr>
            <a:r>
              <a:rPr lang="en-US" sz="2000" b="1" dirty="0"/>
              <a:t>Linking verbs:  </a:t>
            </a:r>
            <a:r>
              <a:rPr lang="en-US" sz="2000" dirty="0"/>
              <a:t>We </a:t>
            </a:r>
            <a:r>
              <a:rPr lang="en-US" sz="2000" u="sng" dirty="0"/>
              <a:t>are</a:t>
            </a:r>
            <a:r>
              <a:rPr lang="en-US" sz="2000" dirty="0"/>
              <a:t> teachers.</a:t>
            </a:r>
          </a:p>
          <a:p>
            <a:pPr marL="457200" indent="-457200" algn="l" rtl="0">
              <a:lnSpc>
                <a:spcPct val="150000"/>
              </a:lnSpc>
              <a:buFont typeface="+mj-lt"/>
              <a:buAutoNum type="arabicPeriod"/>
            </a:pPr>
            <a:r>
              <a:rPr lang="en-US" sz="2000" b="1" dirty="0"/>
              <a:t>Complex transitive verbs: </a:t>
            </a:r>
            <a:r>
              <a:rPr lang="en-US" sz="2000" dirty="0"/>
              <a:t>They</a:t>
            </a:r>
            <a:r>
              <a:rPr lang="en-US" sz="2000" u="sng" dirty="0"/>
              <a:t> considered </a:t>
            </a:r>
            <a:r>
              <a:rPr lang="en-US" sz="2000" dirty="0"/>
              <a:t>the project a waste of time.</a:t>
            </a:r>
          </a:p>
          <a:p>
            <a:pPr marL="457200" indent="-457200" algn="l" rtl="0">
              <a:lnSpc>
                <a:spcPct val="150000"/>
              </a:lnSpc>
              <a:buFont typeface="+mj-lt"/>
              <a:buAutoNum type="arabicPeriod"/>
            </a:pPr>
            <a:r>
              <a:rPr lang="en-US" sz="2000" b="1" dirty="0"/>
              <a:t>Prepositional verbs</a:t>
            </a:r>
            <a:r>
              <a:rPr lang="en-US" sz="2000" dirty="0"/>
              <a:t>: Steve </a:t>
            </a:r>
            <a:r>
              <a:rPr lang="en-US" sz="2000" u="sng" dirty="0"/>
              <a:t>glanced</a:t>
            </a:r>
            <a:r>
              <a:rPr lang="en-US" sz="2000" dirty="0"/>
              <a:t> at the headlines.</a:t>
            </a:r>
            <a:endParaRPr lang="ar-SA" sz="2000" dirty="0"/>
          </a:p>
        </p:txBody>
      </p:sp>
      <p:sp>
        <p:nvSpPr>
          <p:cNvPr id="3" name="Title 2"/>
          <p:cNvSpPr>
            <a:spLocks noGrp="1"/>
          </p:cNvSpPr>
          <p:nvPr>
            <p:ph type="title"/>
          </p:nvPr>
        </p:nvSpPr>
        <p:spPr>
          <a:xfrm>
            <a:off x="457200" y="338328"/>
            <a:ext cx="2895600" cy="957072"/>
          </a:xfrm>
        </p:spPr>
        <p:txBody>
          <a:bodyPr/>
          <a:lstStyle/>
          <a:p>
            <a:pPr rtl="0"/>
            <a:r>
              <a:rPr lang="en-US" b="1" dirty="0">
                <a:solidFill>
                  <a:schemeClr val="tx1"/>
                </a:solidFill>
              </a:rPr>
              <a:t>Verbs </a:t>
            </a:r>
            <a:endParaRPr lang="ar-SA" b="1"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6353293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2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 calcmode="lin" valueType="num">
                                      <p:cBhvr additive="base">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wipe(down)">
                                      <p:cBhvr>
                                        <p:cTn id="33" dur="5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wheel(1)">
                                      <p:cBhvr>
                                        <p:cTn id="38" dur="2000"/>
                                        <p:tgtEl>
                                          <p:spTgt spid="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2000"/>
                                        <p:tgtEl>
                                          <p:spTgt spid="2">
                                            <p:txEl>
                                              <p:pRg st="7" end="7"/>
                                            </p:txEl>
                                          </p:spTgt>
                                        </p:tgtEl>
                                      </p:cBhvr>
                                    </p:animEffect>
                                    <p:anim calcmode="lin" valueType="num">
                                      <p:cBhvr>
                                        <p:cTn id="50" dur="2000" fill="hold"/>
                                        <p:tgtEl>
                                          <p:spTgt spid="2">
                                            <p:txEl>
                                              <p:pRg st="7" end="7"/>
                                            </p:txEl>
                                          </p:spTgt>
                                        </p:tgtEl>
                                        <p:attrNameLst>
                                          <p:attrName>ppt_w</p:attrName>
                                        </p:attrNameLst>
                                      </p:cBhvr>
                                      <p:tavLst>
                                        <p:tav tm="0" fmla="#ppt_w*sin(2.5*pi*$)">
                                          <p:val>
                                            <p:fltVal val="0"/>
                                          </p:val>
                                        </p:tav>
                                        <p:tav tm="100000">
                                          <p:val>
                                            <p:fltVal val="1"/>
                                          </p:val>
                                        </p:tav>
                                      </p:tavLst>
                                    </p:anim>
                                    <p:anim calcmode="lin" valueType="num">
                                      <p:cBhvr>
                                        <p:cTn id="51" dur="2000" fill="hold"/>
                                        <p:tgtEl>
                                          <p:spTgt spid="2">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57254" fill="hold"/>
                                        <p:tgtEl>
                                          <p:spTgt spid="4"/>
                                        </p:tgtEl>
                                      </p:cBhvr>
                                    </p:cmd>
                                  </p:childTnLst>
                                </p:cTn>
                              </p:par>
                            </p:childTnLst>
                          </p:cTn>
                        </p:par>
                      </p:childTnLst>
                    </p:cTn>
                  </p:par>
                </p:childTnLst>
              </p:cTn>
              <p:nextCondLst>
                <p:cond evt="onClick" delay="0">
                  <p:tgtEl>
                    <p:spTgt spid="4"/>
                  </p:tgtEl>
                </p:cond>
              </p:nextCondLst>
            </p:seq>
            <p:audio>
              <p:cMediaNode vol="80000">
                <p:cTn id="57"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371600"/>
            <a:ext cx="8839199" cy="5257800"/>
          </a:xfrm>
        </p:spPr>
        <p:txBody>
          <a:bodyPr/>
          <a:lstStyle/>
          <a:p>
            <a:pPr algn="l" rtl="0"/>
            <a:r>
              <a:rPr lang="en-US" b="1" dirty="0"/>
              <a:t>An adjective: </a:t>
            </a:r>
            <a:r>
              <a:rPr lang="en-US" dirty="0"/>
              <a:t>is that it describes or denotes the qualities of someone or something.</a:t>
            </a:r>
          </a:p>
          <a:p>
            <a:pPr algn="l" rtl="0"/>
            <a:r>
              <a:rPr lang="en-US" dirty="0"/>
              <a:t>The function of adjectives is to modify nouns. </a:t>
            </a:r>
          </a:p>
          <a:p>
            <a:pPr algn="l" rtl="0"/>
            <a:r>
              <a:rPr lang="en-US" dirty="0"/>
              <a:t>There are two adjective types: </a:t>
            </a:r>
          </a:p>
          <a:p>
            <a:pPr algn="l" rtl="0"/>
            <a:endParaRPr lang="en-US" dirty="0"/>
          </a:p>
          <a:p>
            <a:pPr algn="l" rtl="0"/>
            <a:r>
              <a:rPr lang="en-US" b="1" dirty="0"/>
              <a:t>attributive</a:t>
            </a:r>
            <a:r>
              <a:rPr lang="en-US" dirty="0"/>
              <a:t>, which precede nouns. </a:t>
            </a:r>
          </a:p>
          <a:p>
            <a:pPr marL="0" indent="0" algn="l" rtl="0">
              <a:buNone/>
            </a:pPr>
            <a:r>
              <a:rPr lang="en-US" sz="2000" dirty="0"/>
              <a:t>e.g. The </a:t>
            </a:r>
            <a:r>
              <a:rPr lang="en-US" sz="2000" i="1" dirty="0"/>
              <a:t>old</a:t>
            </a:r>
            <a:r>
              <a:rPr lang="en-US" sz="2000" dirty="0"/>
              <a:t> bucket sprang a leak</a:t>
            </a:r>
          </a:p>
          <a:p>
            <a:pPr marL="0" indent="0" algn="l" rtl="0">
              <a:buNone/>
            </a:pPr>
            <a:endParaRPr lang="en-US" dirty="0"/>
          </a:p>
          <a:p>
            <a:pPr algn="l" rtl="0"/>
            <a:r>
              <a:rPr lang="en-US" dirty="0"/>
              <a:t> </a:t>
            </a:r>
            <a:r>
              <a:rPr lang="en-US" b="1" dirty="0"/>
              <a:t>predicative</a:t>
            </a:r>
            <a:r>
              <a:rPr lang="en-US" dirty="0"/>
              <a:t>, which follow linking verbs: </a:t>
            </a:r>
          </a:p>
          <a:p>
            <a:pPr marL="0" indent="0" algn="l" rtl="0">
              <a:buNone/>
            </a:pPr>
            <a:r>
              <a:rPr lang="en-US" sz="2000" dirty="0"/>
              <a:t>e.g.  He became </a:t>
            </a:r>
            <a:r>
              <a:rPr lang="en-US" sz="2000" i="1" dirty="0"/>
              <a:t>angry</a:t>
            </a:r>
            <a:r>
              <a:rPr lang="en-US" sz="2000" dirty="0"/>
              <a:t> at the very thought.</a:t>
            </a:r>
            <a:endParaRPr lang="ar-SA" sz="2000" dirty="0"/>
          </a:p>
        </p:txBody>
      </p:sp>
      <p:sp>
        <p:nvSpPr>
          <p:cNvPr id="3" name="Title 2"/>
          <p:cNvSpPr>
            <a:spLocks noGrp="1"/>
          </p:cNvSpPr>
          <p:nvPr>
            <p:ph type="title"/>
          </p:nvPr>
        </p:nvSpPr>
        <p:spPr>
          <a:xfrm>
            <a:off x="457200" y="338328"/>
            <a:ext cx="3581400" cy="880872"/>
          </a:xfrm>
        </p:spPr>
        <p:txBody>
          <a:bodyPr/>
          <a:lstStyle/>
          <a:p>
            <a:r>
              <a:rPr lang="en-US" dirty="0"/>
              <a:t>Adjectives</a:t>
            </a:r>
            <a:endParaRPr lang="ar-SA"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0480840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circle(in)">
                                      <p:cBhvr>
                                        <p:cTn id="32" dur="2000"/>
                                        <p:tgtEl>
                                          <p:spTgt spid="2">
                                            <p:txEl>
                                              <p:pRg st="4" end="4"/>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circle(in)">
                                      <p:cBhvr>
                                        <p:cTn id="35" dur="20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8"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wheel(8)">
                                      <p:cBhvr>
                                        <p:cTn id="40" dur="2000"/>
                                        <p:tgtEl>
                                          <p:spTgt spid="2">
                                            <p:txEl>
                                              <p:pRg st="7" end="7"/>
                                            </p:txEl>
                                          </p:spTgt>
                                        </p:tgtEl>
                                      </p:cBhvr>
                                    </p:animEffect>
                                  </p:childTnLst>
                                </p:cTn>
                              </p:par>
                              <p:par>
                                <p:cTn id="41" presetID="21" presetClass="entr" presetSubtype="8" fill="hold" nodeType="with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Effect transition="in" filter="wheel(8)">
                                      <p:cBhvr>
                                        <p:cTn id="43"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90369" fill="hold"/>
                                        <p:tgtEl>
                                          <p:spTgt spid="4"/>
                                        </p:tgtEl>
                                      </p:cBhvr>
                                    </p:cmd>
                                  </p:childTnLst>
                                </p:cTn>
                              </p:par>
                            </p:childTnLst>
                          </p:cTn>
                        </p:par>
                      </p:childTnLst>
                    </p:cTn>
                  </p:par>
                </p:childTnLst>
              </p:cTn>
              <p:nextCondLst>
                <p:cond evt="onClick" delay="0">
                  <p:tgtEl>
                    <p:spTgt spid="4"/>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1447800"/>
            <a:ext cx="8763000" cy="5410200"/>
          </a:xfrm>
        </p:spPr>
        <p:txBody>
          <a:bodyPr>
            <a:noAutofit/>
          </a:bodyPr>
          <a:lstStyle/>
          <a:p>
            <a:pPr algn="l" rtl="0"/>
            <a:r>
              <a:rPr lang="en-US" sz="1800" b="1" dirty="0"/>
              <a:t>Adverbs</a:t>
            </a:r>
            <a:r>
              <a:rPr lang="en-US" sz="1800" dirty="0"/>
              <a:t> modify verbs and contribute meanings of various sorts to sentences. </a:t>
            </a:r>
          </a:p>
          <a:p>
            <a:pPr algn="l" rtl="0"/>
            <a:endParaRPr lang="en-US" sz="1800" b="1" dirty="0"/>
          </a:p>
          <a:p>
            <a:pPr algn="l" rtl="0"/>
            <a:r>
              <a:rPr lang="en-US" sz="1800" b="1" dirty="0"/>
              <a:t>direction</a:t>
            </a:r>
            <a:r>
              <a:rPr lang="en-US" sz="1800" dirty="0"/>
              <a:t>: Jim pointed </a:t>
            </a:r>
            <a:r>
              <a:rPr lang="en-US" sz="1800" u="sng" dirty="0"/>
              <a:t>there</a:t>
            </a:r>
            <a:r>
              <a:rPr lang="en-US" sz="1800" dirty="0"/>
              <a:t>.</a:t>
            </a:r>
          </a:p>
          <a:p>
            <a:pPr algn="l" rtl="0"/>
            <a:r>
              <a:rPr lang="en-US" sz="1800" b="1" dirty="0"/>
              <a:t>location</a:t>
            </a:r>
            <a:r>
              <a:rPr lang="en-US" sz="1800" dirty="0"/>
              <a:t>: Isabel shops </a:t>
            </a:r>
            <a:r>
              <a:rPr lang="en-US" sz="1800" u="sng" dirty="0"/>
              <a:t>nearby</a:t>
            </a:r>
            <a:r>
              <a:rPr lang="en-US" sz="1800" dirty="0"/>
              <a:t>.</a:t>
            </a:r>
          </a:p>
          <a:p>
            <a:pPr algn="l" rtl="0"/>
            <a:r>
              <a:rPr lang="en-US" sz="1800" b="1" dirty="0"/>
              <a:t>manner</a:t>
            </a:r>
            <a:r>
              <a:rPr lang="en-US" sz="1800" dirty="0"/>
              <a:t>: The choir sang </a:t>
            </a:r>
            <a:r>
              <a:rPr lang="en-US" sz="1800" u="sng" dirty="0"/>
              <a:t>joyfully</a:t>
            </a:r>
            <a:r>
              <a:rPr lang="en-US" sz="1800" dirty="0"/>
              <a:t> at the ordination.</a:t>
            </a:r>
          </a:p>
          <a:p>
            <a:pPr algn="l" rtl="0"/>
            <a:r>
              <a:rPr lang="en-US" sz="1800" b="1" dirty="0"/>
              <a:t>time</a:t>
            </a:r>
            <a:r>
              <a:rPr lang="en-US" sz="1800" dirty="0"/>
              <a:t>: </a:t>
            </a:r>
            <a:r>
              <a:rPr lang="en-US" sz="1800" u="sng" dirty="0"/>
              <a:t>Soon</a:t>
            </a:r>
            <a:r>
              <a:rPr lang="en-US" sz="1800" dirty="0"/>
              <a:t> Rachel will retire.</a:t>
            </a:r>
          </a:p>
          <a:p>
            <a:pPr algn="l" rtl="0"/>
            <a:r>
              <a:rPr lang="en-US" sz="1800" b="1" dirty="0"/>
              <a:t>frequency</a:t>
            </a:r>
            <a:r>
              <a:rPr lang="en-US" sz="1800" dirty="0"/>
              <a:t>: We visit our friends in Detroit </a:t>
            </a:r>
            <a:r>
              <a:rPr lang="en-US" sz="1800" u="sng" dirty="0"/>
              <a:t>sometimes.</a:t>
            </a:r>
          </a:p>
          <a:p>
            <a:pPr marL="0" indent="0" algn="l" rtl="0">
              <a:buNone/>
            </a:pPr>
            <a:endParaRPr lang="en-US" sz="1800" u="sng" dirty="0"/>
          </a:p>
          <a:p>
            <a:pPr algn="l" rtl="0"/>
            <a:r>
              <a:rPr lang="en-US" sz="1800" b="1" dirty="0"/>
              <a:t>The primary function of adverbs is to modify verbs, as in the previous examples, but they may also modify a whole sentence, as in the following:</a:t>
            </a:r>
          </a:p>
          <a:p>
            <a:pPr marL="0" indent="0" algn="l" rtl="0">
              <a:buNone/>
            </a:pPr>
            <a:r>
              <a:rPr lang="en-US" sz="1800" dirty="0"/>
              <a:t>e.g. </a:t>
            </a:r>
            <a:r>
              <a:rPr lang="en-US" sz="1800" u="sng" dirty="0"/>
              <a:t>Fortunately</a:t>
            </a:r>
            <a:r>
              <a:rPr lang="en-US" sz="1800" dirty="0"/>
              <a:t>, they arrived home before too much damage had been done.</a:t>
            </a:r>
          </a:p>
          <a:p>
            <a:pPr marL="0" indent="0" algn="l" rtl="0">
              <a:buNone/>
            </a:pPr>
            <a:endParaRPr lang="en-US" sz="1800" dirty="0"/>
          </a:p>
          <a:p>
            <a:pPr marL="0" indent="0" algn="l" rtl="0">
              <a:buNone/>
            </a:pPr>
            <a:r>
              <a:rPr lang="en-US" sz="1800" b="1" dirty="0"/>
              <a:t>or modify adjectives and other adverbs (adverbs of degree)</a:t>
            </a:r>
          </a:p>
          <a:p>
            <a:pPr algn="l" rtl="0"/>
            <a:r>
              <a:rPr lang="en-US" sz="1800" dirty="0"/>
              <a:t>It is </a:t>
            </a:r>
            <a:r>
              <a:rPr lang="en-US" sz="1800" u="sng" dirty="0"/>
              <a:t>too</a:t>
            </a:r>
            <a:r>
              <a:rPr lang="en-US" sz="1800" dirty="0"/>
              <a:t> early to plant a garden.</a:t>
            </a:r>
          </a:p>
          <a:p>
            <a:pPr algn="l" rtl="0"/>
            <a:r>
              <a:rPr lang="en-US" sz="1800" dirty="0"/>
              <a:t>Ben was </a:t>
            </a:r>
            <a:r>
              <a:rPr lang="en-US" sz="1800" u="sng" dirty="0"/>
              <a:t>barely</a:t>
            </a:r>
            <a:r>
              <a:rPr lang="en-US" sz="1800" dirty="0"/>
              <a:t> late to school.</a:t>
            </a:r>
          </a:p>
          <a:p>
            <a:pPr marL="0" indent="0" algn="l" rtl="0">
              <a:buNone/>
            </a:pPr>
            <a:endParaRPr lang="ar-SA" sz="1800" dirty="0"/>
          </a:p>
        </p:txBody>
      </p:sp>
      <p:sp>
        <p:nvSpPr>
          <p:cNvPr id="3" name="Title 2"/>
          <p:cNvSpPr>
            <a:spLocks noGrp="1"/>
          </p:cNvSpPr>
          <p:nvPr>
            <p:ph type="title"/>
          </p:nvPr>
        </p:nvSpPr>
        <p:spPr>
          <a:xfrm>
            <a:off x="457200" y="338328"/>
            <a:ext cx="2819400" cy="804672"/>
          </a:xfrm>
        </p:spPr>
        <p:txBody>
          <a:bodyPr/>
          <a:lstStyle/>
          <a:p>
            <a:r>
              <a:rPr lang="en-US" dirty="0"/>
              <a:t>Adverbs</a:t>
            </a:r>
            <a:endParaRPr lang="ar-SA"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38116041"/>
      </p:ext>
    </p:extLst>
  </p:cSld>
  <p:clrMapOvr>
    <a:masterClrMapping/>
  </p:clrMapOvr>
  <mc:AlternateContent xmlns:mc="http://schemas.openxmlformats.org/markup-compatibility/2006" xmlns:p14="http://schemas.microsoft.com/office/powerpoint/2010/main">
    <mc:Choice Requires="p14">
      <p:transition spd="slow" p14:dur="39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p:cTn id="25"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3"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wheel(3)">
                                      <p:cBhvr>
                                        <p:cTn id="32" dur="20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diamond(in)">
                                      <p:cBhvr>
                                        <p:cTn id="37" dur="20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2000"/>
                                        <p:tgtEl>
                                          <p:spTgt spid="2">
                                            <p:txEl>
                                              <p:pRg st="4" end="4"/>
                                            </p:txEl>
                                          </p:spTgt>
                                        </p:tgtEl>
                                      </p:cBhvr>
                                    </p:animEffect>
                                    <p:anim calcmode="lin" valueType="num">
                                      <p:cBhvr>
                                        <p:cTn id="43" dur="2000" fill="hold"/>
                                        <p:tgtEl>
                                          <p:spTgt spid="2">
                                            <p:txEl>
                                              <p:pRg st="4" end="4"/>
                                            </p:txEl>
                                          </p:spTgt>
                                        </p:tgtEl>
                                        <p:attrNameLst>
                                          <p:attrName>ppt_w</p:attrName>
                                        </p:attrNameLst>
                                      </p:cBhvr>
                                      <p:tavLst>
                                        <p:tav tm="0" fmla="#ppt_w*sin(2.5*pi*$)">
                                          <p:val>
                                            <p:fltVal val="0"/>
                                          </p:val>
                                        </p:tav>
                                        <p:tav tm="100000">
                                          <p:val>
                                            <p:fltVal val="1"/>
                                          </p:val>
                                        </p:tav>
                                      </p:tavLst>
                                    </p:anim>
                                    <p:anim calcmode="lin" valueType="num">
                                      <p:cBhvr>
                                        <p:cTn id="44" dur="2000" fill="hold"/>
                                        <p:tgtEl>
                                          <p:spTgt spid="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9" dur="500"/>
                                        <p:tgtEl>
                                          <p:spTgt spid="2">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
                                            <p:txEl>
                                              <p:pRg st="6" end="6"/>
                                            </p:txEl>
                                          </p:spTgt>
                                        </p:tgtEl>
                                        <p:attrNameLst>
                                          <p:attrName>style.visibility</p:attrName>
                                        </p:attrNameLst>
                                      </p:cBhvr>
                                      <p:to>
                                        <p:strVal val="visible"/>
                                      </p:to>
                                    </p:set>
                                    <p:animEffect transition="in" filter="randombar(horizontal)">
                                      <p:cBhvr>
                                        <p:cTn id="54" dur="500"/>
                                        <p:tgtEl>
                                          <p:spTgt spid="2">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9" fill="hold" nodeType="clickEffect">
                                  <p:stCondLst>
                                    <p:cond delay="0"/>
                                  </p:stCondLst>
                                  <p:childTnLst>
                                    <p:set>
                                      <p:cBhvr>
                                        <p:cTn id="58" dur="1" fill="hold">
                                          <p:stCondLst>
                                            <p:cond delay="0"/>
                                          </p:stCondLst>
                                        </p:cTn>
                                        <p:tgtEl>
                                          <p:spTgt spid="2">
                                            <p:txEl>
                                              <p:pRg st="8" end="8"/>
                                            </p:txEl>
                                          </p:spTgt>
                                        </p:tgtEl>
                                        <p:attrNameLst>
                                          <p:attrName>style.visibility</p:attrName>
                                        </p:attrNameLst>
                                      </p:cBhvr>
                                      <p:to>
                                        <p:strVal val="visible"/>
                                      </p:to>
                                    </p:set>
                                    <p:anim calcmode="lin" valueType="num">
                                      <p:cBhvr additive="base">
                                        <p:cTn id="59" dur="10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60" dur="1000" fill="hold"/>
                                        <p:tgtEl>
                                          <p:spTgt spid="2">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6" fill="hold" nodeType="clickEffect">
                                  <p:stCondLst>
                                    <p:cond delay="0"/>
                                  </p:stCondLst>
                                  <p:childTnLst>
                                    <p:set>
                                      <p:cBhvr>
                                        <p:cTn id="64" dur="1" fill="hold">
                                          <p:stCondLst>
                                            <p:cond delay="0"/>
                                          </p:stCondLst>
                                        </p:cTn>
                                        <p:tgtEl>
                                          <p:spTgt spid="2">
                                            <p:txEl>
                                              <p:pRg st="9" end="9"/>
                                            </p:txEl>
                                          </p:spTgt>
                                        </p:tgtEl>
                                        <p:attrNameLst>
                                          <p:attrName>style.visibility</p:attrName>
                                        </p:attrNameLst>
                                      </p:cBhvr>
                                      <p:to>
                                        <p:strVal val="visible"/>
                                      </p:to>
                                    </p:set>
                                    <p:anim calcmode="lin" valueType="num">
                                      <p:cBhvr additive="base">
                                        <p:cTn id="65" dur="1000" fill="hold"/>
                                        <p:tgtEl>
                                          <p:spTgt spid="2">
                                            <p:txEl>
                                              <p:pRg st="9" end="9"/>
                                            </p:txEl>
                                          </p:spTgt>
                                        </p:tgtEl>
                                        <p:attrNameLst>
                                          <p:attrName>ppt_x</p:attrName>
                                        </p:attrNameLst>
                                      </p:cBhvr>
                                      <p:tavLst>
                                        <p:tav tm="0">
                                          <p:val>
                                            <p:strVal val="1+#ppt_w/2"/>
                                          </p:val>
                                        </p:tav>
                                        <p:tav tm="100000">
                                          <p:val>
                                            <p:strVal val="#ppt_x"/>
                                          </p:val>
                                        </p:tav>
                                      </p:tavLst>
                                    </p:anim>
                                    <p:anim calcmode="lin" valueType="num">
                                      <p:cBhvr additive="base">
                                        <p:cTn id="66" dur="10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nodeType="clickEffect">
                                  <p:stCondLst>
                                    <p:cond delay="0"/>
                                  </p:stCondLst>
                                  <p:childTnLst>
                                    <p:set>
                                      <p:cBhvr>
                                        <p:cTn id="70" dur="1" fill="hold">
                                          <p:stCondLst>
                                            <p:cond delay="0"/>
                                          </p:stCondLst>
                                        </p:cTn>
                                        <p:tgtEl>
                                          <p:spTgt spid="2">
                                            <p:txEl>
                                              <p:pRg st="11" end="11"/>
                                            </p:txEl>
                                          </p:spTgt>
                                        </p:tgtEl>
                                        <p:attrNameLst>
                                          <p:attrName>style.visibility</p:attrName>
                                        </p:attrNameLst>
                                      </p:cBhvr>
                                      <p:to>
                                        <p:strVal val="visible"/>
                                      </p:to>
                                    </p:set>
                                    <p:anim calcmode="lin" valueType="num">
                                      <p:cBhvr>
                                        <p:cTn id="71" dur="1000" fill="hold"/>
                                        <p:tgtEl>
                                          <p:spTgt spid="2">
                                            <p:txEl>
                                              <p:pRg st="11" end="11"/>
                                            </p:txEl>
                                          </p:spTgt>
                                        </p:tgtEl>
                                        <p:attrNameLst>
                                          <p:attrName>ppt_w</p:attrName>
                                        </p:attrNameLst>
                                      </p:cBhvr>
                                      <p:tavLst>
                                        <p:tav tm="0">
                                          <p:val>
                                            <p:strVal val="#ppt_w*0.70"/>
                                          </p:val>
                                        </p:tav>
                                        <p:tav tm="100000">
                                          <p:val>
                                            <p:strVal val="#ppt_w"/>
                                          </p:val>
                                        </p:tav>
                                      </p:tavLst>
                                    </p:anim>
                                    <p:anim calcmode="lin" valueType="num">
                                      <p:cBhvr>
                                        <p:cTn id="72" dur="1000" fill="hold"/>
                                        <p:tgtEl>
                                          <p:spTgt spid="2">
                                            <p:txEl>
                                              <p:pRg st="11" end="11"/>
                                            </p:txEl>
                                          </p:spTgt>
                                        </p:tgtEl>
                                        <p:attrNameLst>
                                          <p:attrName>ppt_h</p:attrName>
                                        </p:attrNameLst>
                                      </p:cBhvr>
                                      <p:tavLst>
                                        <p:tav tm="0">
                                          <p:val>
                                            <p:strVal val="#ppt_h"/>
                                          </p:val>
                                        </p:tav>
                                        <p:tav tm="100000">
                                          <p:val>
                                            <p:strVal val="#ppt_h"/>
                                          </p:val>
                                        </p:tav>
                                      </p:tavLst>
                                    </p:anim>
                                    <p:animEffect transition="in" filter="fade">
                                      <p:cBhvr>
                                        <p:cTn id="73" dur="1000"/>
                                        <p:tgtEl>
                                          <p:spTgt spid="2">
                                            <p:txEl>
                                              <p:pRg st="11" end="1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ntr" presetSubtype="0" fill="hold" nodeType="clickEffect">
                                  <p:stCondLst>
                                    <p:cond delay="0"/>
                                  </p:stCondLst>
                                  <p:childTnLst>
                                    <p:set>
                                      <p:cBhvr>
                                        <p:cTn id="77" dur="1" fill="hold">
                                          <p:stCondLst>
                                            <p:cond delay="0"/>
                                          </p:stCondLst>
                                        </p:cTn>
                                        <p:tgtEl>
                                          <p:spTgt spid="2">
                                            <p:txEl>
                                              <p:pRg st="12" end="12"/>
                                            </p:txEl>
                                          </p:spTgt>
                                        </p:tgtEl>
                                        <p:attrNameLst>
                                          <p:attrName>style.visibility</p:attrName>
                                        </p:attrNameLst>
                                      </p:cBhvr>
                                      <p:to>
                                        <p:strVal val="visible"/>
                                      </p:to>
                                    </p:set>
                                    <p:animEffect transition="in" filter="wipe(down)">
                                      <p:cBhvr>
                                        <p:cTn id="78" dur="580">
                                          <p:stCondLst>
                                            <p:cond delay="0"/>
                                          </p:stCondLst>
                                        </p:cTn>
                                        <p:tgtEl>
                                          <p:spTgt spid="2">
                                            <p:txEl>
                                              <p:pRg st="12" end="12"/>
                                            </p:txEl>
                                          </p:spTgt>
                                        </p:tgtEl>
                                      </p:cBhvr>
                                    </p:animEffect>
                                    <p:anim calcmode="lin" valueType="num">
                                      <p:cBhvr>
                                        <p:cTn id="79" dur="1822" tmFilter="0,0; 0.14,0.36; 0.43,0.73; 0.71,0.91; 1.0,1.0">
                                          <p:stCondLst>
                                            <p:cond delay="0"/>
                                          </p:stCondLst>
                                        </p:cTn>
                                        <p:tgtEl>
                                          <p:spTgt spid="2">
                                            <p:txEl>
                                              <p:pRg st="12" end="12"/>
                                            </p:txEl>
                                          </p:spTgt>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2">
                                            <p:txEl>
                                              <p:pRg st="12" end="12"/>
                                            </p:txEl>
                                          </p:spTgt>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2">
                                            <p:txEl>
                                              <p:pRg st="12" end="12"/>
                                            </p:txEl>
                                          </p:spTgt>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2">
                                            <p:txEl>
                                              <p:pRg st="12" end="12"/>
                                            </p:txEl>
                                          </p:spTgt>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2">
                                            <p:txEl>
                                              <p:pRg st="12" end="12"/>
                                            </p:txEl>
                                          </p:spTgt>
                                        </p:tgtEl>
                                        <p:attrNameLst>
                                          <p:attrName>ppt_y</p:attrName>
                                        </p:attrNameLst>
                                      </p:cBhvr>
                                      <p:tavLst>
                                        <p:tav tm="0" fmla="#ppt_y-sin(pi*$)/81">
                                          <p:val>
                                            <p:fltVal val="0"/>
                                          </p:val>
                                        </p:tav>
                                        <p:tav tm="100000">
                                          <p:val>
                                            <p:fltVal val="1"/>
                                          </p:val>
                                        </p:tav>
                                      </p:tavLst>
                                    </p:anim>
                                    <p:animScale>
                                      <p:cBhvr>
                                        <p:cTn id="84" dur="26">
                                          <p:stCondLst>
                                            <p:cond delay="650"/>
                                          </p:stCondLst>
                                        </p:cTn>
                                        <p:tgtEl>
                                          <p:spTgt spid="2">
                                            <p:txEl>
                                              <p:pRg st="12" end="12"/>
                                            </p:txEl>
                                          </p:spTgt>
                                        </p:tgtEl>
                                      </p:cBhvr>
                                      <p:to x="100000" y="60000"/>
                                    </p:animScale>
                                    <p:animScale>
                                      <p:cBhvr>
                                        <p:cTn id="85" dur="166" decel="50000">
                                          <p:stCondLst>
                                            <p:cond delay="676"/>
                                          </p:stCondLst>
                                        </p:cTn>
                                        <p:tgtEl>
                                          <p:spTgt spid="2">
                                            <p:txEl>
                                              <p:pRg st="12" end="12"/>
                                            </p:txEl>
                                          </p:spTgt>
                                        </p:tgtEl>
                                      </p:cBhvr>
                                      <p:to x="100000" y="100000"/>
                                    </p:animScale>
                                    <p:animScale>
                                      <p:cBhvr>
                                        <p:cTn id="86" dur="26">
                                          <p:stCondLst>
                                            <p:cond delay="1312"/>
                                          </p:stCondLst>
                                        </p:cTn>
                                        <p:tgtEl>
                                          <p:spTgt spid="2">
                                            <p:txEl>
                                              <p:pRg st="12" end="12"/>
                                            </p:txEl>
                                          </p:spTgt>
                                        </p:tgtEl>
                                      </p:cBhvr>
                                      <p:to x="100000" y="80000"/>
                                    </p:animScale>
                                    <p:animScale>
                                      <p:cBhvr>
                                        <p:cTn id="87" dur="166" decel="50000">
                                          <p:stCondLst>
                                            <p:cond delay="1338"/>
                                          </p:stCondLst>
                                        </p:cTn>
                                        <p:tgtEl>
                                          <p:spTgt spid="2">
                                            <p:txEl>
                                              <p:pRg st="12" end="12"/>
                                            </p:txEl>
                                          </p:spTgt>
                                        </p:tgtEl>
                                      </p:cBhvr>
                                      <p:to x="100000" y="100000"/>
                                    </p:animScale>
                                    <p:animScale>
                                      <p:cBhvr>
                                        <p:cTn id="88" dur="26">
                                          <p:stCondLst>
                                            <p:cond delay="1642"/>
                                          </p:stCondLst>
                                        </p:cTn>
                                        <p:tgtEl>
                                          <p:spTgt spid="2">
                                            <p:txEl>
                                              <p:pRg st="12" end="12"/>
                                            </p:txEl>
                                          </p:spTgt>
                                        </p:tgtEl>
                                      </p:cBhvr>
                                      <p:to x="100000" y="90000"/>
                                    </p:animScale>
                                    <p:animScale>
                                      <p:cBhvr>
                                        <p:cTn id="89" dur="166" decel="50000">
                                          <p:stCondLst>
                                            <p:cond delay="1668"/>
                                          </p:stCondLst>
                                        </p:cTn>
                                        <p:tgtEl>
                                          <p:spTgt spid="2">
                                            <p:txEl>
                                              <p:pRg st="12" end="12"/>
                                            </p:txEl>
                                          </p:spTgt>
                                        </p:tgtEl>
                                      </p:cBhvr>
                                      <p:to x="100000" y="100000"/>
                                    </p:animScale>
                                    <p:animScale>
                                      <p:cBhvr>
                                        <p:cTn id="90" dur="26">
                                          <p:stCondLst>
                                            <p:cond delay="1808"/>
                                          </p:stCondLst>
                                        </p:cTn>
                                        <p:tgtEl>
                                          <p:spTgt spid="2">
                                            <p:txEl>
                                              <p:pRg st="12" end="12"/>
                                            </p:txEl>
                                          </p:spTgt>
                                        </p:tgtEl>
                                      </p:cBhvr>
                                      <p:to x="100000" y="95000"/>
                                    </p:animScale>
                                    <p:animScale>
                                      <p:cBhvr>
                                        <p:cTn id="91" dur="166" decel="50000">
                                          <p:stCondLst>
                                            <p:cond delay="1834"/>
                                          </p:stCondLst>
                                        </p:cTn>
                                        <p:tgtEl>
                                          <p:spTgt spid="2">
                                            <p:txEl>
                                              <p:pRg st="12" end="12"/>
                                            </p:txEl>
                                          </p:spTgt>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2">
                                            <p:txEl>
                                              <p:pRg st="13" end="13"/>
                                            </p:txEl>
                                          </p:spTgt>
                                        </p:tgtEl>
                                        <p:attrNameLst>
                                          <p:attrName>style.visibility</p:attrName>
                                        </p:attrNameLst>
                                      </p:cBhvr>
                                      <p:to>
                                        <p:strVal val="visible"/>
                                      </p:to>
                                    </p:set>
                                    <p:animEffect transition="in" filter="wipe(down)">
                                      <p:cBhvr>
                                        <p:cTn id="94" dur="580">
                                          <p:stCondLst>
                                            <p:cond delay="0"/>
                                          </p:stCondLst>
                                        </p:cTn>
                                        <p:tgtEl>
                                          <p:spTgt spid="2">
                                            <p:txEl>
                                              <p:pRg st="13" end="13"/>
                                            </p:txEl>
                                          </p:spTgt>
                                        </p:tgtEl>
                                      </p:cBhvr>
                                    </p:animEffect>
                                    <p:anim calcmode="lin" valueType="num">
                                      <p:cBhvr>
                                        <p:cTn id="95" dur="1822" tmFilter="0,0; 0.14,0.36; 0.43,0.73; 0.71,0.91; 1.0,1.0">
                                          <p:stCondLst>
                                            <p:cond delay="0"/>
                                          </p:stCondLst>
                                        </p:cTn>
                                        <p:tgtEl>
                                          <p:spTgt spid="2">
                                            <p:txEl>
                                              <p:pRg st="13" end="13"/>
                                            </p:txEl>
                                          </p:spTgt>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2">
                                            <p:txEl>
                                              <p:pRg st="13" end="13"/>
                                            </p:txEl>
                                          </p:spTgt>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2">
                                            <p:txEl>
                                              <p:pRg st="13" end="13"/>
                                            </p:txEl>
                                          </p:spTgt>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2">
                                            <p:txEl>
                                              <p:pRg st="13" end="13"/>
                                            </p:txEl>
                                          </p:spTgt>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2">
                                            <p:txEl>
                                              <p:pRg st="13" end="13"/>
                                            </p:txEl>
                                          </p:spTgt>
                                        </p:tgtEl>
                                        <p:attrNameLst>
                                          <p:attrName>ppt_y</p:attrName>
                                        </p:attrNameLst>
                                      </p:cBhvr>
                                      <p:tavLst>
                                        <p:tav tm="0" fmla="#ppt_y-sin(pi*$)/81">
                                          <p:val>
                                            <p:fltVal val="0"/>
                                          </p:val>
                                        </p:tav>
                                        <p:tav tm="100000">
                                          <p:val>
                                            <p:fltVal val="1"/>
                                          </p:val>
                                        </p:tav>
                                      </p:tavLst>
                                    </p:anim>
                                    <p:animScale>
                                      <p:cBhvr>
                                        <p:cTn id="100" dur="26">
                                          <p:stCondLst>
                                            <p:cond delay="650"/>
                                          </p:stCondLst>
                                        </p:cTn>
                                        <p:tgtEl>
                                          <p:spTgt spid="2">
                                            <p:txEl>
                                              <p:pRg st="13" end="13"/>
                                            </p:txEl>
                                          </p:spTgt>
                                        </p:tgtEl>
                                      </p:cBhvr>
                                      <p:to x="100000" y="60000"/>
                                    </p:animScale>
                                    <p:animScale>
                                      <p:cBhvr>
                                        <p:cTn id="101" dur="166" decel="50000">
                                          <p:stCondLst>
                                            <p:cond delay="676"/>
                                          </p:stCondLst>
                                        </p:cTn>
                                        <p:tgtEl>
                                          <p:spTgt spid="2">
                                            <p:txEl>
                                              <p:pRg st="13" end="13"/>
                                            </p:txEl>
                                          </p:spTgt>
                                        </p:tgtEl>
                                      </p:cBhvr>
                                      <p:to x="100000" y="100000"/>
                                    </p:animScale>
                                    <p:animScale>
                                      <p:cBhvr>
                                        <p:cTn id="102" dur="26">
                                          <p:stCondLst>
                                            <p:cond delay="1312"/>
                                          </p:stCondLst>
                                        </p:cTn>
                                        <p:tgtEl>
                                          <p:spTgt spid="2">
                                            <p:txEl>
                                              <p:pRg st="13" end="13"/>
                                            </p:txEl>
                                          </p:spTgt>
                                        </p:tgtEl>
                                      </p:cBhvr>
                                      <p:to x="100000" y="80000"/>
                                    </p:animScale>
                                    <p:animScale>
                                      <p:cBhvr>
                                        <p:cTn id="103" dur="166" decel="50000">
                                          <p:stCondLst>
                                            <p:cond delay="1338"/>
                                          </p:stCondLst>
                                        </p:cTn>
                                        <p:tgtEl>
                                          <p:spTgt spid="2">
                                            <p:txEl>
                                              <p:pRg st="13" end="13"/>
                                            </p:txEl>
                                          </p:spTgt>
                                        </p:tgtEl>
                                      </p:cBhvr>
                                      <p:to x="100000" y="100000"/>
                                    </p:animScale>
                                    <p:animScale>
                                      <p:cBhvr>
                                        <p:cTn id="104" dur="26">
                                          <p:stCondLst>
                                            <p:cond delay="1642"/>
                                          </p:stCondLst>
                                        </p:cTn>
                                        <p:tgtEl>
                                          <p:spTgt spid="2">
                                            <p:txEl>
                                              <p:pRg st="13" end="13"/>
                                            </p:txEl>
                                          </p:spTgt>
                                        </p:tgtEl>
                                      </p:cBhvr>
                                      <p:to x="100000" y="90000"/>
                                    </p:animScale>
                                    <p:animScale>
                                      <p:cBhvr>
                                        <p:cTn id="105" dur="166" decel="50000">
                                          <p:stCondLst>
                                            <p:cond delay="1668"/>
                                          </p:stCondLst>
                                        </p:cTn>
                                        <p:tgtEl>
                                          <p:spTgt spid="2">
                                            <p:txEl>
                                              <p:pRg st="13" end="13"/>
                                            </p:txEl>
                                          </p:spTgt>
                                        </p:tgtEl>
                                      </p:cBhvr>
                                      <p:to x="100000" y="100000"/>
                                    </p:animScale>
                                    <p:animScale>
                                      <p:cBhvr>
                                        <p:cTn id="106" dur="26">
                                          <p:stCondLst>
                                            <p:cond delay="1808"/>
                                          </p:stCondLst>
                                        </p:cTn>
                                        <p:tgtEl>
                                          <p:spTgt spid="2">
                                            <p:txEl>
                                              <p:pRg st="13" end="13"/>
                                            </p:txEl>
                                          </p:spTgt>
                                        </p:tgtEl>
                                      </p:cBhvr>
                                      <p:to x="100000" y="95000"/>
                                    </p:animScale>
                                    <p:animScale>
                                      <p:cBhvr>
                                        <p:cTn id="107" dur="166" decel="50000">
                                          <p:stCondLst>
                                            <p:cond delay="1834"/>
                                          </p:stCondLst>
                                        </p:cTn>
                                        <p:tgtEl>
                                          <p:spTgt spid="2">
                                            <p:txEl>
                                              <p:pRg st="13" end="1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8" restart="whenNotActive" fill="hold" evtFilter="cancelBubble" nodeType="interactiveSeq">
                <p:stCondLst>
                  <p:cond evt="onClick" delay="0">
                    <p:tgtEl>
                      <p:spTgt spid="4"/>
                    </p:tgtEl>
                  </p:cond>
                </p:stCondLst>
                <p:endSync evt="end" delay="0">
                  <p:rtn val="all"/>
                </p:endSync>
                <p:childTnLst>
                  <p:par>
                    <p:cTn id="109" fill="hold">
                      <p:stCondLst>
                        <p:cond delay="0"/>
                      </p:stCondLst>
                      <p:childTnLst>
                        <p:par>
                          <p:cTn id="110" fill="hold">
                            <p:stCondLst>
                              <p:cond delay="0"/>
                            </p:stCondLst>
                            <p:childTnLst>
                              <p:par>
                                <p:cTn id="111" presetID="1" presetClass="mediacall" presetSubtype="0" fill="hold" nodeType="clickEffect">
                                  <p:stCondLst>
                                    <p:cond delay="0"/>
                                  </p:stCondLst>
                                  <p:childTnLst>
                                    <p:cmd type="call" cmd="playFrom(0.0)">
                                      <p:cBhvr>
                                        <p:cTn id="112" dur="110067" fill="hold"/>
                                        <p:tgtEl>
                                          <p:spTgt spid="4"/>
                                        </p:tgtEl>
                                      </p:cBhvr>
                                    </p:cmd>
                                  </p:childTnLst>
                                </p:cTn>
                              </p:par>
                            </p:childTnLst>
                          </p:cTn>
                        </p:par>
                      </p:childTnLst>
                    </p:cTn>
                  </p:par>
                </p:childTnLst>
              </p:cTn>
              <p:nextCondLst>
                <p:cond evt="onClick" delay="0">
                  <p:tgtEl>
                    <p:spTgt spid="4"/>
                  </p:tgtEl>
                </p:cond>
              </p:nextCondLst>
            </p:seq>
            <p:audio>
              <p:cMediaNode vol="80000">
                <p:cTn id="113"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8610600" cy="4830763"/>
          </a:xfrm>
        </p:spPr>
        <p:txBody>
          <a:bodyPr>
            <a:normAutofit/>
          </a:bodyPr>
          <a:lstStyle/>
          <a:p>
            <a:pPr algn="l" rtl="0"/>
            <a:r>
              <a:rPr lang="en-US" b="1" dirty="0"/>
              <a:t>Pronouns: </a:t>
            </a:r>
            <a:r>
              <a:rPr lang="en-US" sz="1800" dirty="0"/>
              <a:t>refer to or replace nouns and noun phrases within a text </a:t>
            </a:r>
          </a:p>
          <a:p>
            <a:pPr algn="l" rtl="0"/>
            <a:endParaRPr lang="en-US" sz="1800" dirty="0"/>
          </a:p>
          <a:p>
            <a:pPr algn="l" rtl="0"/>
            <a:r>
              <a:rPr lang="en-US" sz="1800" dirty="0"/>
              <a:t>Types of pronouns (Subject, Object, Possessive, Demonstrative &amp; Determiners)</a:t>
            </a:r>
          </a:p>
          <a:p>
            <a:pPr algn="l" rtl="0"/>
            <a:endParaRPr lang="en-US" sz="1800" dirty="0"/>
          </a:p>
          <a:p>
            <a:pPr algn="l" rtl="0"/>
            <a:endParaRPr lang="en-US" sz="1800" dirty="0"/>
          </a:p>
          <a:p>
            <a:pPr marL="0" indent="0" algn="l" rtl="0">
              <a:buNone/>
            </a:pPr>
            <a:r>
              <a:rPr lang="en-US" sz="2000" b="1" dirty="0"/>
              <a:t>Determiners</a:t>
            </a:r>
            <a:r>
              <a:rPr lang="en-US" sz="1800" b="1" dirty="0"/>
              <a:t>: </a:t>
            </a:r>
            <a:r>
              <a:rPr lang="en-US" sz="1800" dirty="0"/>
              <a:t>refer to that special class of words that limit the nouns that follow them. </a:t>
            </a:r>
          </a:p>
          <a:p>
            <a:pPr algn="l" rtl="0"/>
            <a:endParaRPr lang="en-US" sz="1800" dirty="0"/>
          </a:p>
          <a:p>
            <a:pPr algn="l" rtl="0"/>
            <a:r>
              <a:rPr lang="en-US" sz="1800" dirty="0"/>
              <a:t>Various types of words fit into this category: articles the, a(n)], demonstratives (this, that, these, those), and possessive determiners (my, your, his, her, its, our, their)</a:t>
            </a:r>
          </a:p>
          <a:p>
            <a:pPr algn="l" rtl="0"/>
            <a:endParaRPr lang="en-US" sz="1800" dirty="0"/>
          </a:p>
          <a:p>
            <a:pPr algn="l" rtl="0"/>
            <a:r>
              <a:rPr lang="en-US" sz="1800" dirty="0"/>
              <a:t> e.g. I put </a:t>
            </a:r>
            <a:r>
              <a:rPr lang="en-US" sz="1800" i="1" dirty="0"/>
              <a:t>my</a:t>
            </a:r>
            <a:r>
              <a:rPr lang="en-US" sz="1800" dirty="0"/>
              <a:t> backpack on </a:t>
            </a:r>
            <a:r>
              <a:rPr lang="en-US" sz="1800" i="1" dirty="0"/>
              <a:t>the</a:t>
            </a:r>
            <a:r>
              <a:rPr lang="en-US" sz="1800" dirty="0"/>
              <a:t> front porch, and now l can't find it.</a:t>
            </a:r>
            <a:endParaRPr lang="ar-SA" sz="1800" dirty="0"/>
          </a:p>
        </p:txBody>
      </p:sp>
      <p:sp>
        <p:nvSpPr>
          <p:cNvPr id="3" name="Title 2"/>
          <p:cNvSpPr>
            <a:spLocks noGrp="1"/>
          </p:cNvSpPr>
          <p:nvPr>
            <p:ph type="title"/>
          </p:nvPr>
        </p:nvSpPr>
        <p:spPr>
          <a:xfrm>
            <a:off x="457200" y="338328"/>
            <a:ext cx="4038600" cy="804672"/>
          </a:xfrm>
        </p:spPr>
        <p:txBody>
          <a:bodyPr>
            <a:normAutofit/>
          </a:bodyPr>
          <a:lstStyle/>
          <a:p>
            <a:pPr rtl="0"/>
            <a:r>
              <a:rPr lang="en-US" sz="2800" b="1" dirty="0">
                <a:solidFill>
                  <a:schemeClr val="tx1"/>
                </a:solidFill>
              </a:rPr>
              <a:t>Minor Parts of Speech</a:t>
            </a:r>
            <a:endParaRPr lang="ar-SA" sz="2800" b="1"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122590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barn(inVertical)">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heel(1)">
                                      <p:cBhvr>
                                        <p:cTn id="30" dur="20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additive="base">
                                        <p:cTn id="3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1000"/>
                                        <p:tgtEl>
                                          <p:spTgt spid="2">
                                            <p:txEl>
                                              <p:pRg st="7" end="7"/>
                                            </p:txEl>
                                          </p:spTgt>
                                        </p:tgtEl>
                                      </p:cBhvr>
                                    </p:animEffect>
                                    <p:anim calcmode="lin" valueType="num">
                                      <p:cBhvr>
                                        <p:cTn id="4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animEffect transition="in" filter="randombar(horizontal)">
                                      <p:cBhvr>
                                        <p:cTn id="4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138836" fill="hold"/>
                                        <p:tgtEl>
                                          <p:spTgt spid="4"/>
                                        </p:tgtEl>
                                      </p:cBhvr>
                                    </p:cmd>
                                  </p:childTnLst>
                                </p:cTn>
                              </p:par>
                            </p:childTnLst>
                          </p:cTn>
                        </p:par>
                      </p:childTnLst>
                    </p:cTn>
                  </p:par>
                </p:childTnLst>
              </p:cTn>
              <p:nextCondLst>
                <p:cond evt="onClick" delay="0">
                  <p:tgtEl>
                    <p:spTgt spid="4"/>
                  </p:tgtEl>
                </p:cond>
              </p:nextCondLst>
            </p:seq>
            <p:audio>
              <p:cMediaNode vol="80000">
                <p:cTn id="5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
            <a:ext cx="8627533" cy="6400800"/>
          </a:xfrm>
        </p:spPr>
        <p:txBody>
          <a:bodyPr>
            <a:normAutofit fontScale="92500" lnSpcReduction="10000"/>
          </a:bodyPr>
          <a:lstStyle/>
          <a:p>
            <a:pPr algn="l" rtl="0"/>
            <a:r>
              <a:rPr lang="en-US" b="1" dirty="0">
                <a:solidFill>
                  <a:schemeClr val="tx1"/>
                </a:solidFill>
              </a:rPr>
              <a:t>Prepositions: </a:t>
            </a:r>
            <a:r>
              <a:rPr lang="en-US" sz="2000" dirty="0"/>
              <a:t>connect words to other parts of a sentence and have a close relationship with the word that follows, which is usually a noun.</a:t>
            </a:r>
          </a:p>
          <a:p>
            <a:pPr algn="l" rtl="0"/>
            <a:r>
              <a:rPr lang="en-US" sz="2000" dirty="0"/>
              <a:t> Prepositions prototypically signal spatial and temporal relationships:</a:t>
            </a:r>
          </a:p>
          <a:p>
            <a:pPr algn="l" rtl="0"/>
            <a:endParaRPr lang="en-US" sz="2000" dirty="0"/>
          </a:p>
          <a:p>
            <a:pPr algn="l" rtl="0"/>
            <a:r>
              <a:rPr lang="en-US" sz="2000" b="1" dirty="0"/>
              <a:t>Spatial </a:t>
            </a:r>
            <a:r>
              <a:rPr lang="en-US" sz="2000" dirty="0"/>
              <a:t>: Ying works </a:t>
            </a:r>
            <a:r>
              <a:rPr lang="en-US" sz="2000" i="1" dirty="0"/>
              <a:t>at</a:t>
            </a:r>
            <a:r>
              <a:rPr lang="en-US" sz="2000" dirty="0"/>
              <a:t> a downtown office. </a:t>
            </a:r>
          </a:p>
          <a:p>
            <a:pPr algn="l" rtl="0"/>
            <a:r>
              <a:rPr lang="en-US" sz="2000" b="1" dirty="0"/>
              <a:t>temporal</a:t>
            </a:r>
            <a:r>
              <a:rPr lang="en-US" sz="2000" dirty="0"/>
              <a:t>: Sometimes, she doesn't leave </a:t>
            </a:r>
            <a:r>
              <a:rPr lang="en-US" sz="2000" i="1" dirty="0"/>
              <a:t>until </a:t>
            </a:r>
            <a:r>
              <a:rPr lang="en-US" sz="2000" dirty="0"/>
              <a:t>late.</a:t>
            </a:r>
          </a:p>
          <a:p>
            <a:pPr algn="l" rtl="0"/>
            <a:endParaRPr lang="en-US" sz="2000" dirty="0"/>
          </a:p>
          <a:p>
            <a:pPr algn="l" rtl="0"/>
            <a:r>
              <a:rPr lang="en-US" b="1" dirty="0"/>
              <a:t>Conjunctions: </a:t>
            </a:r>
            <a:r>
              <a:rPr lang="en-US" sz="2000" dirty="0"/>
              <a:t>are words that join. </a:t>
            </a:r>
          </a:p>
          <a:p>
            <a:pPr algn="l" rtl="0"/>
            <a:r>
              <a:rPr lang="en-US" sz="2000" dirty="0"/>
              <a:t>There are coordinating conjunctions, such as and, but, and or which join "like" constituents. </a:t>
            </a:r>
          </a:p>
          <a:p>
            <a:pPr marL="0" indent="0" algn="l" rtl="0">
              <a:buNone/>
            </a:pPr>
            <a:r>
              <a:rPr lang="en-US" sz="2000" dirty="0"/>
              <a:t>e.g. Marianne lives in California, </a:t>
            </a:r>
            <a:r>
              <a:rPr lang="en-US" sz="2000" u="sng" dirty="0"/>
              <a:t>but </a:t>
            </a:r>
            <a:r>
              <a:rPr lang="en-US" sz="2000" dirty="0"/>
              <a:t>Diane lives in Michigan </a:t>
            </a:r>
            <a:r>
              <a:rPr lang="en-US" sz="2000" u="sng" dirty="0"/>
              <a:t>or</a:t>
            </a:r>
            <a:r>
              <a:rPr lang="en-US" sz="2000" dirty="0"/>
              <a:t> Vermont.</a:t>
            </a:r>
          </a:p>
          <a:p>
            <a:pPr marL="0" indent="0" algn="l" rtl="0">
              <a:buNone/>
            </a:pPr>
            <a:endParaRPr lang="en-US" sz="2000" dirty="0"/>
          </a:p>
          <a:p>
            <a:pPr marL="0" indent="0" algn="l" rtl="0">
              <a:buNone/>
            </a:pPr>
            <a:r>
              <a:rPr lang="en-US" sz="2000" dirty="0"/>
              <a:t>There are subordinating conjunctions (adverb subordinators,) such as </a:t>
            </a:r>
            <a:r>
              <a:rPr lang="en-US" sz="2000" u="sng" dirty="0"/>
              <a:t>because </a:t>
            </a:r>
            <a:r>
              <a:rPr lang="en-US" sz="2000" dirty="0"/>
              <a:t>and although, which join a subordinate or dependent clause to an independent one:</a:t>
            </a:r>
          </a:p>
          <a:p>
            <a:pPr marL="0" indent="0" algn="l" rtl="0">
              <a:buNone/>
            </a:pPr>
            <a:r>
              <a:rPr lang="en-US" sz="2000" dirty="0"/>
              <a:t>e.g. It was hard to write a book together </a:t>
            </a:r>
            <a:r>
              <a:rPr lang="en-US" sz="2000" i="1" dirty="0"/>
              <a:t>because </a:t>
            </a:r>
            <a:r>
              <a:rPr lang="en-US" sz="2000" dirty="0"/>
              <a:t>they live so far apart.</a:t>
            </a:r>
          </a:p>
          <a:p>
            <a:pPr marL="0" indent="0" algn="l" rtl="0">
              <a:buNone/>
            </a:pPr>
            <a:endParaRPr lang="en-US" sz="2000" dirty="0"/>
          </a:p>
          <a:p>
            <a:pPr marL="0" indent="0" algn="l" rtl="0">
              <a:buNone/>
            </a:pPr>
            <a:r>
              <a:rPr lang="en-US" sz="2000" dirty="0"/>
              <a:t>There are also conjunctive or linking adverbs, which connect two independent clauses:</a:t>
            </a:r>
          </a:p>
          <a:p>
            <a:pPr marL="0" indent="0" algn="l" rtl="0">
              <a:buNone/>
            </a:pPr>
            <a:r>
              <a:rPr lang="en-US" sz="2000" dirty="0"/>
              <a:t>e.g. Stu has retired; </a:t>
            </a:r>
            <a:r>
              <a:rPr lang="en-US" sz="2000" i="1" dirty="0"/>
              <a:t>however, </a:t>
            </a:r>
            <a:r>
              <a:rPr lang="en-US" sz="2000" dirty="0"/>
              <a:t>he still keeps busy professionally</a:t>
            </a:r>
            <a:endParaRPr lang="ar-SA" sz="20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397527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barn(inVertical)">
                                      <p:cBhvr>
                                        <p:cTn id="19" dur="500"/>
                                        <p:tgtEl>
                                          <p:spTgt spid="2">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wheel(1)">
                                      <p:cBhvr>
                                        <p:cTn id="27" dur="20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 calcmode="lin" valueType="num">
                                      <p:cBhvr additive="base">
                                        <p:cTn id="32"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2">
                                            <p:txEl>
                                              <p:pRg st="8" end="8"/>
                                            </p:txEl>
                                          </p:spTgt>
                                        </p:tgtEl>
                                        <p:attrNameLst>
                                          <p:attrName>style.visibility</p:attrName>
                                        </p:attrNameLst>
                                      </p:cBhvr>
                                      <p:to>
                                        <p:strVal val="visible"/>
                                      </p:to>
                                    </p:set>
                                    <p:animEffect transition="in" filter="wipe(down)">
                                      <p:cBhvr>
                                        <p:cTn id="38" dur="580">
                                          <p:stCondLst>
                                            <p:cond delay="0"/>
                                          </p:stCondLst>
                                        </p:cTn>
                                        <p:tgtEl>
                                          <p:spTgt spid="2">
                                            <p:txEl>
                                              <p:pRg st="8" end="8"/>
                                            </p:txEl>
                                          </p:spTgt>
                                        </p:tgtEl>
                                      </p:cBhvr>
                                    </p:animEffect>
                                    <p:anim calcmode="lin" valueType="num">
                                      <p:cBhvr>
                                        <p:cTn id="39" dur="1822" tmFilter="0,0; 0.14,0.36; 0.43,0.73; 0.71,0.91; 1.0,1.0">
                                          <p:stCondLst>
                                            <p:cond delay="0"/>
                                          </p:stCondLst>
                                        </p:cTn>
                                        <p:tgtEl>
                                          <p:spTgt spid="2">
                                            <p:txEl>
                                              <p:pRg st="8" end="8"/>
                                            </p:txEl>
                                          </p:spTgt>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
                                            <p:txEl>
                                              <p:pRg st="8" end="8"/>
                                            </p:txEl>
                                          </p:spTgt>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
                                            <p:txEl>
                                              <p:pRg st="8" end="8"/>
                                            </p:txEl>
                                          </p:spTgt>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
                                            <p:txEl>
                                              <p:pRg st="8" end="8"/>
                                            </p:txEl>
                                          </p:spTgt>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
                                            <p:txEl>
                                              <p:pRg st="8" end="8"/>
                                            </p:txEl>
                                          </p:spTgt>
                                        </p:tgtEl>
                                        <p:attrNameLst>
                                          <p:attrName>ppt_y</p:attrName>
                                        </p:attrNameLst>
                                      </p:cBhvr>
                                      <p:tavLst>
                                        <p:tav tm="0" fmla="#ppt_y-sin(pi*$)/81">
                                          <p:val>
                                            <p:fltVal val="0"/>
                                          </p:val>
                                        </p:tav>
                                        <p:tav tm="100000">
                                          <p:val>
                                            <p:fltVal val="1"/>
                                          </p:val>
                                        </p:tav>
                                      </p:tavLst>
                                    </p:anim>
                                    <p:animScale>
                                      <p:cBhvr>
                                        <p:cTn id="44" dur="26">
                                          <p:stCondLst>
                                            <p:cond delay="650"/>
                                          </p:stCondLst>
                                        </p:cTn>
                                        <p:tgtEl>
                                          <p:spTgt spid="2">
                                            <p:txEl>
                                              <p:pRg st="8" end="8"/>
                                            </p:txEl>
                                          </p:spTgt>
                                        </p:tgtEl>
                                      </p:cBhvr>
                                      <p:to x="100000" y="60000"/>
                                    </p:animScale>
                                    <p:animScale>
                                      <p:cBhvr>
                                        <p:cTn id="45" dur="166" decel="50000">
                                          <p:stCondLst>
                                            <p:cond delay="676"/>
                                          </p:stCondLst>
                                        </p:cTn>
                                        <p:tgtEl>
                                          <p:spTgt spid="2">
                                            <p:txEl>
                                              <p:pRg st="8" end="8"/>
                                            </p:txEl>
                                          </p:spTgt>
                                        </p:tgtEl>
                                      </p:cBhvr>
                                      <p:to x="100000" y="100000"/>
                                    </p:animScale>
                                    <p:animScale>
                                      <p:cBhvr>
                                        <p:cTn id="46" dur="26">
                                          <p:stCondLst>
                                            <p:cond delay="1312"/>
                                          </p:stCondLst>
                                        </p:cTn>
                                        <p:tgtEl>
                                          <p:spTgt spid="2">
                                            <p:txEl>
                                              <p:pRg st="8" end="8"/>
                                            </p:txEl>
                                          </p:spTgt>
                                        </p:tgtEl>
                                      </p:cBhvr>
                                      <p:to x="100000" y="80000"/>
                                    </p:animScale>
                                    <p:animScale>
                                      <p:cBhvr>
                                        <p:cTn id="47" dur="166" decel="50000">
                                          <p:stCondLst>
                                            <p:cond delay="1338"/>
                                          </p:stCondLst>
                                        </p:cTn>
                                        <p:tgtEl>
                                          <p:spTgt spid="2">
                                            <p:txEl>
                                              <p:pRg st="8" end="8"/>
                                            </p:txEl>
                                          </p:spTgt>
                                        </p:tgtEl>
                                      </p:cBhvr>
                                      <p:to x="100000" y="100000"/>
                                    </p:animScale>
                                    <p:animScale>
                                      <p:cBhvr>
                                        <p:cTn id="48" dur="26">
                                          <p:stCondLst>
                                            <p:cond delay="1642"/>
                                          </p:stCondLst>
                                        </p:cTn>
                                        <p:tgtEl>
                                          <p:spTgt spid="2">
                                            <p:txEl>
                                              <p:pRg st="8" end="8"/>
                                            </p:txEl>
                                          </p:spTgt>
                                        </p:tgtEl>
                                      </p:cBhvr>
                                      <p:to x="100000" y="90000"/>
                                    </p:animScale>
                                    <p:animScale>
                                      <p:cBhvr>
                                        <p:cTn id="49" dur="166" decel="50000">
                                          <p:stCondLst>
                                            <p:cond delay="1668"/>
                                          </p:stCondLst>
                                        </p:cTn>
                                        <p:tgtEl>
                                          <p:spTgt spid="2">
                                            <p:txEl>
                                              <p:pRg st="8" end="8"/>
                                            </p:txEl>
                                          </p:spTgt>
                                        </p:tgtEl>
                                      </p:cBhvr>
                                      <p:to x="100000" y="100000"/>
                                    </p:animScale>
                                    <p:animScale>
                                      <p:cBhvr>
                                        <p:cTn id="50" dur="26">
                                          <p:stCondLst>
                                            <p:cond delay="1808"/>
                                          </p:stCondLst>
                                        </p:cTn>
                                        <p:tgtEl>
                                          <p:spTgt spid="2">
                                            <p:txEl>
                                              <p:pRg st="8" end="8"/>
                                            </p:txEl>
                                          </p:spTgt>
                                        </p:tgtEl>
                                      </p:cBhvr>
                                      <p:to x="100000" y="95000"/>
                                    </p:animScale>
                                    <p:animScale>
                                      <p:cBhvr>
                                        <p:cTn id="51" dur="166" decel="50000">
                                          <p:stCondLst>
                                            <p:cond delay="1834"/>
                                          </p:stCondLst>
                                        </p:cTn>
                                        <p:tgtEl>
                                          <p:spTgt spid="2">
                                            <p:txEl>
                                              <p:pRg st="8" end="8"/>
                                            </p:txEl>
                                          </p:spTgt>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xEl>
                                              <p:pRg st="10" end="10"/>
                                            </p:txEl>
                                          </p:spTgt>
                                        </p:tgtEl>
                                        <p:attrNameLst>
                                          <p:attrName>style.visibility</p:attrName>
                                        </p:attrNameLst>
                                      </p:cBhvr>
                                      <p:to>
                                        <p:strVal val="visible"/>
                                      </p:to>
                                    </p:set>
                                    <p:animEffect transition="in" filter="fade">
                                      <p:cBhvr>
                                        <p:cTn id="56" dur="500"/>
                                        <p:tgtEl>
                                          <p:spTgt spid="2">
                                            <p:txEl>
                                              <p:pRg st="10" end="10"/>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2">
                                            <p:txEl>
                                              <p:pRg st="11" end="11"/>
                                            </p:txEl>
                                          </p:spTgt>
                                        </p:tgtEl>
                                        <p:attrNameLst>
                                          <p:attrName>style.visibility</p:attrName>
                                        </p:attrNameLst>
                                      </p:cBhvr>
                                      <p:to>
                                        <p:strVal val="visible"/>
                                      </p:to>
                                    </p:set>
                                    <p:animEffect transition="in" filter="fade">
                                      <p:cBhvr>
                                        <p:cTn id="59" dur="500"/>
                                        <p:tgtEl>
                                          <p:spTgt spid="2">
                                            <p:txEl>
                                              <p:pRg st="11" end="1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2">
                                            <p:txEl>
                                              <p:pRg st="13" end="13"/>
                                            </p:txEl>
                                          </p:spTgt>
                                        </p:tgtEl>
                                        <p:attrNameLst>
                                          <p:attrName>style.visibility</p:attrName>
                                        </p:attrNameLst>
                                      </p:cBhvr>
                                      <p:to>
                                        <p:strVal val="visible"/>
                                      </p:to>
                                    </p:set>
                                    <p:anim calcmode="lin" valueType="num">
                                      <p:cBhvr>
                                        <p:cTn id="64" dur="1000" fill="hold"/>
                                        <p:tgtEl>
                                          <p:spTgt spid="2">
                                            <p:txEl>
                                              <p:pRg st="13" end="13"/>
                                            </p:txEl>
                                          </p:spTgt>
                                        </p:tgtEl>
                                        <p:attrNameLst>
                                          <p:attrName>ppt_w</p:attrName>
                                        </p:attrNameLst>
                                      </p:cBhvr>
                                      <p:tavLst>
                                        <p:tav tm="0">
                                          <p:val>
                                            <p:fltVal val="0"/>
                                          </p:val>
                                        </p:tav>
                                        <p:tav tm="100000">
                                          <p:val>
                                            <p:strVal val="#ppt_w"/>
                                          </p:val>
                                        </p:tav>
                                      </p:tavLst>
                                    </p:anim>
                                    <p:anim calcmode="lin" valueType="num">
                                      <p:cBhvr>
                                        <p:cTn id="65" dur="1000" fill="hold"/>
                                        <p:tgtEl>
                                          <p:spTgt spid="2">
                                            <p:txEl>
                                              <p:pRg st="13" end="13"/>
                                            </p:txEl>
                                          </p:spTgt>
                                        </p:tgtEl>
                                        <p:attrNameLst>
                                          <p:attrName>ppt_h</p:attrName>
                                        </p:attrNameLst>
                                      </p:cBhvr>
                                      <p:tavLst>
                                        <p:tav tm="0">
                                          <p:val>
                                            <p:fltVal val="0"/>
                                          </p:val>
                                        </p:tav>
                                        <p:tav tm="100000">
                                          <p:val>
                                            <p:strVal val="#ppt_h"/>
                                          </p:val>
                                        </p:tav>
                                      </p:tavLst>
                                    </p:anim>
                                    <p:anim calcmode="lin" valueType="num">
                                      <p:cBhvr>
                                        <p:cTn id="66" dur="1000" fill="hold"/>
                                        <p:tgtEl>
                                          <p:spTgt spid="2">
                                            <p:txEl>
                                              <p:pRg st="13" end="13"/>
                                            </p:txEl>
                                          </p:spTgt>
                                        </p:tgtEl>
                                        <p:attrNameLst>
                                          <p:attrName>style.rotation</p:attrName>
                                        </p:attrNameLst>
                                      </p:cBhvr>
                                      <p:tavLst>
                                        <p:tav tm="0">
                                          <p:val>
                                            <p:fltVal val="90"/>
                                          </p:val>
                                        </p:tav>
                                        <p:tav tm="100000">
                                          <p:val>
                                            <p:fltVal val="0"/>
                                          </p:val>
                                        </p:tav>
                                      </p:tavLst>
                                    </p:anim>
                                    <p:animEffect transition="in" filter="fade">
                                      <p:cBhvr>
                                        <p:cTn id="67" dur="1000"/>
                                        <p:tgtEl>
                                          <p:spTgt spid="2">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2">
                                            <p:txEl>
                                              <p:pRg st="14" end="14"/>
                                            </p:txEl>
                                          </p:spTgt>
                                        </p:tgtEl>
                                        <p:attrNameLst>
                                          <p:attrName>style.visibility</p:attrName>
                                        </p:attrNameLst>
                                      </p:cBhvr>
                                      <p:to>
                                        <p:strVal val="visible"/>
                                      </p:to>
                                    </p:set>
                                    <p:animEffect transition="in" filter="randombar(horizontal)">
                                      <p:cBhvr>
                                        <p:cTn id="72"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134823" fill="hold"/>
                                        <p:tgtEl>
                                          <p:spTgt spid="3"/>
                                        </p:tgtEl>
                                      </p:cBhvr>
                                    </p:cmd>
                                  </p:childTnLst>
                                </p:cTn>
                              </p:par>
                            </p:childTnLst>
                          </p:cTn>
                        </p:par>
                      </p:childTnLst>
                    </p:cTn>
                  </p:par>
                </p:childTnLst>
              </p:cTn>
              <p:nextCondLst>
                <p:cond evt="onClick" delay="0">
                  <p:tgtEl>
                    <p:spTgt spid="3"/>
                  </p:tgtEl>
                </p:cond>
              </p:nextCondLst>
            </p:seq>
            <p:audio>
              <p:cMediaNode vol="80000">
                <p:cTn id="78"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19200"/>
            <a:ext cx="8762999" cy="5334000"/>
          </a:xfrm>
        </p:spPr>
        <p:txBody>
          <a:bodyPr>
            <a:normAutofit/>
          </a:bodyPr>
          <a:lstStyle/>
          <a:p>
            <a:pPr algn="l" rtl="0"/>
            <a:r>
              <a:rPr lang="en-US" sz="2000" dirty="0"/>
              <a:t>A phrase is a group of two or more words that function together.</a:t>
            </a:r>
          </a:p>
          <a:p>
            <a:pPr marL="0" indent="0" algn="l" rtl="0">
              <a:buNone/>
            </a:pPr>
            <a:endParaRPr lang="en-US" sz="2000" dirty="0"/>
          </a:p>
          <a:p>
            <a:pPr marL="0" indent="0" algn="l" rtl="0">
              <a:buNone/>
            </a:pPr>
            <a:r>
              <a:rPr lang="en-US" sz="2000" dirty="0"/>
              <a:t>e.g. The impatient/customer was acting very/cranky at the/time.</a:t>
            </a:r>
          </a:p>
          <a:p>
            <a:pPr marL="0" indent="0" algn="l" rtl="0">
              <a:buNone/>
            </a:pPr>
            <a:endParaRPr lang="en-US" sz="2000" dirty="0"/>
          </a:p>
          <a:p>
            <a:pPr algn="l" rtl="0"/>
            <a:endParaRPr lang="en-US" sz="2000" dirty="0"/>
          </a:p>
          <a:p>
            <a:pPr marL="0" indent="0" algn="l" rtl="0">
              <a:buNone/>
            </a:pPr>
            <a:r>
              <a:rPr lang="en-US" sz="2000" dirty="0"/>
              <a:t>e.g. The impatient customer/was acting very cranky/at the time</a:t>
            </a:r>
          </a:p>
          <a:p>
            <a:pPr marL="0" indent="0" algn="ctr" rtl="0">
              <a:buNone/>
            </a:pPr>
            <a:r>
              <a:rPr lang="en-US" sz="2000" dirty="0"/>
              <a:t>or</a:t>
            </a:r>
          </a:p>
          <a:p>
            <a:pPr marL="0" indent="0" algn="l" rtl="0">
              <a:buNone/>
            </a:pPr>
            <a:r>
              <a:rPr lang="en-US" sz="2000" dirty="0"/>
              <a:t>e.g. The impatient customer/was acting/very cranky/at the time.</a:t>
            </a:r>
          </a:p>
          <a:p>
            <a:pPr algn="l" rtl="0"/>
            <a:endParaRPr lang="en-US" sz="2000" dirty="0"/>
          </a:p>
          <a:p>
            <a:pPr algn="l" rtl="0"/>
            <a:r>
              <a:rPr lang="en-US" sz="2000" dirty="0"/>
              <a:t>In the last two versions of these sentences, the words between slash marks somehow cluster together better.</a:t>
            </a:r>
            <a:endParaRPr lang="ar-SA" sz="2000" dirty="0"/>
          </a:p>
        </p:txBody>
      </p:sp>
      <p:sp>
        <p:nvSpPr>
          <p:cNvPr id="3" name="Title 2"/>
          <p:cNvSpPr>
            <a:spLocks noGrp="1"/>
          </p:cNvSpPr>
          <p:nvPr>
            <p:ph type="title"/>
          </p:nvPr>
        </p:nvSpPr>
        <p:spPr>
          <a:xfrm>
            <a:off x="457200" y="338328"/>
            <a:ext cx="3505200" cy="728472"/>
          </a:xfrm>
        </p:spPr>
        <p:txBody>
          <a:bodyPr>
            <a:normAutofit fontScale="90000"/>
          </a:bodyPr>
          <a:lstStyle/>
          <a:p>
            <a:r>
              <a:rPr lang="en-US" dirty="0"/>
              <a:t>A PHRASE</a:t>
            </a:r>
            <a:endParaRPr lang="ar-SA"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8817025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wheel(1)">
                                      <p:cBhvr>
                                        <p:cTn id="25" dur="2000"/>
                                        <p:tgtEl>
                                          <p:spTgt spid="2">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 calcmode="lin" valueType="num">
                                      <p:cBhvr>
                                        <p:cTn id="30"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1"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2" dur="500"/>
                                        <p:tgtEl>
                                          <p:spTgt spid="2">
                                            <p:txEl>
                                              <p:pRg st="6" end="6"/>
                                            </p:txEl>
                                          </p:spTgt>
                                        </p:tgtEl>
                                      </p:cBhvr>
                                    </p:animEffect>
                                  </p:childTnLst>
                                </p:cTn>
                              </p:par>
                              <p:par>
                                <p:cTn id="33" presetID="53" presetClass="entr" presetSubtype="16"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p:cTn id="35"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 calcmode="lin" valueType="num">
                                      <p:cBhvr>
                                        <p:cTn id="42" dur="1000" fill="hold"/>
                                        <p:tgtEl>
                                          <p:spTgt spid="2">
                                            <p:txEl>
                                              <p:pRg st="9" end="9"/>
                                            </p:txEl>
                                          </p:spTgt>
                                        </p:tgtEl>
                                        <p:attrNameLst>
                                          <p:attrName>ppt_w</p:attrName>
                                        </p:attrNameLst>
                                      </p:cBhvr>
                                      <p:tavLst>
                                        <p:tav tm="0">
                                          <p:val>
                                            <p:fltVal val="0"/>
                                          </p:val>
                                        </p:tav>
                                        <p:tav tm="100000">
                                          <p:val>
                                            <p:strVal val="#ppt_w"/>
                                          </p:val>
                                        </p:tav>
                                      </p:tavLst>
                                    </p:anim>
                                    <p:anim calcmode="lin" valueType="num">
                                      <p:cBhvr>
                                        <p:cTn id="43" dur="1000" fill="hold"/>
                                        <p:tgtEl>
                                          <p:spTgt spid="2">
                                            <p:txEl>
                                              <p:pRg st="9" end="9"/>
                                            </p:txEl>
                                          </p:spTgt>
                                        </p:tgtEl>
                                        <p:attrNameLst>
                                          <p:attrName>ppt_h</p:attrName>
                                        </p:attrNameLst>
                                      </p:cBhvr>
                                      <p:tavLst>
                                        <p:tav tm="0">
                                          <p:val>
                                            <p:fltVal val="0"/>
                                          </p:val>
                                        </p:tav>
                                        <p:tav tm="100000">
                                          <p:val>
                                            <p:strVal val="#ppt_h"/>
                                          </p:val>
                                        </p:tav>
                                      </p:tavLst>
                                    </p:anim>
                                    <p:anim calcmode="lin" valueType="num">
                                      <p:cBhvr>
                                        <p:cTn id="44" dur="1000" fill="hold"/>
                                        <p:tgtEl>
                                          <p:spTgt spid="2">
                                            <p:txEl>
                                              <p:pRg st="9" end="9"/>
                                            </p:txEl>
                                          </p:spTgt>
                                        </p:tgtEl>
                                        <p:attrNameLst>
                                          <p:attrName>style.rotation</p:attrName>
                                        </p:attrNameLst>
                                      </p:cBhvr>
                                      <p:tavLst>
                                        <p:tav tm="0">
                                          <p:val>
                                            <p:fltVal val="90"/>
                                          </p:val>
                                        </p:tav>
                                        <p:tav tm="100000">
                                          <p:val>
                                            <p:fltVal val="0"/>
                                          </p:val>
                                        </p:tav>
                                      </p:tavLst>
                                    </p:anim>
                                    <p:animEffect transition="in" filter="fade">
                                      <p:cBhvr>
                                        <p:cTn id="45" dur="1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21769" fill="hold"/>
                                        <p:tgtEl>
                                          <p:spTgt spid="4"/>
                                        </p:tgtEl>
                                      </p:cBhvr>
                                    </p:cmd>
                                  </p:childTnLst>
                                </p:cTn>
                              </p:par>
                            </p:childTnLst>
                          </p:cTn>
                        </p:par>
                      </p:childTnLst>
                    </p:cTn>
                  </p:par>
                </p:childTnLst>
              </p:cTn>
              <p:nextCondLst>
                <p:cond evt="onClick" delay="0">
                  <p:tgtEl>
                    <p:spTgt spid="4"/>
                  </p:tgtEl>
                </p:cond>
              </p:nextCondLst>
            </p:seq>
            <p:audio>
              <p:cMediaNode vol="80000">
                <p:cTn id="51"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19200"/>
            <a:ext cx="8686800" cy="4906963"/>
          </a:xfrm>
        </p:spPr>
        <p:txBody>
          <a:bodyPr>
            <a:normAutofit/>
          </a:bodyPr>
          <a:lstStyle/>
          <a:p>
            <a:pPr algn="l" rtl="0"/>
            <a:r>
              <a:rPr lang="en-US" sz="2800" b="1" i="1" dirty="0"/>
              <a:t>A CLAUSE</a:t>
            </a:r>
            <a:r>
              <a:rPr lang="en-US" dirty="0"/>
              <a:t>: any construction containing a subject and a verb is a clause. </a:t>
            </a:r>
          </a:p>
          <a:p>
            <a:pPr algn="l" rtl="0"/>
            <a:r>
              <a:rPr lang="en-US" dirty="0"/>
              <a:t>Independent or main clauses. </a:t>
            </a:r>
          </a:p>
          <a:p>
            <a:pPr algn="l" rtl="0"/>
            <a:r>
              <a:rPr lang="en-US" dirty="0"/>
              <a:t>Dependent or subordinate clauses. </a:t>
            </a:r>
          </a:p>
          <a:p>
            <a:pPr algn="l" rtl="0"/>
            <a:endParaRPr lang="en-US" dirty="0"/>
          </a:p>
          <a:p>
            <a:pPr marL="0" indent="0" algn="l" rtl="0">
              <a:buNone/>
            </a:pPr>
            <a:r>
              <a:rPr lang="en-US" i="1" dirty="0"/>
              <a:t>e.g. Although they live far apart, they are still friends</a:t>
            </a:r>
          </a:p>
          <a:p>
            <a:pPr marL="0" indent="0" algn="l" rtl="0">
              <a:buNone/>
            </a:pPr>
            <a:endParaRPr lang="en-US" i="1" dirty="0"/>
          </a:p>
        </p:txBody>
      </p:sp>
      <p:sp>
        <p:nvSpPr>
          <p:cNvPr id="3" name="Title 2"/>
          <p:cNvSpPr>
            <a:spLocks noGrp="1"/>
          </p:cNvSpPr>
          <p:nvPr>
            <p:ph type="title"/>
          </p:nvPr>
        </p:nvSpPr>
        <p:spPr>
          <a:xfrm>
            <a:off x="381000" y="304800"/>
            <a:ext cx="6172200" cy="762000"/>
          </a:xfrm>
        </p:spPr>
        <p:txBody>
          <a:bodyPr/>
          <a:lstStyle/>
          <a:p>
            <a:r>
              <a:rPr lang="en-US" dirty="0">
                <a:solidFill>
                  <a:schemeClr val="tx1"/>
                </a:solidFill>
              </a:rPr>
              <a:t>Sentential Terminology</a:t>
            </a:r>
            <a:endParaRPr lang="ar-SA"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649957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circle(in)">
                                      <p:cBhvr>
                                        <p:cTn id="19" dur="20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2"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heel(2)">
                                      <p:cBhvr>
                                        <p:cTn id="24" dur="20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2000"/>
                                        <p:tgtEl>
                                          <p:spTgt spid="2">
                                            <p:txEl>
                                              <p:pRg st="4" end="4"/>
                                            </p:txEl>
                                          </p:spTgt>
                                        </p:tgtEl>
                                      </p:cBhvr>
                                    </p:animEffect>
                                    <p:anim calcmode="lin" valueType="num">
                                      <p:cBhvr>
                                        <p:cTn id="30" dur="2000" fill="hold"/>
                                        <p:tgtEl>
                                          <p:spTgt spid="2">
                                            <p:txEl>
                                              <p:pRg st="4" end="4"/>
                                            </p:txEl>
                                          </p:spTgt>
                                        </p:tgtEl>
                                        <p:attrNameLst>
                                          <p:attrName>ppt_w</p:attrName>
                                        </p:attrNameLst>
                                      </p:cBhvr>
                                      <p:tavLst>
                                        <p:tav tm="0" fmla="#ppt_w*sin(2.5*pi*$)">
                                          <p:val>
                                            <p:fltVal val="0"/>
                                          </p:val>
                                        </p:tav>
                                        <p:tav tm="100000">
                                          <p:val>
                                            <p:fltVal val="1"/>
                                          </p:val>
                                        </p:tav>
                                      </p:tavLst>
                                    </p:anim>
                                    <p:anim calcmode="lin" valueType="num">
                                      <p:cBhvr>
                                        <p:cTn id="31" dur="2000" fill="hold"/>
                                        <p:tgtEl>
                                          <p:spTgt spid="2">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77975" fill="hold"/>
                                        <p:tgtEl>
                                          <p:spTgt spid="4"/>
                                        </p:tgtEl>
                                      </p:cBhvr>
                                    </p:cmd>
                                  </p:childTnLst>
                                </p:cTn>
                              </p:par>
                            </p:childTnLst>
                          </p:cTn>
                        </p:par>
                      </p:childTnLst>
                    </p:cTn>
                  </p:par>
                </p:childTnLst>
              </p:cTn>
              <p:nextCondLst>
                <p:cond evt="onClick" delay="0">
                  <p:tgtEl>
                    <p:spTgt spid="4"/>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1295400"/>
            <a:ext cx="8610600" cy="4830763"/>
          </a:xfrm>
        </p:spPr>
        <p:txBody>
          <a:bodyPr>
            <a:normAutofit fontScale="92500"/>
          </a:bodyPr>
          <a:lstStyle/>
          <a:p>
            <a:pPr algn="l" rtl="0"/>
            <a:r>
              <a:rPr lang="en-US" b="1" dirty="0"/>
              <a:t>A simple sentence contains at least one subject and one verb and can stand alone as an independent clause.</a:t>
            </a:r>
          </a:p>
          <a:p>
            <a:pPr algn="l" rtl="0"/>
            <a:r>
              <a:rPr lang="en-US" dirty="0"/>
              <a:t>There are seven basic simple sentence patterns in English:</a:t>
            </a:r>
          </a:p>
          <a:p>
            <a:pPr algn="l" rtl="0"/>
            <a:r>
              <a:rPr lang="en-US" dirty="0"/>
              <a:t>subject+ verb: </a:t>
            </a:r>
            <a:r>
              <a:rPr lang="en-US" b="1" dirty="0"/>
              <a:t>The building collapsed</a:t>
            </a:r>
            <a:r>
              <a:rPr lang="en-US" dirty="0"/>
              <a:t>.</a:t>
            </a:r>
          </a:p>
          <a:p>
            <a:pPr algn="l" rtl="0"/>
            <a:r>
              <a:rPr lang="en-US" dirty="0"/>
              <a:t>subject +verb + object: </a:t>
            </a:r>
            <a:r>
              <a:rPr lang="en-US" b="1" dirty="0"/>
              <a:t>They bought a new car.</a:t>
            </a:r>
          </a:p>
          <a:p>
            <a:pPr algn="l" rtl="0"/>
            <a:r>
              <a:rPr lang="en-US" dirty="0"/>
              <a:t>subject +verb + prepositional phrase: </a:t>
            </a:r>
            <a:r>
              <a:rPr lang="en-US" b="1" dirty="0"/>
              <a:t>Aziz went to the store.</a:t>
            </a:r>
          </a:p>
          <a:p>
            <a:pPr algn="l" rtl="0"/>
            <a:r>
              <a:rPr lang="en-US" dirty="0"/>
              <a:t>Subject +verb +object+ prepositional phrase: </a:t>
            </a:r>
            <a:r>
              <a:rPr lang="en-US" b="1" dirty="0"/>
              <a:t>We put the books on the desk.</a:t>
            </a:r>
          </a:p>
          <a:p>
            <a:pPr algn="l" rtl="0"/>
            <a:r>
              <a:rPr lang="en-US" dirty="0"/>
              <a:t>subject +verb + indirect object + direct object: </a:t>
            </a:r>
            <a:r>
              <a:rPr lang="en-US" b="1" dirty="0"/>
              <a:t>She wrote him a letter.</a:t>
            </a:r>
          </a:p>
          <a:p>
            <a:pPr algn="l" rtl="0"/>
            <a:r>
              <a:rPr lang="en-US" dirty="0"/>
              <a:t>Subject +verb + subject predicate: </a:t>
            </a:r>
            <a:r>
              <a:rPr lang="en-US" b="1" dirty="0"/>
              <a:t>Janet's my friend</a:t>
            </a:r>
            <a:r>
              <a:rPr lang="en-US" dirty="0"/>
              <a:t>.</a:t>
            </a:r>
          </a:p>
          <a:p>
            <a:pPr algn="l" rtl="0"/>
            <a:r>
              <a:rPr lang="en-US" dirty="0"/>
              <a:t>subject + verb + object+ object predicate: </a:t>
            </a:r>
            <a:r>
              <a:rPr lang="en-US" b="1" dirty="0"/>
              <a:t>She makes me happy.</a:t>
            </a:r>
            <a:endParaRPr lang="ar-SA" b="1" dirty="0"/>
          </a:p>
        </p:txBody>
      </p:sp>
      <p:sp>
        <p:nvSpPr>
          <p:cNvPr id="3" name="Title 2"/>
          <p:cNvSpPr>
            <a:spLocks noGrp="1"/>
          </p:cNvSpPr>
          <p:nvPr>
            <p:ph type="title"/>
          </p:nvPr>
        </p:nvSpPr>
        <p:spPr>
          <a:xfrm>
            <a:off x="457200" y="338328"/>
            <a:ext cx="8229600" cy="880872"/>
          </a:xfrm>
        </p:spPr>
        <p:txBody>
          <a:bodyPr>
            <a:normAutofit/>
          </a:bodyPr>
          <a:lstStyle/>
          <a:p>
            <a:pPr rtl="0"/>
            <a:r>
              <a:rPr lang="en-US" sz="3200" b="1" dirty="0">
                <a:solidFill>
                  <a:schemeClr val="tx1"/>
                </a:solidFill>
              </a:rPr>
              <a:t>Simple, Compound, and Complex Sentences</a:t>
            </a:r>
            <a:endParaRPr lang="ar-SA" sz="3200" b="1"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4542049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1" dur="10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p:cTn id="39"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7" dur="1000"/>
                                        <p:tgtEl>
                                          <p:spTgt spid="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animEffect transition="in" filter="wheel(1)">
                                      <p:cBhvr>
                                        <p:cTn id="52" dur="2000"/>
                                        <p:tgtEl>
                                          <p:spTgt spid="2">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2">
                                            <p:txEl>
                                              <p:pRg st="7" end="7"/>
                                            </p:txEl>
                                          </p:spTgt>
                                        </p:tgtEl>
                                        <p:attrNameLst>
                                          <p:attrName>style.visibility</p:attrName>
                                        </p:attrNameLst>
                                      </p:cBhvr>
                                      <p:to>
                                        <p:strVal val="visible"/>
                                      </p:to>
                                    </p:set>
                                    <p:animEffect transition="in" filter="wheel(1)">
                                      <p:cBhvr>
                                        <p:cTn id="57" dur="2000"/>
                                        <p:tgtEl>
                                          <p:spTgt spid="2">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
                                            <p:txEl>
                                              <p:pRg st="8" end="8"/>
                                            </p:txEl>
                                          </p:spTgt>
                                        </p:tgtEl>
                                        <p:attrNameLst>
                                          <p:attrName>style.visibility</p:attrName>
                                        </p:attrNameLst>
                                      </p:cBhvr>
                                      <p:to>
                                        <p:strVal val="visible"/>
                                      </p:to>
                                    </p:set>
                                    <p:anim calcmode="lin" valueType="num">
                                      <p:cBhvr additive="base">
                                        <p:cTn id="6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63" dur="10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4"/>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89353" fill="hold"/>
                                        <p:tgtEl>
                                          <p:spTgt spid="4"/>
                                        </p:tgtEl>
                                      </p:cBhvr>
                                    </p:cmd>
                                  </p:childTnLst>
                                </p:cTn>
                              </p:par>
                            </p:childTnLst>
                          </p:cTn>
                        </p:par>
                      </p:childTnLst>
                    </p:cTn>
                  </p:par>
                </p:childTnLst>
              </p:cTn>
              <p:nextCondLst>
                <p:cond evt="onClick" delay="0">
                  <p:tgtEl>
                    <p:spTgt spid="4"/>
                  </p:tgtEl>
                </p:cond>
              </p:nextCondLst>
            </p:seq>
            <p:audio>
              <p:cMediaNode vol="80000">
                <p:cTn id="69"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381000"/>
            <a:ext cx="8763000" cy="6248400"/>
          </a:xfrm>
        </p:spPr>
        <p:txBody>
          <a:bodyPr/>
          <a:lstStyle/>
          <a:p>
            <a:pPr marL="0" indent="0" algn="l" rtl="0">
              <a:lnSpc>
                <a:spcPct val="200000"/>
              </a:lnSpc>
              <a:buNone/>
            </a:pPr>
            <a:r>
              <a:rPr lang="en-US" b="1" dirty="0"/>
              <a:t>A compound sentence: </a:t>
            </a:r>
            <a:r>
              <a:rPr lang="en-US" dirty="0"/>
              <a:t>consists of two or more clauses of equal grammatical importance:</a:t>
            </a:r>
          </a:p>
          <a:p>
            <a:pPr marL="0" indent="0" algn="l" rtl="0">
              <a:lnSpc>
                <a:spcPct val="200000"/>
              </a:lnSpc>
              <a:buNone/>
            </a:pPr>
            <a:r>
              <a:rPr lang="en-US" b="1" dirty="0"/>
              <a:t>e.g. He went to the party, </a:t>
            </a:r>
            <a:r>
              <a:rPr lang="en-US" b="1" i="1" dirty="0"/>
              <a:t>but</a:t>
            </a:r>
            <a:r>
              <a:rPr lang="en-US" b="1" dirty="0"/>
              <a:t> I stayed home.</a:t>
            </a:r>
          </a:p>
          <a:p>
            <a:pPr algn="l" rtl="0">
              <a:lnSpc>
                <a:spcPct val="200000"/>
              </a:lnSpc>
              <a:buClrTx/>
            </a:pPr>
            <a:r>
              <a:rPr lang="en-US" dirty="0"/>
              <a:t>One type of complex sentence contains a main clause and one or more subordinate clauses. </a:t>
            </a:r>
          </a:p>
          <a:p>
            <a:pPr marL="0" indent="0" algn="l" rtl="0">
              <a:lnSpc>
                <a:spcPct val="200000"/>
              </a:lnSpc>
              <a:buNone/>
            </a:pPr>
            <a:r>
              <a:rPr lang="en-US" b="1" dirty="0"/>
              <a:t>e.g. Peggy frequently calls because she wants to stay in touch.</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6390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heel(1)">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0" dur="10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down)">
                                      <p:cBhvr>
                                        <p:cTn id="25" dur="580">
                                          <p:stCondLst>
                                            <p:cond delay="0"/>
                                          </p:stCondLst>
                                        </p:cTn>
                                        <p:tgtEl>
                                          <p:spTgt spid="2">
                                            <p:txEl>
                                              <p:pRg st="3" end="3"/>
                                            </p:txEl>
                                          </p:spTgt>
                                        </p:tgtEl>
                                      </p:cBhvr>
                                    </p:animEffect>
                                    <p:anim calcmode="lin" valueType="num">
                                      <p:cBhvr>
                                        <p:cTn id="26" dur="1822" tmFilter="0,0; 0.14,0.36; 0.43,0.73; 0.71,0.91; 1.0,1.0">
                                          <p:stCondLst>
                                            <p:cond delay="0"/>
                                          </p:stCondLst>
                                        </p:cTn>
                                        <p:tgtEl>
                                          <p:spTgt spid="2">
                                            <p:txEl>
                                              <p:pRg st="3" end="3"/>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xEl>
                                              <p:pRg st="3" end="3"/>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xEl>
                                              <p:pRg st="3" end="3"/>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xEl>
                                              <p:pRg st="3" end="3"/>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xEl>
                                              <p:pRg st="3" end="3"/>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xEl>
                                              <p:pRg st="3" end="3"/>
                                            </p:txEl>
                                          </p:spTgt>
                                        </p:tgtEl>
                                      </p:cBhvr>
                                      <p:to x="100000" y="60000"/>
                                    </p:animScale>
                                    <p:animScale>
                                      <p:cBhvr>
                                        <p:cTn id="32" dur="166" decel="50000">
                                          <p:stCondLst>
                                            <p:cond delay="676"/>
                                          </p:stCondLst>
                                        </p:cTn>
                                        <p:tgtEl>
                                          <p:spTgt spid="2">
                                            <p:txEl>
                                              <p:pRg st="3" end="3"/>
                                            </p:txEl>
                                          </p:spTgt>
                                        </p:tgtEl>
                                      </p:cBhvr>
                                      <p:to x="100000" y="100000"/>
                                    </p:animScale>
                                    <p:animScale>
                                      <p:cBhvr>
                                        <p:cTn id="33" dur="26">
                                          <p:stCondLst>
                                            <p:cond delay="1312"/>
                                          </p:stCondLst>
                                        </p:cTn>
                                        <p:tgtEl>
                                          <p:spTgt spid="2">
                                            <p:txEl>
                                              <p:pRg st="3" end="3"/>
                                            </p:txEl>
                                          </p:spTgt>
                                        </p:tgtEl>
                                      </p:cBhvr>
                                      <p:to x="100000" y="80000"/>
                                    </p:animScale>
                                    <p:animScale>
                                      <p:cBhvr>
                                        <p:cTn id="34" dur="166" decel="50000">
                                          <p:stCondLst>
                                            <p:cond delay="1338"/>
                                          </p:stCondLst>
                                        </p:cTn>
                                        <p:tgtEl>
                                          <p:spTgt spid="2">
                                            <p:txEl>
                                              <p:pRg st="3" end="3"/>
                                            </p:txEl>
                                          </p:spTgt>
                                        </p:tgtEl>
                                      </p:cBhvr>
                                      <p:to x="100000" y="100000"/>
                                    </p:animScale>
                                    <p:animScale>
                                      <p:cBhvr>
                                        <p:cTn id="35" dur="26">
                                          <p:stCondLst>
                                            <p:cond delay="1642"/>
                                          </p:stCondLst>
                                        </p:cTn>
                                        <p:tgtEl>
                                          <p:spTgt spid="2">
                                            <p:txEl>
                                              <p:pRg st="3" end="3"/>
                                            </p:txEl>
                                          </p:spTgt>
                                        </p:tgtEl>
                                      </p:cBhvr>
                                      <p:to x="100000" y="90000"/>
                                    </p:animScale>
                                    <p:animScale>
                                      <p:cBhvr>
                                        <p:cTn id="36" dur="166" decel="50000">
                                          <p:stCondLst>
                                            <p:cond delay="1668"/>
                                          </p:stCondLst>
                                        </p:cTn>
                                        <p:tgtEl>
                                          <p:spTgt spid="2">
                                            <p:txEl>
                                              <p:pRg st="3" end="3"/>
                                            </p:txEl>
                                          </p:spTgt>
                                        </p:tgtEl>
                                      </p:cBhvr>
                                      <p:to x="100000" y="100000"/>
                                    </p:animScale>
                                    <p:animScale>
                                      <p:cBhvr>
                                        <p:cTn id="37" dur="26">
                                          <p:stCondLst>
                                            <p:cond delay="1808"/>
                                          </p:stCondLst>
                                        </p:cTn>
                                        <p:tgtEl>
                                          <p:spTgt spid="2">
                                            <p:txEl>
                                              <p:pRg st="3" end="3"/>
                                            </p:txEl>
                                          </p:spTgt>
                                        </p:tgtEl>
                                      </p:cBhvr>
                                      <p:to x="100000" y="95000"/>
                                    </p:animScale>
                                    <p:animScale>
                                      <p:cBhvr>
                                        <p:cTn id="38" dur="166" decel="50000">
                                          <p:stCondLst>
                                            <p:cond delay="1834"/>
                                          </p:stCondLst>
                                        </p:cTn>
                                        <p:tgtEl>
                                          <p:spTgt spid="2">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87575" fill="hold"/>
                                        <p:tgtEl>
                                          <p:spTgt spid="3"/>
                                        </p:tgtEl>
                                      </p:cBhvr>
                                    </p:cmd>
                                  </p:childTnLst>
                                </p:cTn>
                              </p:par>
                            </p:childTnLst>
                          </p:cTn>
                        </p:par>
                      </p:childTnLst>
                    </p:cTn>
                  </p:par>
                </p:childTnLst>
              </p:cTn>
              <p:nextCondLst>
                <p:cond evt="onClick" delay="0">
                  <p:tgtEl>
                    <p:spTgt spid="3"/>
                  </p:tgtEl>
                </p:cond>
              </p:nextCondLst>
            </p:seq>
            <p:audio>
              <p:cMediaNode vol="80000">
                <p:cTn id="44"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28600"/>
            <a:ext cx="8762999" cy="5897563"/>
          </a:xfrm>
        </p:spPr>
        <p:txBody>
          <a:bodyPr>
            <a:normAutofit/>
          </a:bodyPr>
          <a:lstStyle/>
          <a:p>
            <a:pPr algn="l" rtl="0"/>
            <a:r>
              <a:rPr lang="en-US" dirty="0"/>
              <a:t>The second type of complex sentence, a dependent clause is embedded, or included, in an independent clause. Embedded clauses can take the place of a subject:</a:t>
            </a:r>
          </a:p>
          <a:p>
            <a:pPr marL="0" indent="0" algn="l" rtl="0">
              <a:buNone/>
            </a:pPr>
            <a:r>
              <a:rPr lang="en-US" dirty="0"/>
              <a:t>e.g. </a:t>
            </a:r>
            <a:r>
              <a:rPr lang="en-US" u="sng" dirty="0"/>
              <a:t>That he didn't want to go to the ballet </a:t>
            </a:r>
            <a:r>
              <a:rPr lang="en-US" dirty="0"/>
              <a:t>was obvious. t was obvious)</a:t>
            </a:r>
          </a:p>
          <a:p>
            <a:pPr marL="0" indent="0" algn="l" rtl="0">
              <a:buNone/>
            </a:pPr>
            <a:r>
              <a:rPr lang="en-US" dirty="0"/>
              <a:t>                                 </a:t>
            </a:r>
            <a:r>
              <a:rPr lang="en-US" b="1" dirty="0"/>
              <a:t>or an object:</a:t>
            </a:r>
          </a:p>
          <a:p>
            <a:pPr marL="0" indent="0" algn="l" rtl="0">
              <a:buNone/>
            </a:pPr>
            <a:r>
              <a:rPr lang="en-US" sz="2000" dirty="0"/>
              <a:t>e.g. I argued </a:t>
            </a:r>
            <a:r>
              <a:rPr lang="en-US" sz="2000" u="sng" dirty="0"/>
              <a:t>that it would be a mistake</a:t>
            </a:r>
            <a:r>
              <a:rPr lang="en-US" sz="2000" dirty="0"/>
              <a:t>. (l argued my position.)</a:t>
            </a:r>
          </a:p>
          <a:p>
            <a:pPr marL="0" indent="0" algn="l" rtl="0">
              <a:buNone/>
            </a:pPr>
            <a:r>
              <a:rPr lang="en-US" dirty="0"/>
              <a:t>                    </a:t>
            </a:r>
            <a:r>
              <a:rPr lang="en-US" b="1" dirty="0"/>
              <a:t>or even of an adjective:</a:t>
            </a:r>
          </a:p>
          <a:p>
            <a:pPr marL="0" indent="0" algn="l" rtl="0">
              <a:buNone/>
            </a:pPr>
            <a:r>
              <a:rPr lang="en-US" sz="2000" dirty="0"/>
              <a:t>e.g. The person </a:t>
            </a:r>
            <a:r>
              <a:rPr lang="en-US" sz="2000" u="sng" dirty="0"/>
              <a:t>who was responsible for the accident </a:t>
            </a:r>
            <a:r>
              <a:rPr lang="en-US" sz="2000" dirty="0"/>
              <a:t>fled. (The person responsible fled)</a:t>
            </a:r>
          </a:p>
          <a:p>
            <a:pPr algn="l" rtl="0"/>
            <a:endParaRPr lang="en-US" dirty="0"/>
          </a:p>
          <a:p>
            <a:pPr algn="l" rtl="0"/>
            <a:r>
              <a:rPr lang="en-US" dirty="0"/>
              <a:t>three processes are at work:</a:t>
            </a:r>
            <a:r>
              <a:rPr lang="en-US" b="1" dirty="0"/>
              <a:t> coordination</a:t>
            </a:r>
            <a:r>
              <a:rPr lang="en-US" dirty="0"/>
              <a:t>, </a:t>
            </a:r>
            <a:r>
              <a:rPr lang="en-US" b="1" dirty="0"/>
              <a:t>subordination</a:t>
            </a:r>
            <a:r>
              <a:rPr lang="en-US" dirty="0"/>
              <a:t> &amp; </a:t>
            </a:r>
            <a:r>
              <a:rPr lang="en-US" b="1" dirty="0"/>
              <a:t>embedding</a:t>
            </a:r>
            <a:r>
              <a:rPr lang="en-US" dirty="0"/>
              <a:t>.</a:t>
            </a:r>
            <a:endParaRPr lang="ar-SA"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97731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down)">
                                      <p:cBhvr>
                                        <p:cTn id="18" dur="500"/>
                                        <p:tgtEl>
                                          <p:spTgt spid="2">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wipe(down)">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heel(1)">
                                      <p:cBhvr>
                                        <p:cTn id="26" dur="2000"/>
                                        <p:tgtEl>
                                          <p:spTgt spid="2">
                                            <p:txEl>
                                              <p:pRg st="4" end="4"/>
                                            </p:txEl>
                                          </p:spTgt>
                                        </p:tgtEl>
                                      </p:cBhvr>
                                    </p:animEffect>
                                  </p:childTnLst>
                                </p:cTn>
                              </p:par>
                              <p:par>
                                <p:cTn id="27" presetID="21" presetClass="entr" presetSubtype="1"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wheel(1)">
                                      <p:cBhvr>
                                        <p:cTn id="29" dur="2000"/>
                                        <p:tgtEl>
                                          <p:spTgt spid="2">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wipe(down)">
                                      <p:cBhvr>
                                        <p:cTn id="34" dur="580">
                                          <p:stCondLst>
                                            <p:cond delay="0"/>
                                          </p:stCondLst>
                                        </p:cTn>
                                        <p:tgtEl>
                                          <p:spTgt spid="2">
                                            <p:txEl>
                                              <p:pRg st="7" end="7"/>
                                            </p:txEl>
                                          </p:spTgt>
                                        </p:tgtEl>
                                      </p:cBhvr>
                                    </p:animEffect>
                                    <p:anim calcmode="lin" valueType="num">
                                      <p:cBhvr>
                                        <p:cTn id="35" dur="1822" tmFilter="0,0; 0.14,0.36; 0.43,0.73; 0.71,0.91; 1.0,1.0">
                                          <p:stCondLst>
                                            <p:cond delay="0"/>
                                          </p:stCondLst>
                                        </p:cTn>
                                        <p:tgtEl>
                                          <p:spTgt spid="2">
                                            <p:txEl>
                                              <p:pRg st="7" end="7"/>
                                            </p:txEl>
                                          </p:spTgt>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
                                            <p:txEl>
                                              <p:pRg st="7" end="7"/>
                                            </p:txEl>
                                          </p:spTgt>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
                                            <p:txEl>
                                              <p:pRg st="7" end="7"/>
                                            </p:txEl>
                                          </p:spTgt>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
                                            <p:txEl>
                                              <p:pRg st="7" end="7"/>
                                            </p:txEl>
                                          </p:spTgt>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
                                            <p:txEl>
                                              <p:pRg st="7" end="7"/>
                                            </p:txEl>
                                          </p:spTgt>
                                        </p:tgtEl>
                                        <p:attrNameLst>
                                          <p:attrName>ppt_y</p:attrName>
                                        </p:attrNameLst>
                                      </p:cBhvr>
                                      <p:tavLst>
                                        <p:tav tm="0" fmla="#ppt_y-sin(pi*$)/81">
                                          <p:val>
                                            <p:fltVal val="0"/>
                                          </p:val>
                                        </p:tav>
                                        <p:tav tm="100000">
                                          <p:val>
                                            <p:fltVal val="1"/>
                                          </p:val>
                                        </p:tav>
                                      </p:tavLst>
                                    </p:anim>
                                    <p:animScale>
                                      <p:cBhvr>
                                        <p:cTn id="40" dur="26">
                                          <p:stCondLst>
                                            <p:cond delay="650"/>
                                          </p:stCondLst>
                                        </p:cTn>
                                        <p:tgtEl>
                                          <p:spTgt spid="2">
                                            <p:txEl>
                                              <p:pRg st="7" end="7"/>
                                            </p:txEl>
                                          </p:spTgt>
                                        </p:tgtEl>
                                      </p:cBhvr>
                                      <p:to x="100000" y="60000"/>
                                    </p:animScale>
                                    <p:animScale>
                                      <p:cBhvr>
                                        <p:cTn id="41" dur="166" decel="50000">
                                          <p:stCondLst>
                                            <p:cond delay="676"/>
                                          </p:stCondLst>
                                        </p:cTn>
                                        <p:tgtEl>
                                          <p:spTgt spid="2">
                                            <p:txEl>
                                              <p:pRg st="7" end="7"/>
                                            </p:txEl>
                                          </p:spTgt>
                                        </p:tgtEl>
                                      </p:cBhvr>
                                      <p:to x="100000" y="100000"/>
                                    </p:animScale>
                                    <p:animScale>
                                      <p:cBhvr>
                                        <p:cTn id="42" dur="26">
                                          <p:stCondLst>
                                            <p:cond delay="1312"/>
                                          </p:stCondLst>
                                        </p:cTn>
                                        <p:tgtEl>
                                          <p:spTgt spid="2">
                                            <p:txEl>
                                              <p:pRg st="7" end="7"/>
                                            </p:txEl>
                                          </p:spTgt>
                                        </p:tgtEl>
                                      </p:cBhvr>
                                      <p:to x="100000" y="80000"/>
                                    </p:animScale>
                                    <p:animScale>
                                      <p:cBhvr>
                                        <p:cTn id="43" dur="166" decel="50000">
                                          <p:stCondLst>
                                            <p:cond delay="1338"/>
                                          </p:stCondLst>
                                        </p:cTn>
                                        <p:tgtEl>
                                          <p:spTgt spid="2">
                                            <p:txEl>
                                              <p:pRg st="7" end="7"/>
                                            </p:txEl>
                                          </p:spTgt>
                                        </p:tgtEl>
                                      </p:cBhvr>
                                      <p:to x="100000" y="100000"/>
                                    </p:animScale>
                                    <p:animScale>
                                      <p:cBhvr>
                                        <p:cTn id="44" dur="26">
                                          <p:stCondLst>
                                            <p:cond delay="1642"/>
                                          </p:stCondLst>
                                        </p:cTn>
                                        <p:tgtEl>
                                          <p:spTgt spid="2">
                                            <p:txEl>
                                              <p:pRg st="7" end="7"/>
                                            </p:txEl>
                                          </p:spTgt>
                                        </p:tgtEl>
                                      </p:cBhvr>
                                      <p:to x="100000" y="90000"/>
                                    </p:animScale>
                                    <p:animScale>
                                      <p:cBhvr>
                                        <p:cTn id="45" dur="166" decel="50000">
                                          <p:stCondLst>
                                            <p:cond delay="1668"/>
                                          </p:stCondLst>
                                        </p:cTn>
                                        <p:tgtEl>
                                          <p:spTgt spid="2">
                                            <p:txEl>
                                              <p:pRg st="7" end="7"/>
                                            </p:txEl>
                                          </p:spTgt>
                                        </p:tgtEl>
                                      </p:cBhvr>
                                      <p:to x="100000" y="100000"/>
                                    </p:animScale>
                                    <p:animScale>
                                      <p:cBhvr>
                                        <p:cTn id="46" dur="26">
                                          <p:stCondLst>
                                            <p:cond delay="1808"/>
                                          </p:stCondLst>
                                        </p:cTn>
                                        <p:tgtEl>
                                          <p:spTgt spid="2">
                                            <p:txEl>
                                              <p:pRg st="7" end="7"/>
                                            </p:txEl>
                                          </p:spTgt>
                                        </p:tgtEl>
                                      </p:cBhvr>
                                      <p:to x="100000" y="95000"/>
                                    </p:animScale>
                                    <p:animScale>
                                      <p:cBhvr>
                                        <p:cTn id="47" dur="166" decel="50000">
                                          <p:stCondLst>
                                            <p:cond delay="1834"/>
                                          </p:stCondLst>
                                        </p:cTn>
                                        <p:tgtEl>
                                          <p:spTgt spid="2">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25081" fill="hold"/>
                                        <p:tgtEl>
                                          <p:spTgt spid="3"/>
                                        </p:tgtEl>
                                      </p:cBhvr>
                                    </p:cmd>
                                  </p:childTnLst>
                                </p:cTn>
                              </p:par>
                            </p:childTnLst>
                          </p:cTn>
                        </p:par>
                      </p:childTnLst>
                    </p:cTn>
                  </p:par>
                </p:childTnLst>
              </p:cTn>
              <p:nextCondLst>
                <p:cond evt="onClick" delay="0">
                  <p:tgtEl>
                    <p:spTgt spid="3"/>
                  </p:tgtEl>
                </p:cond>
              </p:nextCondLst>
            </p:seq>
            <p:audio>
              <p:cMediaNode vol="80000">
                <p:cTn id="53"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4801"/>
            <a:ext cx="7772400" cy="1066800"/>
          </a:xfrm>
        </p:spPr>
        <p:txBody>
          <a:bodyPr>
            <a:normAutofit/>
          </a:bodyPr>
          <a:lstStyle/>
          <a:p>
            <a:pPr rtl="0"/>
            <a:r>
              <a:rPr lang="en-US" sz="2800" b="1" dirty="0">
                <a:solidFill>
                  <a:schemeClr val="tx1"/>
                </a:solidFill>
              </a:rPr>
              <a:t>For teachers, knowing the terms can be helpful in several aspects.</a:t>
            </a:r>
          </a:p>
        </p:txBody>
      </p:sp>
      <p:sp>
        <p:nvSpPr>
          <p:cNvPr id="3" name="Subtitle 2"/>
          <p:cNvSpPr>
            <a:spLocks noGrp="1"/>
          </p:cNvSpPr>
          <p:nvPr>
            <p:ph type="subTitle" idx="1"/>
          </p:nvPr>
        </p:nvSpPr>
        <p:spPr>
          <a:xfrm>
            <a:off x="381000" y="2133600"/>
            <a:ext cx="8534400" cy="4191000"/>
          </a:xfrm>
        </p:spPr>
        <p:txBody>
          <a:bodyPr>
            <a:normAutofit/>
          </a:bodyPr>
          <a:lstStyle/>
          <a:p>
            <a:pPr marL="457200" indent="-457200" algn="l" rtl="0">
              <a:buClrTx/>
              <a:buFont typeface="+mj-lt"/>
              <a:buAutoNum type="arabicPeriod"/>
            </a:pPr>
            <a:r>
              <a:rPr lang="en-US" dirty="0">
                <a:solidFill>
                  <a:schemeClr val="tx1"/>
                </a:solidFill>
              </a:rPr>
              <a:t>The terms provide a </a:t>
            </a:r>
            <a:r>
              <a:rPr lang="en-US" dirty="0" err="1">
                <a:solidFill>
                  <a:schemeClr val="tx1"/>
                </a:solidFill>
              </a:rPr>
              <a:t>metalanguage</a:t>
            </a:r>
            <a:r>
              <a:rPr lang="en-US" dirty="0">
                <a:solidFill>
                  <a:schemeClr val="tx1"/>
                </a:solidFill>
              </a:rPr>
              <a:t>, a way of talking about grammar, that helps in the conceptualization of grammar.</a:t>
            </a:r>
          </a:p>
          <a:p>
            <a:pPr algn="l" rtl="0">
              <a:buClrTx/>
            </a:pPr>
            <a:endParaRPr lang="en-US" dirty="0">
              <a:solidFill>
                <a:schemeClr val="tx1"/>
              </a:solidFill>
            </a:endParaRPr>
          </a:p>
          <a:p>
            <a:pPr marL="457200" indent="-457200" algn="l" rtl="0">
              <a:buClr>
                <a:schemeClr val="tx1"/>
              </a:buClr>
              <a:buFont typeface="+mj-lt"/>
              <a:buAutoNum type="arabicPeriod" startAt="2"/>
            </a:pPr>
            <a:r>
              <a:rPr lang="en-US" dirty="0">
                <a:solidFill>
                  <a:schemeClr val="tx1"/>
                </a:solidFill>
              </a:rPr>
              <a:t>Use of the terms also serves a referential function, providing a means to identify these concepts when referring to them subsequently. </a:t>
            </a:r>
          </a:p>
          <a:p>
            <a:pPr algn="l" rtl="0">
              <a:buClr>
                <a:schemeClr val="tx1"/>
              </a:buClr>
            </a:pPr>
            <a:endParaRPr lang="en-US" dirty="0">
              <a:solidFill>
                <a:schemeClr val="tx1"/>
              </a:solidFill>
            </a:endParaRPr>
          </a:p>
          <a:p>
            <a:pPr marL="457200" indent="-457200" algn="l" rtl="0">
              <a:buClrTx/>
              <a:buFont typeface="+mj-lt"/>
              <a:buAutoNum type="arabicPeriod" startAt="3"/>
            </a:pPr>
            <a:r>
              <a:rPr lang="en-US" dirty="0">
                <a:solidFill>
                  <a:schemeClr val="tx1"/>
                </a:solidFill>
              </a:rPr>
              <a:t>Finally, by learning the terms, teachers will have better access to the many linguistic resources available to them apart from this textbook.</a:t>
            </a:r>
            <a:endParaRPr lang="ar-SA"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1295400"/>
            <a:ext cx="609600" cy="609600"/>
          </a:xfrm>
          <a:prstGeom prst="rect">
            <a:avLst/>
          </a:prstGeom>
        </p:spPr>
      </p:pic>
    </p:spTree>
    <p:extLst>
      <p:ext uri="{BB962C8B-B14F-4D97-AF65-F5344CB8AC3E}">
        <p14:creationId xmlns:p14="http://schemas.microsoft.com/office/powerpoint/2010/main" val="1125777625"/>
      </p:ext>
    </p:extLst>
  </p:cSld>
  <p:clrMapOvr>
    <a:masterClrMapping/>
  </p:clrMapOvr>
  <mc:AlternateContent xmlns:mc="http://schemas.openxmlformats.org/markup-compatibility/2006" xmlns:p14="http://schemas.microsoft.com/office/powerpoint/2010/main">
    <mc:Choice Requires="p14">
      <p:transition spd="slow" p14:dur="4400" advTm="1000">
        <p14:honeycomb/>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Scale>
                                      <p:cBhvr>
                                        <p:cTn id="20"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3">
                                            <p:txEl>
                                              <p:pRg st="2" end="2"/>
                                            </p:txEl>
                                          </p:spTgt>
                                        </p:tgtEl>
                                        <p:attrNameLst>
                                          <p:attrName>ppt_x</p:attrName>
                                          <p:attrName>ppt_y</p:attrName>
                                        </p:attrNameLst>
                                      </p:cBhvr>
                                    </p:animMotion>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outVertical)">
                                      <p:cBhvr>
                                        <p:cTn id="2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59235" fill="hold"/>
                                        <p:tgtEl>
                                          <p:spTgt spid="4"/>
                                        </p:tgtEl>
                                      </p:cBhvr>
                                    </p:cmd>
                                  </p:childTnLst>
                                </p:cTn>
                              </p:par>
                            </p:childTnLst>
                          </p:cTn>
                        </p:par>
                      </p:childTnLst>
                    </p:cTn>
                  </p:par>
                </p:childTnLst>
              </p:cTn>
              <p:nextCondLst>
                <p:cond evt="onClick" delay="0">
                  <p:tgtEl>
                    <p:spTgt spid="4"/>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1219200"/>
            <a:ext cx="8686800" cy="4906963"/>
          </a:xfrm>
        </p:spPr>
        <p:txBody>
          <a:bodyPr>
            <a:normAutofit/>
          </a:bodyPr>
          <a:lstStyle/>
          <a:p>
            <a:pPr algn="l" rtl="0"/>
            <a:r>
              <a:rPr lang="en-US" b="1" dirty="0"/>
              <a:t>Mood:</a:t>
            </a:r>
            <a:r>
              <a:rPr lang="en-US" dirty="0"/>
              <a:t> conveys the speaker's attitude toward the factual content of the sentence. </a:t>
            </a:r>
          </a:p>
          <a:p>
            <a:pPr algn="l" rtl="0"/>
            <a:r>
              <a:rPr lang="en-US" dirty="0"/>
              <a:t>English sentences are said to display (3) main moods and (2) minor moods: </a:t>
            </a:r>
          </a:p>
          <a:p>
            <a:pPr marL="0" indent="0" algn="l" rtl="0">
              <a:buNone/>
            </a:pPr>
            <a:r>
              <a:rPr lang="en-US" sz="2200" b="1" dirty="0"/>
              <a:t>1. Declarative (statement sentence type): </a:t>
            </a:r>
            <a:r>
              <a:rPr lang="en-US" sz="2200" dirty="0"/>
              <a:t>Today is Tuesday.</a:t>
            </a:r>
          </a:p>
          <a:p>
            <a:pPr marL="0" indent="0" algn="l" rtl="0">
              <a:buNone/>
            </a:pPr>
            <a:r>
              <a:rPr lang="en-US" sz="2200" b="1" dirty="0"/>
              <a:t>2. Interrogative (question sentence type): </a:t>
            </a:r>
            <a:r>
              <a:rPr lang="en-US" sz="2200" dirty="0"/>
              <a:t>What are you going to wear to the party?</a:t>
            </a:r>
          </a:p>
          <a:p>
            <a:pPr marL="0" indent="0" algn="l" rtl="0">
              <a:buNone/>
            </a:pPr>
            <a:r>
              <a:rPr lang="en-US" sz="2200" b="1" dirty="0"/>
              <a:t>3. Imperative (command sentence type): </a:t>
            </a:r>
            <a:r>
              <a:rPr lang="en-US" sz="2200" dirty="0"/>
              <a:t>Pass the milk, please.</a:t>
            </a:r>
          </a:p>
          <a:p>
            <a:pPr marL="0" indent="0" algn="l" rtl="0">
              <a:buNone/>
            </a:pPr>
            <a:r>
              <a:rPr lang="en-US" sz="2200" b="1" dirty="0"/>
              <a:t>4. Exclamatory (exclamation sentence type): </a:t>
            </a:r>
            <a:r>
              <a:rPr lang="en-US" sz="2200" dirty="0"/>
              <a:t>What a beautiful autumn it is!</a:t>
            </a:r>
          </a:p>
          <a:p>
            <a:pPr marL="0" indent="0" algn="l" rtl="0">
              <a:buNone/>
            </a:pPr>
            <a:r>
              <a:rPr lang="en-US" sz="2200" b="1" dirty="0"/>
              <a:t>5. Subjunctive (here realized with the were form):</a:t>
            </a:r>
            <a:r>
              <a:rPr lang="en-US" sz="2200" dirty="0"/>
              <a:t> I wish I were going with you.</a:t>
            </a:r>
          </a:p>
        </p:txBody>
      </p:sp>
      <p:sp>
        <p:nvSpPr>
          <p:cNvPr id="3" name="Title 2"/>
          <p:cNvSpPr>
            <a:spLocks noGrp="1"/>
          </p:cNvSpPr>
          <p:nvPr>
            <p:ph type="title"/>
          </p:nvPr>
        </p:nvSpPr>
        <p:spPr>
          <a:xfrm>
            <a:off x="457200" y="338328"/>
            <a:ext cx="6172200" cy="728472"/>
          </a:xfrm>
        </p:spPr>
        <p:txBody>
          <a:bodyPr>
            <a:normAutofit fontScale="90000"/>
          </a:bodyPr>
          <a:lstStyle/>
          <a:p>
            <a:r>
              <a:rPr lang="en-US" b="1" dirty="0">
                <a:solidFill>
                  <a:schemeClr val="tx1"/>
                </a:solidFill>
              </a:rPr>
              <a:t>SENTENCE MOODS</a:t>
            </a:r>
            <a:endParaRPr lang="ar-SA" b="1"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780446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
                                        <p:tgtEl>
                                          <p:spTgt spid="2">
                                            <p:txEl>
                                              <p:pRg st="0" end="0"/>
                                            </p:txEl>
                                          </p:spTgt>
                                        </p:tgtEl>
                                      </p:cBhvr>
                                    </p:animEffect>
                                    <p:anim calcmode="lin" valueType="num">
                                      <p:cBhvr>
                                        <p:cTn id="15" dur="4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2">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9" presetClass="entr" presetSubtype="1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p:cTn id="23" dur="5000" fill="hold"/>
                                        <p:tgtEl>
                                          <p:spTgt spid="2">
                                            <p:txEl>
                                              <p:pRg st="1" end="1"/>
                                            </p:txEl>
                                          </p:spTgt>
                                        </p:tgtEl>
                                        <p:attrNameLst>
                                          <p:attrName>ppt_w</p:attrName>
                                        </p:attrNameLst>
                                      </p:cBhvr>
                                      <p:tavLst>
                                        <p:tav tm="0" fmla="#ppt_w*sin(2.5*pi*$)">
                                          <p:val>
                                            <p:fltVal val="0"/>
                                          </p:val>
                                        </p:tav>
                                        <p:tav tm="100000">
                                          <p:val>
                                            <p:fltVal val="1"/>
                                          </p:val>
                                        </p:tav>
                                      </p:tavLst>
                                    </p:anim>
                                    <p:anim calcmode="lin" valueType="num">
                                      <p:cBhvr>
                                        <p:cTn id="24" dur="5000" fill="hold"/>
                                        <p:tgtEl>
                                          <p:spTgt spid="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heel(1)">
                                      <p:cBhvr>
                                        <p:cTn id="29" dur="20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barn(inVertical)">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additive="base">
                                        <p:cTn id="3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Effect transition="in" filter="fade">
                                      <p:cBhvr>
                                        <p:cTn id="45" dur="1000"/>
                                        <p:tgtEl>
                                          <p:spTgt spid="2">
                                            <p:txEl>
                                              <p:pRg st="5" end="5"/>
                                            </p:txEl>
                                          </p:spTgt>
                                        </p:tgtEl>
                                      </p:cBhvr>
                                    </p:animEffect>
                                    <p:anim calcmode="lin" valueType="num">
                                      <p:cBhvr>
                                        <p:cTn id="4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animEffect transition="in" filter="circle(in)">
                                      <p:cBhvr>
                                        <p:cTn id="52"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4"/>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03890" fill="hold"/>
                                        <p:tgtEl>
                                          <p:spTgt spid="4"/>
                                        </p:tgtEl>
                                      </p:cBhvr>
                                    </p:cmd>
                                  </p:childTnLst>
                                </p:cTn>
                              </p:par>
                            </p:childTnLst>
                          </p:cTn>
                        </p:par>
                      </p:childTnLst>
                    </p:cTn>
                  </p:par>
                </p:childTnLst>
              </p:cTn>
              <p:nextCondLst>
                <p:cond evt="onClick" delay="0">
                  <p:tgtEl>
                    <p:spTgt spid="4"/>
                  </p:tgtEl>
                </p:cond>
              </p:nextCondLst>
            </p:seq>
            <p:audio>
              <p:cMediaNode vol="80000">
                <p:cTn id="58"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381000"/>
            <a:ext cx="8382000" cy="5821363"/>
          </a:xfrm>
        </p:spPr>
        <p:txBody>
          <a:bodyPr>
            <a:normAutofit/>
          </a:bodyPr>
          <a:lstStyle/>
          <a:p>
            <a:pPr algn="l" rtl="0"/>
            <a:r>
              <a:rPr lang="en-US" dirty="0"/>
              <a:t>We should not lose sight of the fact, however, that a sentence type does not necessarily match its function. It is possible to ask someone to do something using any of the following three types, even though the first is a more indirect way than the other two.</a:t>
            </a:r>
          </a:p>
          <a:p>
            <a:pPr algn="l" rtl="0"/>
            <a:endParaRPr lang="en-US" dirty="0"/>
          </a:p>
          <a:p>
            <a:pPr algn="l" rtl="0">
              <a:lnSpc>
                <a:spcPct val="200000"/>
              </a:lnSpc>
            </a:pPr>
            <a:r>
              <a:rPr lang="en-US" b="1" dirty="0"/>
              <a:t>statement: </a:t>
            </a:r>
            <a:r>
              <a:rPr lang="en-US" dirty="0"/>
              <a:t>l am thirsty.</a:t>
            </a:r>
          </a:p>
          <a:p>
            <a:pPr algn="l" rtl="0">
              <a:lnSpc>
                <a:spcPct val="200000"/>
              </a:lnSpc>
            </a:pPr>
            <a:r>
              <a:rPr lang="en-US" b="1" dirty="0"/>
              <a:t>question</a:t>
            </a:r>
            <a:r>
              <a:rPr lang="en-US" dirty="0"/>
              <a:t>: Could you bring me something to drink?</a:t>
            </a:r>
          </a:p>
          <a:p>
            <a:pPr algn="l" rtl="0">
              <a:lnSpc>
                <a:spcPct val="200000"/>
              </a:lnSpc>
            </a:pPr>
            <a:r>
              <a:rPr lang="en-US" b="1" dirty="0"/>
              <a:t>command</a:t>
            </a:r>
            <a:r>
              <a:rPr lang="en-US" dirty="0"/>
              <a:t>: Please bring me something to drink.</a:t>
            </a:r>
            <a:endParaRPr lang="ar-SA"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33391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heel(1)">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additive="base">
                                        <p:cTn id="2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06988" fill="hold"/>
                                        <p:tgtEl>
                                          <p:spTgt spid="3"/>
                                        </p:tgtEl>
                                      </p:cBhvr>
                                    </p:cmd>
                                  </p:childTnLst>
                                </p:cTn>
                              </p:par>
                            </p:childTnLst>
                          </p:cTn>
                        </p:par>
                      </p:childTnLst>
                    </p:cTn>
                  </p:par>
                </p:childTnLst>
              </p:cTn>
              <p:nextCondLst>
                <p:cond evt="onClick" delay="0">
                  <p:tgtEl>
                    <p:spTgt spid="3"/>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71933" cy="5334000"/>
          </a:xfrm>
        </p:spPr>
        <p:txBody>
          <a:bodyPr>
            <a:normAutofit/>
          </a:bodyPr>
          <a:lstStyle/>
          <a:p>
            <a:pPr marL="0" indent="0" algn="l" rtl="0">
              <a:lnSpc>
                <a:spcPct val="150000"/>
              </a:lnSpc>
              <a:buNone/>
            </a:pPr>
            <a:r>
              <a:rPr lang="en-US" sz="2000" b="1" dirty="0"/>
              <a:t>The theme:  </a:t>
            </a:r>
            <a:r>
              <a:rPr lang="en-US" sz="2000" dirty="0"/>
              <a:t>provides the "point of departure of the message" In other words, the theme provides the framework for interpreting what follows</a:t>
            </a:r>
          </a:p>
          <a:p>
            <a:pPr algn="l" rtl="0">
              <a:lnSpc>
                <a:spcPct val="150000"/>
              </a:lnSpc>
            </a:pPr>
            <a:r>
              <a:rPr lang="en-US" sz="2000" dirty="0"/>
              <a:t>What follows is the </a:t>
            </a:r>
            <a:r>
              <a:rPr lang="en-US" sz="2000" b="1" dirty="0" err="1"/>
              <a:t>rheme</a:t>
            </a:r>
            <a:r>
              <a:rPr lang="en-US" sz="2000" dirty="0"/>
              <a:t>, the remainder of the message in the clause.</a:t>
            </a:r>
          </a:p>
          <a:p>
            <a:pPr algn="l" rtl="0">
              <a:lnSpc>
                <a:spcPct val="150000"/>
              </a:lnSpc>
            </a:pPr>
            <a:r>
              <a:rPr lang="en-US" sz="2000" dirty="0"/>
              <a:t>English sentence is composed of two major constituents, a </a:t>
            </a:r>
            <a:r>
              <a:rPr lang="en-US" sz="2000" i="1" dirty="0"/>
              <a:t>subject</a:t>
            </a:r>
            <a:r>
              <a:rPr lang="en-US" sz="2000" dirty="0"/>
              <a:t> and a </a:t>
            </a:r>
            <a:r>
              <a:rPr lang="en-US" sz="2000" i="1" dirty="0"/>
              <a:t>predicate</a:t>
            </a:r>
            <a:r>
              <a:rPr lang="en-US" sz="2000" dirty="0"/>
              <a:t>- </a:t>
            </a:r>
            <a:r>
              <a:rPr lang="en-US" sz="2000" b="1" dirty="0"/>
              <a:t>it is commonly the case that the subject in English will be the theme and the predicate the </a:t>
            </a:r>
            <a:r>
              <a:rPr lang="en-US" sz="2000" b="1" dirty="0" err="1"/>
              <a:t>rheme</a:t>
            </a:r>
            <a:r>
              <a:rPr lang="en-US" sz="2000" dirty="0"/>
              <a:t>, as in (a) and (b)</a:t>
            </a:r>
          </a:p>
          <a:p>
            <a:pPr algn="l" rtl="0">
              <a:lnSpc>
                <a:spcPct val="150000"/>
              </a:lnSpc>
            </a:pPr>
            <a:endParaRPr lang="en-US" sz="2000" dirty="0"/>
          </a:p>
          <a:p>
            <a:pPr marL="0" indent="0" algn="l" rtl="0">
              <a:buNone/>
            </a:pPr>
            <a:r>
              <a:rPr lang="en-US" sz="1800" dirty="0"/>
              <a:t>Look at these examples:</a:t>
            </a:r>
          </a:p>
          <a:p>
            <a:pPr algn="l" rtl="0"/>
            <a:r>
              <a:rPr lang="en-US" sz="1800" dirty="0"/>
              <a:t>a. </a:t>
            </a:r>
            <a:r>
              <a:rPr lang="en-US" sz="1800" b="1" i="1" dirty="0"/>
              <a:t>The Cub Scouts </a:t>
            </a:r>
            <a:r>
              <a:rPr lang="en-US" sz="1800" dirty="0"/>
              <a:t>held the car wash despite the rain.</a:t>
            </a:r>
          </a:p>
          <a:p>
            <a:pPr algn="l" rtl="0"/>
            <a:r>
              <a:rPr lang="en-US" sz="1800" dirty="0"/>
              <a:t>b.</a:t>
            </a:r>
            <a:r>
              <a:rPr lang="en-US" sz="1800" b="1" dirty="0"/>
              <a:t> </a:t>
            </a:r>
            <a:r>
              <a:rPr lang="en-US" sz="1800" b="1" i="1" dirty="0"/>
              <a:t>The car wash </a:t>
            </a:r>
            <a:r>
              <a:rPr lang="en-US" sz="1800" dirty="0"/>
              <a:t>was held by the Cub Scouts despite the rain.</a:t>
            </a:r>
          </a:p>
          <a:p>
            <a:pPr algn="l" rtl="0"/>
            <a:r>
              <a:rPr lang="en-US" sz="1800" dirty="0"/>
              <a:t>c. Despite </a:t>
            </a:r>
            <a:r>
              <a:rPr lang="en-US" sz="1800" b="1" i="1" dirty="0"/>
              <a:t>the rain</a:t>
            </a:r>
            <a:r>
              <a:rPr lang="en-US" sz="1800" b="1" dirty="0"/>
              <a:t>, </a:t>
            </a:r>
            <a:r>
              <a:rPr lang="en-US" sz="1800" dirty="0"/>
              <a:t>the Cub Scouts held the car wash.</a:t>
            </a:r>
          </a:p>
          <a:p>
            <a:pPr algn="l" rtl="0"/>
            <a:endParaRPr lang="ar-SA" dirty="0"/>
          </a:p>
        </p:txBody>
      </p:sp>
      <p:sp>
        <p:nvSpPr>
          <p:cNvPr id="3" name="Title 2"/>
          <p:cNvSpPr>
            <a:spLocks noGrp="1"/>
          </p:cNvSpPr>
          <p:nvPr>
            <p:ph type="title"/>
          </p:nvPr>
        </p:nvSpPr>
        <p:spPr>
          <a:xfrm>
            <a:off x="914400" y="338328"/>
            <a:ext cx="4876800" cy="728472"/>
          </a:xfrm>
        </p:spPr>
        <p:txBody>
          <a:bodyPr>
            <a:normAutofit fontScale="90000"/>
          </a:bodyPr>
          <a:lstStyle/>
          <a:p>
            <a:r>
              <a:rPr lang="en-US" dirty="0"/>
              <a:t>THEME/RMEME</a:t>
            </a:r>
            <a:endParaRPr lang="ar-SA"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19273181"/>
      </p:ext>
    </p:extLst>
  </p:cSld>
  <p:clrMapOvr>
    <a:masterClrMapping/>
  </p:clrMapOvr>
  <mc:AlternateContent xmlns:mc="http://schemas.openxmlformats.org/markup-compatibility/2006" xmlns:p14="http://schemas.microsoft.com/office/powerpoint/2010/main">
    <mc:Choice Requires="p14">
      <p:transition spd="slow" p14:dur="39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p:cTn id="18"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barn(inVertical)">
                                      <p:cBhvr>
                                        <p:cTn id="33" dur="500"/>
                                        <p:tgtEl>
                                          <p:spTgt spid="2">
                                            <p:txEl>
                                              <p:pRg st="4" end="4"/>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barn(inVertical)">
                                      <p:cBhvr>
                                        <p:cTn id="36" dur="500"/>
                                        <p:tgtEl>
                                          <p:spTgt spid="2">
                                            <p:txEl>
                                              <p:pRg st="5" end="5"/>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barn(inVertical)">
                                      <p:cBhvr>
                                        <p:cTn id="39" dur="500"/>
                                        <p:tgtEl>
                                          <p:spTgt spid="2">
                                            <p:txEl>
                                              <p:pRg st="6" end="6"/>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arn(inVertic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52307" fill="hold"/>
                                        <p:tgtEl>
                                          <p:spTgt spid="4"/>
                                        </p:tgtEl>
                                      </p:cBhvr>
                                    </p:cmd>
                                  </p:childTnLst>
                                </p:cTn>
                              </p:par>
                            </p:childTnLst>
                          </p:cTn>
                        </p:par>
                      </p:childTnLst>
                    </p:cTn>
                  </p:par>
                </p:childTnLst>
              </p:cTn>
              <p:nextCondLst>
                <p:cond evt="onClick" delay="0">
                  <p:tgtEl>
                    <p:spTgt spid="4"/>
                  </p:tgtEl>
                </p:cond>
              </p:nextCondLst>
            </p:seq>
            <p:audio>
              <p:cMediaNode vol="80000">
                <p:cTn id="48"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143000"/>
            <a:ext cx="7670800" cy="4983163"/>
          </a:xfrm>
        </p:spPr>
        <p:txBody>
          <a:bodyPr>
            <a:normAutofit/>
          </a:bodyPr>
          <a:lstStyle/>
          <a:p>
            <a:pPr algn="l" rtl="0"/>
            <a:r>
              <a:rPr lang="en-US" dirty="0"/>
              <a:t>English can thematize something other than the subject.</a:t>
            </a:r>
          </a:p>
          <a:p>
            <a:pPr algn="l" rtl="0"/>
            <a:r>
              <a:rPr lang="en-US" dirty="0"/>
              <a:t>Linguists use the term “marked” to refer not only to such instances of thematization of nonsubjects, but also to refer to any exceptions from what is very typical, very predictable.</a:t>
            </a:r>
          </a:p>
          <a:p>
            <a:pPr algn="l" rtl="0"/>
            <a:r>
              <a:rPr lang="en-US" dirty="0"/>
              <a:t> It is perhaps better to think of markedness as a continuum from structures that are unmarked, meaning that they are typical, to highly marked structures, meaning that they are exceptional.</a:t>
            </a:r>
            <a:endParaRPr lang="ar-SA" dirty="0"/>
          </a:p>
        </p:txBody>
      </p:sp>
      <p:sp>
        <p:nvSpPr>
          <p:cNvPr id="3" name="Title 2"/>
          <p:cNvSpPr>
            <a:spLocks noGrp="1"/>
          </p:cNvSpPr>
          <p:nvPr>
            <p:ph type="title"/>
          </p:nvPr>
        </p:nvSpPr>
        <p:spPr>
          <a:xfrm>
            <a:off x="457200" y="338328"/>
            <a:ext cx="4648200" cy="804672"/>
          </a:xfrm>
        </p:spPr>
        <p:txBody>
          <a:bodyPr/>
          <a:lstStyle/>
          <a:p>
            <a:r>
              <a:rPr lang="en-US" dirty="0"/>
              <a:t>MARKEDNESS</a:t>
            </a:r>
            <a:endParaRPr lang="ar-SA"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022621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heel(1)">
                                      <p:cBhvr>
                                        <p:cTn id="25"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3374" fill="hold"/>
                                        <p:tgtEl>
                                          <p:spTgt spid="4"/>
                                        </p:tgtEl>
                                      </p:cBhvr>
                                    </p:cmd>
                                  </p:childTnLst>
                                </p:cTn>
                              </p:par>
                            </p:childTnLst>
                          </p:cTn>
                        </p:par>
                      </p:childTnLst>
                    </p:cTn>
                  </p:par>
                </p:childTnLst>
              </p:cTn>
              <p:nextCondLst>
                <p:cond evt="onClick" delay="0">
                  <p:tgtEl>
                    <p:spTgt spid="4"/>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5400"/>
            <a:ext cx="8610599" cy="4830763"/>
          </a:xfrm>
        </p:spPr>
        <p:txBody>
          <a:bodyPr/>
          <a:lstStyle/>
          <a:p>
            <a:pPr algn="l" rtl="0"/>
            <a:r>
              <a:rPr lang="en-US" b="1" dirty="0"/>
              <a:t>Voice: </a:t>
            </a:r>
            <a:r>
              <a:rPr lang="en-US" dirty="0"/>
              <a:t> is another linguistic device that languages employ to allow for different constituents to function as themes.</a:t>
            </a:r>
          </a:p>
          <a:p>
            <a:pPr algn="l" rtl="0"/>
            <a:r>
              <a:rPr lang="en-US" dirty="0"/>
              <a:t> In the </a:t>
            </a:r>
            <a:r>
              <a:rPr lang="en-US" b="1" dirty="0"/>
              <a:t>active voice</a:t>
            </a:r>
            <a:r>
              <a:rPr lang="en-US" dirty="0"/>
              <a:t>, the </a:t>
            </a:r>
            <a:r>
              <a:rPr lang="en-US" i="1" dirty="0"/>
              <a:t>subject</a:t>
            </a:r>
            <a:r>
              <a:rPr lang="en-US" dirty="0"/>
              <a:t> acts as the theme and is most often the actor or agent of some action, as the Cub Scouts in our example. </a:t>
            </a:r>
          </a:p>
          <a:p>
            <a:pPr algn="l" rtl="0"/>
            <a:r>
              <a:rPr lang="en-US" dirty="0"/>
              <a:t>In the </a:t>
            </a:r>
            <a:r>
              <a:rPr lang="en-US" b="1" dirty="0"/>
              <a:t>passive voice</a:t>
            </a:r>
            <a:r>
              <a:rPr lang="en-US" dirty="0"/>
              <a:t>, the thing acted upon by the agent-the car wash-has been made the theme.</a:t>
            </a:r>
          </a:p>
          <a:p>
            <a:pPr algn="l" rtl="0"/>
            <a:r>
              <a:rPr lang="en-US" dirty="0"/>
              <a:t>For our purposes here, it will suffice to say that the selection of the passive over the active allows the speaker or writer to thematize noun phrases other than agents.</a:t>
            </a:r>
            <a:endParaRPr lang="ar-SA" dirty="0"/>
          </a:p>
        </p:txBody>
      </p:sp>
      <p:sp>
        <p:nvSpPr>
          <p:cNvPr id="3" name="Title 2"/>
          <p:cNvSpPr>
            <a:spLocks noGrp="1"/>
          </p:cNvSpPr>
          <p:nvPr>
            <p:ph type="title"/>
          </p:nvPr>
        </p:nvSpPr>
        <p:spPr>
          <a:xfrm>
            <a:off x="457200" y="338328"/>
            <a:ext cx="3733800" cy="880872"/>
          </a:xfrm>
        </p:spPr>
        <p:txBody>
          <a:bodyPr/>
          <a:lstStyle/>
          <a:p>
            <a:r>
              <a:rPr lang="en-US" dirty="0">
                <a:solidFill>
                  <a:schemeClr val="tx1"/>
                </a:solidFill>
              </a:rPr>
              <a:t>Voice </a:t>
            </a:r>
            <a:endParaRPr lang="ar-SA"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84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p:cTn id="1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down)">
                                      <p:cBhvr>
                                        <p:cTn id="24" dur="580">
                                          <p:stCondLst>
                                            <p:cond delay="0"/>
                                          </p:stCondLst>
                                        </p:cTn>
                                        <p:tgtEl>
                                          <p:spTgt spid="2">
                                            <p:txEl>
                                              <p:pRg st="2" end="2"/>
                                            </p:txEl>
                                          </p:spTgt>
                                        </p:tgtEl>
                                      </p:cBhvr>
                                    </p:animEffect>
                                    <p:anim calcmode="lin" valueType="num">
                                      <p:cBhvr>
                                        <p:cTn id="25" dur="1822" tmFilter="0,0; 0.14,0.36; 0.43,0.73; 0.71,0.91; 1.0,1.0">
                                          <p:stCondLst>
                                            <p:cond delay="0"/>
                                          </p:stCondLst>
                                        </p:cTn>
                                        <p:tgtEl>
                                          <p:spTgt spid="2">
                                            <p:txEl>
                                              <p:pRg st="2" end="2"/>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
                                            <p:txEl>
                                              <p:pRg st="2" end="2"/>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
                                            <p:txEl>
                                              <p:pRg st="2" end="2"/>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
                                            <p:txEl>
                                              <p:pRg st="2" end="2"/>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
                                            <p:txEl>
                                              <p:pRg st="2" end="2"/>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2">
                                            <p:txEl>
                                              <p:pRg st="2" end="2"/>
                                            </p:txEl>
                                          </p:spTgt>
                                        </p:tgtEl>
                                      </p:cBhvr>
                                      <p:to x="100000" y="60000"/>
                                    </p:animScale>
                                    <p:animScale>
                                      <p:cBhvr>
                                        <p:cTn id="31" dur="166" decel="50000">
                                          <p:stCondLst>
                                            <p:cond delay="676"/>
                                          </p:stCondLst>
                                        </p:cTn>
                                        <p:tgtEl>
                                          <p:spTgt spid="2">
                                            <p:txEl>
                                              <p:pRg st="2" end="2"/>
                                            </p:txEl>
                                          </p:spTgt>
                                        </p:tgtEl>
                                      </p:cBhvr>
                                      <p:to x="100000" y="100000"/>
                                    </p:animScale>
                                    <p:animScale>
                                      <p:cBhvr>
                                        <p:cTn id="32" dur="26">
                                          <p:stCondLst>
                                            <p:cond delay="1312"/>
                                          </p:stCondLst>
                                        </p:cTn>
                                        <p:tgtEl>
                                          <p:spTgt spid="2">
                                            <p:txEl>
                                              <p:pRg st="2" end="2"/>
                                            </p:txEl>
                                          </p:spTgt>
                                        </p:tgtEl>
                                      </p:cBhvr>
                                      <p:to x="100000" y="80000"/>
                                    </p:animScale>
                                    <p:animScale>
                                      <p:cBhvr>
                                        <p:cTn id="33" dur="166" decel="50000">
                                          <p:stCondLst>
                                            <p:cond delay="1338"/>
                                          </p:stCondLst>
                                        </p:cTn>
                                        <p:tgtEl>
                                          <p:spTgt spid="2">
                                            <p:txEl>
                                              <p:pRg st="2" end="2"/>
                                            </p:txEl>
                                          </p:spTgt>
                                        </p:tgtEl>
                                      </p:cBhvr>
                                      <p:to x="100000" y="100000"/>
                                    </p:animScale>
                                    <p:animScale>
                                      <p:cBhvr>
                                        <p:cTn id="34" dur="26">
                                          <p:stCondLst>
                                            <p:cond delay="1642"/>
                                          </p:stCondLst>
                                        </p:cTn>
                                        <p:tgtEl>
                                          <p:spTgt spid="2">
                                            <p:txEl>
                                              <p:pRg st="2" end="2"/>
                                            </p:txEl>
                                          </p:spTgt>
                                        </p:tgtEl>
                                      </p:cBhvr>
                                      <p:to x="100000" y="90000"/>
                                    </p:animScale>
                                    <p:animScale>
                                      <p:cBhvr>
                                        <p:cTn id="35" dur="166" decel="50000">
                                          <p:stCondLst>
                                            <p:cond delay="1668"/>
                                          </p:stCondLst>
                                        </p:cTn>
                                        <p:tgtEl>
                                          <p:spTgt spid="2">
                                            <p:txEl>
                                              <p:pRg st="2" end="2"/>
                                            </p:txEl>
                                          </p:spTgt>
                                        </p:tgtEl>
                                      </p:cBhvr>
                                      <p:to x="100000" y="100000"/>
                                    </p:animScale>
                                    <p:animScale>
                                      <p:cBhvr>
                                        <p:cTn id="36" dur="26">
                                          <p:stCondLst>
                                            <p:cond delay="1808"/>
                                          </p:stCondLst>
                                        </p:cTn>
                                        <p:tgtEl>
                                          <p:spTgt spid="2">
                                            <p:txEl>
                                              <p:pRg st="2" end="2"/>
                                            </p:txEl>
                                          </p:spTgt>
                                        </p:tgtEl>
                                      </p:cBhvr>
                                      <p:to x="100000" y="95000"/>
                                    </p:animScale>
                                    <p:animScale>
                                      <p:cBhvr>
                                        <p:cTn id="37" dur="166" decel="50000">
                                          <p:stCondLst>
                                            <p:cond delay="1834"/>
                                          </p:stCondLst>
                                        </p:cTn>
                                        <p:tgtEl>
                                          <p:spTgt spid="2">
                                            <p:txEl>
                                              <p:pRg st="2" end="2"/>
                                            </p:txEl>
                                          </p:spTgt>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38" presetClass="entr" presetSubtype="0" accel="50000" fill="hold" nodeType="clickEffect">
                                  <p:stCondLst>
                                    <p:cond delay="0"/>
                                  </p:stCondLst>
                                  <p:iterate type="lt">
                                    <p:tmPct val="50000"/>
                                  </p:iterate>
                                  <p:childTnLst>
                                    <p:set>
                                      <p:cBhvr>
                                        <p:cTn id="41" dur="1" fill="hold">
                                          <p:stCondLst>
                                            <p:cond delay="0"/>
                                          </p:stCondLst>
                                        </p:cTn>
                                        <p:tgtEl>
                                          <p:spTgt spid="2">
                                            <p:txEl>
                                              <p:pRg st="3" end="3"/>
                                            </p:txEl>
                                          </p:spTgt>
                                        </p:tgtEl>
                                        <p:attrNameLst>
                                          <p:attrName>style.visibility</p:attrName>
                                        </p:attrNameLst>
                                      </p:cBhvr>
                                      <p:to>
                                        <p:strVal val="visible"/>
                                      </p:to>
                                    </p:set>
                                    <p:set>
                                      <p:cBhvr>
                                        <p:cTn id="42" dur="455" fill="hold">
                                          <p:stCondLst>
                                            <p:cond delay="0"/>
                                          </p:stCondLst>
                                        </p:cTn>
                                        <p:tgtEl>
                                          <p:spTgt spid="2">
                                            <p:txEl>
                                              <p:pRg st="3" end="3"/>
                                            </p:txEl>
                                          </p:spTgt>
                                        </p:tgtEl>
                                        <p:attrNameLst>
                                          <p:attrName>style.rotation</p:attrName>
                                        </p:attrNameLst>
                                      </p:cBhvr>
                                      <p:to>
                                        <p:strVal val="-45.0"/>
                                      </p:to>
                                    </p:set>
                                    <p:anim calcmode="lin" valueType="num">
                                      <p:cBhvr>
                                        <p:cTn id="43" dur="455" fill="hold">
                                          <p:stCondLst>
                                            <p:cond delay="455"/>
                                          </p:stCondLst>
                                        </p:cTn>
                                        <p:tgtEl>
                                          <p:spTgt spid="2">
                                            <p:txEl>
                                              <p:pRg st="3" end="3"/>
                                            </p:txEl>
                                          </p:spTgt>
                                        </p:tgtEl>
                                        <p:attrNameLst>
                                          <p:attrName>style.rotation</p:attrName>
                                        </p:attrNameLst>
                                      </p:cBhvr>
                                      <p:tavLst>
                                        <p:tav tm="0">
                                          <p:val>
                                            <p:fltVal val="-45"/>
                                          </p:val>
                                        </p:tav>
                                        <p:tav tm="69900">
                                          <p:val>
                                            <p:fltVal val="45"/>
                                          </p:val>
                                        </p:tav>
                                        <p:tav tm="100000">
                                          <p:val>
                                            <p:fltVal val="0"/>
                                          </p:val>
                                        </p:tav>
                                      </p:tavLst>
                                    </p:anim>
                                    <p:anim calcmode="lin" valueType="num">
                                      <p:cBhvr>
                                        <p:cTn id="44" dur="455" fill="hold">
                                          <p:stCondLst>
                                            <p:cond delay="0"/>
                                          </p:stCondLst>
                                        </p:cTn>
                                        <p:tgtEl>
                                          <p:spTgt spid="2">
                                            <p:txEl>
                                              <p:pRg st="3" end="3"/>
                                            </p:txEl>
                                          </p:spTgt>
                                        </p:tgtEl>
                                        <p:attrNameLst>
                                          <p:attrName>ppt_y</p:attrName>
                                        </p:attrNameLst>
                                      </p:cBhvr>
                                      <p:tavLst>
                                        <p:tav tm="0">
                                          <p:val>
                                            <p:strVal val="#ppt_y-1"/>
                                          </p:val>
                                        </p:tav>
                                        <p:tav tm="100000">
                                          <p:val>
                                            <p:strVal val="#ppt_y-(0.354*#ppt_w-0.172*#ppt_h)"/>
                                          </p:val>
                                        </p:tav>
                                      </p:tavLst>
                                    </p:anim>
                                    <p:anim calcmode="lin" valueType="num">
                                      <p:cBhvr>
                                        <p:cTn id="45" dur="156" decel="50000" autoRev="1" fill="hold">
                                          <p:stCondLst>
                                            <p:cond delay="455"/>
                                          </p:stCondLst>
                                        </p:cTn>
                                        <p:tgtEl>
                                          <p:spTgt spid="2">
                                            <p:txEl>
                                              <p:pRg st="3" end="3"/>
                                            </p:txEl>
                                          </p:spTgt>
                                        </p:tgtEl>
                                        <p:attrNameLst>
                                          <p:attrName>ppt_y</p:attrName>
                                        </p:attrNameLst>
                                      </p:cBhvr>
                                      <p:tavLst>
                                        <p:tav tm="0">
                                          <p:val>
                                            <p:strVal val="#ppt_y-(0.354*#ppt_w-0.172*#ppt_h)"/>
                                          </p:val>
                                        </p:tav>
                                        <p:tav tm="100000">
                                          <p:val>
                                            <p:strVal val="#ppt_y-(0.354*#ppt_w-0.172*#ppt_h)-#ppt_h/2"/>
                                          </p:val>
                                        </p:tav>
                                      </p:tavLst>
                                    </p:anim>
                                    <p:anim calcmode="lin" valueType="num">
                                      <p:cBhvr>
                                        <p:cTn id="46" dur="136" fill="hold">
                                          <p:stCondLst>
                                            <p:cond delay="864"/>
                                          </p:stCondLst>
                                        </p:cTn>
                                        <p:tgtEl>
                                          <p:spTgt spid="2">
                                            <p:txEl>
                                              <p:pRg st="3" end="3"/>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89678" fill="hold"/>
                                        <p:tgtEl>
                                          <p:spTgt spid="4"/>
                                        </p:tgtEl>
                                      </p:cBhvr>
                                    </p:cmd>
                                  </p:childTnLst>
                                </p:cTn>
                              </p:par>
                            </p:childTnLst>
                          </p:cTn>
                        </p:par>
                      </p:childTnLst>
                    </p:cTn>
                  </p:par>
                </p:childTnLst>
              </p:cTn>
              <p:nextCondLst>
                <p:cond evt="onClick" delay="0">
                  <p:tgtEl>
                    <p:spTgt spid="4"/>
                  </p:tgtEl>
                </p:cond>
              </p:nextCondLst>
            </p:seq>
            <p:audio>
              <p:cMediaNode vol="80000">
                <p:cTn id="5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l" rtl="0"/>
            <a:r>
              <a:rPr lang="en-US" dirty="0"/>
              <a:t>So far, we have been discussing terms that are useful for describing subsentence and sentence level phenomena. We turn now to introducing terminology that applies to the suprasentential, or textual or discourse, level of language.</a:t>
            </a:r>
            <a:endParaRPr lang="ar-SA" dirty="0"/>
          </a:p>
        </p:txBody>
      </p:sp>
      <p:sp>
        <p:nvSpPr>
          <p:cNvPr id="3" name="Title 2"/>
          <p:cNvSpPr>
            <a:spLocks noGrp="1"/>
          </p:cNvSpPr>
          <p:nvPr>
            <p:ph type="title"/>
          </p:nvPr>
        </p:nvSpPr>
        <p:spPr/>
        <p:txBody>
          <a:bodyPr>
            <a:normAutofit fontScale="90000"/>
          </a:bodyPr>
          <a:lstStyle/>
          <a:p>
            <a:pPr rtl="0"/>
            <a:r>
              <a:rPr lang="en-US" b="1" dirty="0">
                <a:solidFill>
                  <a:schemeClr val="tx1"/>
                </a:solidFill>
              </a:rPr>
              <a:t>Supraserntential Terminology		</a:t>
            </a:r>
            <a:endParaRPr lang="ar-SA" b="1"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617390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1762"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1066800"/>
            <a:ext cx="8686800" cy="5059363"/>
          </a:xfrm>
        </p:spPr>
        <p:txBody>
          <a:bodyPr>
            <a:normAutofit/>
          </a:bodyPr>
          <a:lstStyle/>
          <a:p>
            <a:pPr algn="l" rtl="0"/>
            <a:r>
              <a:rPr lang="en-US" sz="1800" dirty="0"/>
              <a:t>In a narrative, certain sentences provide background information, while others function in the foreground to carry the main storyline.</a:t>
            </a:r>
          </a:p>
          <a:p>
            <a:pPr algn="l" rtl="0"/>
            <a:endParaRPr lang="en-US" sz="1800" dirty="0"/>
          </a:p>
          <a:p>
            <a:pPr algn="l" rtl="0"/>
            <a:r>
              <a:rPr lang="en-US" sz="1800" dirty="0"/>
              <a:t>What often distinguishes one from the other are their </a:t>
            </a:r>
            <a:r>
              <a:rPr lang="en-US" sz="1800" b="1" i="1" dirty="0"/>
              <a:t>verb tenses.</a:t>
            </a:r>
          </a:p>
          <a:p>
            <a:pPr marL="0" indent="0" algn="l" rtl="0">
              <a:buNone/>
            </a:pPr>
            <a:endParaRPr lang="en-US" sz="1800" b="1" i="1" dirty="0"/>
          </a:p>
          <a:p>
            <a:pPr algn="l" rtl="0"/>
            <a:r>
              <a:rPr lang="en-US" sz="1800" dirty="0"/>
              <a:t>For instance, in the following narrative, the past tense is used for the </a:t>
            </a:r>
            <a:r>
              <a:rPr lang="en-US" sz="1800" b="1" dirty="0"/>
              <a:t>foregrounded </a:t>
            </a:r>
            <a:r>
              <a:rPr lang="en-US" sz="1800" dirty="0"/>
              <a:t>information, the present tense for the </a:t>
            </a:r>
            <a:r>
              <a:rPr lang="en-US" sz="1800" b="1" dirty="0"/>
              <a:t>background</a:t>
            </a:r>
            <a:r>
              <a:rPr lang="en-US" sz="1800" dirty="0"/>
              <a:t>:</a:t>
            </a:r>
          </a:p>
          <a:p>
            <a:pPr algn="l" rtl="0"/>
            <a:endParaRPr lang="en-US" sz="1800" dirty="0"/>
          </a:p>
          <a:p>
            <a:pPr marL="0" indent="0" algn="l" rtl="0">
              <a:buNone/>
            </a:pPr>
            <a:r>
              <a:rPr lang="en-US" sz="1800" b="1" dirty="0"/>
              <a:t>e.g. Yesterday, I went to the market. </a:t>
            </a:r>
            <a:r>
              <a:rPr lang="en-US" sz="1800" b="1" i="1" dirty="0"/>
              <a:t>It has lots of fruit that </a:t>
            </a:r>
            <a:r>
              <a:rPr lang="en-US" sz="1800" b="1" dirty="0"/>
              <a:t>! like. I bought several different kinds of apples. I also found that plums were in season, so l bought two pounds of them..</a:t>
            </a:r>
          </a:p>
        </p:txBody>
      </p:sp>
      <p:sp>
        <p:nvSpPr>
          <p:cNvPr id="3" name="Title 2"/>
          <p:cNvSpPr>
            <a:spLocks noGrp="1"/>
          </p:cNvSpPr>
          <p:nvPr>
            <p:ph type="title"/>
          </p:nvPr>
        </p:nvSpPr>
        <p:spPr>
          <a:xfrm>
            <a:off x="762000" y="228600"/>
            <a:ext cx="5029200" cy="804672"/>
          </a:xfrm>
        </p:spPr>
        <p:txBody>
          <a:bodyPr>
            <a:normAutofit/>
          </a:bodyPr>
          <a:lstStyle/>
          <a:p>
            <a:r>
              <a:rPr lang="en-US" sz="2000" b="1" dirty="0">
                <a:solidFill>
                  <a:schemeClr val="tx1"/>
                </a:solidFill>
              </a:rPr>
              <a:t>BACKGROUNDING AND FOREGROUNDING</a:t>
            </a:r>
            <a:endParaRPr lang="ar-SA" sz="2000" b="1"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65267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2000"/>
                                        <p:tgtEl>
                                          <p:spTgt spid="2">
                                            <p:txEl>
                                              <p:pRg st="0" end="0"/>
                                            </p:txEl>
                                          </p:spTgt>
                                        </p:tgtEl>
                                      </p:cBhvr>
                                    </p:animEffect>
                                    <p:anim calcmode="lin" valueType="num">
                                      <p:cBhvr>
                                        <p:cTn id="13"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dissolv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wheel(1)">
                                      <p:cBhvr>
                                        <p:cTn id="24" dur="2000"/>
                                        <p:tgtEl>
                                          <p:spTgt spid="2">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circle(in)">
                                      <p:cBhvr>
                                        <p:cTn id="29"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1338" fill="hold"/>
                                        <p:tgtEl>
                                          <p:spTgt spid="4"/>
                                        </p:tgtEl>
                                      </p:cBhvr>
                                    </p:cmd>
                                  </p:childTnLst>
                                </p:cTn>
                              </p:par>
                            </p:childTnLst>
                          </p:cTn>
                        </p:par>
                      </p:childTnLst>
                    </p:cTn>
                  </p:par>
                </p:childTnLst>
              </p:cTn>
              <p:nextCondLst>
                <p:cond evt="onClick" delay="0">
                  <p:tgtEl>
                    <p:spTgt spid="4"/>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371600"/>
            <a:ext cx="8686799" cy="4754563"/>
          </a:xfrm>
        </p:spPr>
        <p:txBody>
          <a:bodyPr>
            <a:normAutofit/>
          </a:bodyPr>
          <a:lstStyle/>
          <a:p>
            <a:pPr algn="l" rtl="0"/>
            <a:r>
              <a:rPr lang="en-US" dirty="0"/>
              <a:t>In narrative texts, units of spoken or written language at the suprasentential level, have an organizational structure of their own.</a:t>
            </a:r>
          </a:p>
          <a:p>
            <a:pPr algn="l" rtl="0"/>
            <a:r>
              <a:rPr lang="en-US" dirty="0"/>
              <a:t>It is not possible to put the second sentence first in the above narrative and have it mean anything, for example.</a:t>
            </a:r>
          </a:p>
          <a:p>
            <a:pPr algn="l" rtl="0"/>
            <a:r>
              <a:rPr lang="en-US" dirty="0"/>
              <a:t> For the most part, we can no more move sentences around in a paragraph (</a:t>
            </a:r>
            <a:r>
              <a:rPr lang="en-US" b="1" i="1" dirty="0"/>
              <a:t>unless we alter them in some way</a:t>
            </a:r>
            <a:r>
              <a:rPr lang="en-US" dirty="0"/>
              <a:t>) than we can move words around in a sentence without making some other modifications.</a:t>
            </a:r>
            <a:endParaRPr lang="ar-SA" dirty="0"/>
          </a:p>
        </p:txBody>
      </p:sp>
      <p:sp>
        <p:nvSpPr>
          <p:cNvPr id="3" name="Title 2"/>
          <p:cNvSpPr>
            <a:spLocks noGrp="1"/>
          </p:cNvSpPr>
          <p:nvPr>
            <p:ph type="title"/>
          </p:nvPr>
        </p:nvSpPr>
        <p:spPr>
          <a:xfrm>
            <a:off x="457200" y="338328"/>
            <a:ext cx="4191000" cy="880872"/>
          </a:xfrm>
        </p:spPr>
        <p:txBody>
          <a:bodyPr/>
          <a:lstStyle/>
          <a:p>
            <a:pPr algn="l"/>
            <a:r>
              <a:rPr lang="en-US" b="1" dirty="0">
                <a:solidFill>
                  <a:schemeClr val="tx1"/>
                </a:solidFill>
              </a:rPr>
              <a:t>COHESION</a:t>
            </a:r>
            <a:endParaRPr lang="ar-SA" b="1"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48400" y="473964"/>
            <a:ext cx="609600" cy="609600"/>
          </a:xfrm>
          <a:prstGeom prst="rect">
            <a:avLst/>
          </a:prstGeom>
        </p:spPr>
      </p:pic>
    </p:spTree>
    <p:extLst>
      <p:ext uri="{BB962C8B-B14F-4D97-AF65-F5344CB8AC3E}">
        <p14:creationId xmlns:p14="http://schemas.microsoft.com/office/powerpoint/2010/main" val="117771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p:cTn id="20"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2"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14323"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304800"/>
            <a:ext cx="8686799" cy="5821363"/>
          </a:xfrm>
        </p:spPr>
        <p:txBody>
          <a:bodyPr>
            <a:normAutofit/>
          </a:bodyPr>
          <a:lstStyle/>
          <a:p>
            <a:pPr algn="l" rtl="0"/>
            <a:r>
              <a:rPr lang="en-US" sz="1800" b="1" dirty="0"/>
              <a:t>Five linguistic mechanisms that </a:t>
            </a:r>
            <a:r>
              <a:rPr lang="en-US" sz="1800" b="1" dirty="0" err="1"/>
              <a:t>Halliday</a:t>
            </a:r>
            <a:r>
              <a:rPr lang="en-US" sz="1800" b="1" dirty="0"/>
              <a:t> and </a:t>
            </a:r>
            <a:r>
              <a:rPr lang="en-US" sz="1800" b="1" dirty="0" err="1"/>
              <a:t>Hasan</a:t>
            </a:r>
            <a:r>
              <a:rPr lang="en-US" sz="1800" b="1" dirty="0"/>
              <a:t> (1976) point to in order for texts to have cohesion or structure at the level of text are the following:</a:t>
            </a:r>
          </a:p>
          <a:p>
            <a:pPr algn="l" rtl="0"/>
            <a:endParaRPr lang="en-US" sz="1800" b="1" dirty="0"/>
          </a:p>
          <a:p>
            <a:pPr algn="l" rtl="0"/>
            <a:endParaRPr lang="en-US" sz="1800" b="1" dirty="0"/>
          </a:p>
          <a:p>
            <a:pPr marL="0" indent="0" algn="l" rtl="0">
              <a:buNone/>
            </a:pPr>
            <a:r>
              <a:rPr lang="en-US" sz="1800" b="1" dirty="0"/>
              <a:t>1- </a:t>
            </a:r>
            <a:r>
              <a:rPr lang="en-US" sz="1800" dirty="0"/>
              <a:t> </a:t>
            </a:r>
            <a:r>
              <a:rPr lang="en-US" sz="1800" b="1" dirty="0"/>
              <a:t>Reference: </a:t>
            </a:r>
            <a:r>
              <a:rPr lang="en-US" sz="1800" dirty="0"/>
              <a:t>The boy wanted a new bike. One day, </a:t>
            </a:r>
            <a:r>
              <a:rPr lang="en-US" sz="1800" i="1" dirty="0"/>
              <a:t>he</a:t>
            </a:r>
            <a:r>
              <a:rPr lang="en-US" sz="1800" dirty="0"/>
              <a:t>.. (he refers back to the boy) </a:t>
            </a:r>
          </a:p>
          <a:p>
            <a:pPr marL="0" indent="0" algn="l" rtl="0">
              <a:buNone/>
            </a:pPr>
            <a:endParaRPr lang="en-US" sz="1800" dirty="0"/>
          </a:p>
          <a:p>
            <a:pPr marL="0" indent="0" algn="l" rtl="0">
              <a:buNone/>
            </a:pPr>
            <a:r>
              <a:rPr lang="en-US" sz="1800" b="1" dirty="0"/>
              <a:t>2- Ellipsis:  </a:t>
            </a:r>
            <a:r>
              <a:rPr lang="en-US" sz="1800" dirty="0"/>
              <a:t>A: Who wrote the letter? </a:t>
            </a:r>
          </a:p>
          <a:p>
            <a:pPr marL="0" indent="0" algn="l" rtl="0">
              <a:buNone/>
            </a:pPr>
            <a:r>
              <a:rPr lang="en-US" sz="1800" dirty="0"/>
              <a:t>                   B: </a:t>
            </a:r>
            <a:r>
              <a:rPr lang="en-US" sz="1800" i="1" dirty="0"/>
              <a:t>Marty</a:t>
            </a:r>
            <a:r>
              <a:rPr lang="en-US" sz="1800" dirty="0"/>
              <a:t>. (The response Marty elliptically signals that Marty wrote the letter)</a:t>
            </a:r>
          </a:p>
          <a:p>
            <a:pPr marL="0" indent="0" algn="l" rtl="0">
              <a:buNone/>
            </a:pPr>
            <a:endParaRPr lang="en-US" sz="1800" dirty="0"/>
          </a:p>
          <a:p>
            <a:pPr marL="0" indent="0" algn="l" rtl="0">
              <a:buNone/>
            </a:pPr>
            <a:r>
              <a:rPr lang="en-US" sz="1800" b="1" dirty="0"/>
              <a:t>3- Substitution: </a:t>
            </a:r>
            <a:r>
              <a:rPr lang="en-US" sz="1800" dirty="0"/>
              <a:t>I plan to enter college next year. If I </a:t>
            </a:r>
            <a:r>
              <a:rPr lang="en-US" sz="1800" i="1" dirty="0"/>
              <a:t>do</a:t>
            </a:r>
            <a:r>
              <a:rPr lang="en-US" sz="1800" dirty="0"/>
              <a:t>,.. (do substitutes for enter college)</a:t>
            </a:r>
          </a:p>
          <a:p>
            <a:pPr marL="0" indent="0" algn="l" rtl="0">
              <a:buNone/>
            </a:pPr>
            <a:endParaRPr lang="en-US" sz="1800" dirty="0"/>
          </a:p>
          <a:p>
            <a:pPr marL="0" indent="0" algn="l" rtl="0">
              <a:buNone/>
            </a:pPr>
            <a:r>
              <a:rPr lang="en-US" sz="1800" b="1" dirty="0"/>
              <a:t>4-</a:t>
            </a:r>
            <a:r>
              <a:rPr lang="en-US" sz="1800" dirty="0"/>
              <a:t> </a:t>
            </a:r>
            <a:r>
              <a:rPr lang="en-US" sz="1800" b="1" dirty="0"/>
              <a:t>Conjunction: </a:t>
            </a:r>
            <a:r>
              <a:rPr lang="en-US" sz="1800" dirty="0"/>
              <a:t>Peter needed some money. He, </a:t>
            </a:r>
            <a:r>
              <a:rPr lang="en-US" sz="1800" i="1" dirty="0"/>
              <a:t>therefore</a:t>
            </a:r>
            <a:r>
              <a:rPr lang="en-US" sz="1800" dirty="0"/>
              <a:t>, decided to get a job. </a:t>
            </a:r>
          </a:p>
          <a:p>
            <a:pPr marL="0" indent="0" algn="l" rtl="0">
              <a:buNone/>
            </a:pPr>
            <a:endParaRPr lang="en-US" sz="1800" dirty="0"/>
          </a:p>
          <a:p>
            <a:pPr marL="0" indent="0" algn="l" rtl="0">
              <a:buNone/>
            </a:pPr>
            <a:r>
              <a:rPr lang="en-US" sz="1800" b="1" dirty="0"/>
              <a:t>5- Lexical Cohesion: </a:t>
            </a:r>
            <a:r>
              <a:rPr lang="en-US" sz="1800" dirty="0"/>
              <a:t>(here through synonymy): He was grateful for the </a:t>
            </a:r>
            <a:r>
              <a:rPr lang="en-US" sz="1800" i="1" dirty="0"/>
              <a:t>money</a:t>
            </a:r>
            <a:r>
              <a:rPr lang="en-US" sz="1800" dirty="0"/>
              <a:t> he had been given. He slipped the </a:t>
            </a:r>
            <a:r>
              <a:rPr lang="en-US" sz="1800" i="1" dirty="0"/>
              <a:t>coins</a:t>
            </a:r>
            <a:r>
              <a:rPr lang="en-US" sz="1800" dirty="0"/>
              <a:t> into his pocket and hurried down the street.</a:t>
            </a:r>
          </a:p>
          <a:p>
            <a:pPr marL="0" indent="0" algn="l" rtl="0">
              <a:buNone/>
            </a:pPr>
            <a:r>
              <a:rPr lang="en-US" sz="1800" dirty="0"/>
              <a:t>(The word coins refers back to money)</a:t>
            </a:r>
            <a:endParaRPr lang="ar-SA" sz="1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49385431"/>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strips(downLeft)">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 calcmode="lin" valueType="num">
                                      <p:cBhvr>
                                        <p:cTn id="17" dur="500" decel="50000" fill="hold">
                                          <p:stCondLst>
                                            <p:cond delay="0"/>
                                          </p:stCondLst>
                                        </p:cTn>
                                        <p:tgtEl>
                                          <p:spTgt spid="2">
                                            <p:txEl>
                                              <p:pRg st="5" end="5"/>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xEl>
                                              <p:pRg st="5" end="5"/>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xEl>
                                              <p:pRg st="5" end="5"/>
                                            </p:txEl>
                                          </p:spTgt>
                                        </p:tgtEl>
                                        <p:attrNameLst>
                                          <p:attrName>ppt_w</p:attrName>
                                        </p:attrNameLst>
                                      </p:cBhvr>
                                      <p:tavLst>
                                        <p:tav tm="0">
                                          <p:val>
                                            <p:strVal val="#ppt_w*.05"/>
                                          </p:val>
                                        </p:tav>
                                        <p:tav tm="100000">
                                          <p:val>
                                            <p:strVal val="#ppt_w"/>
                                          </p:val>
                                        </p:tav>
                                      </p:tavLst>
                                    </p:anim>
                                    <p:anim calcmode="lin" valueType="num">
                                      <p:cBhvr>
                                        <p:cTn id="20" dur="1000" fill="hold"/>
                                        <p:tgtEl>
                                          <p:spTgt spid="2">
                                            <p:txEl>
                                              <p:pRg st="5" end="5"/>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xEl>
                                              <p:pRg st="5" end="5"/>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xEl>
                                              <p:pRg st="5" end="5"/>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xEl>
                                              <p:pRg st="5" end="5"/>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xEl>
                                              <p:pRg st="5" end="5"/>
                                            </p:txEl>
                                          </p:spTgt>
                                        </p:tgtEl>
                                      </p:cBhvr>
                                    </p:animEffect>
                                  </p:childTnLst>
                                </p:cTn>
                              </p:par>
                              <p:par>
                                <p:cTn id="25" presetID="25"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p:cTn id="27" dur="500" decel="50000" fill="hold">
                                          <p:stCondLst>
                                            <p:cond delay="0"/>
                                          </p:stCondLst>
                                        </p:cTn>
                                        <p:tgtEl>
                                          <p:spTgt spid="2">
                                            <p:txEl>
                                              <p:pRg st="6" end="6"/>
                                            </p:txEl>
                                          </p:spTgt>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
                                            <p:txEl>
                                              <p:pRg st="6" end="6"/>
                                            </p:txEl>
                                          </p:spTgt>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
                                            <p:txEl>
                                              <p:pRg st="6" end="6"/>
                                            </p:txEl>
                                          </p:spTgt>
                                        </p:tgtEl>
                                        <p:attrNameLst>
                                          <p:attrName>ppt_w</p:attrName>
                                        </p:attrNameLst>
                                      </p:cBhvr>
                                      <p:tavLst>
                                        <p:tav tm="0">
                                          <p:val>
                                            <p:strVal val="#ppt_w*.05"/>
                                          </p:val>
                                        </p:tav>
                                        <p:tav tm="100000">
                                          <p:val>
                                            <p:strVal val="#ppt_w"/>
                                          </p:val>
                                        </p:tav>
                                      </p:tavLst>
                                    </p:anim>
                                    <p:anim calcmode="lin" valueType="num">
                                      <p:cBhvr>
                                        <p:cTn id="30" dur="1000" fill="hold"/>
                                        <p:tgtEl>
                                          <p:spTgt spid="2">
                                            <p:txEl>
                                              <p:pRg st="6" end="6"/>
                                            </p:txEl>
                                          </p:spTgt>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
                                            <p:txEl>
                                              <p:pRg st="6" end="6"/>
                                            </p:txEl>
                                          </p:spTgt>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
                                            <p:txEl>
                                              <p:pRg st="6" end="6"/>
                                            </p:txEl>
                                          </p:spTgt>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
                                            <p:txEl>
                                              <p:pRg st="6" end="6"/>
                                            </p:txEl>
                                          </p:spTgt>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fade">
                                      <p:cBhvr>
                                        <p:cTn id="39" dur="2000"/>
                                        <p:tgtEl>
                                          <p:spTgt spid="2">
                                            <p:txEl>
                                              <p:pRg st="8" end="8"/>
                                            </p:txEl>
                                          </p:spTgt>
                                        </p:tgtEl>
                                      </p:cBhvr>
                                    </p:animEffect>
                                    <p:anim calcmode="lin" valueType="num">
                                      <p:cBhvr>
                                        <p:cTn id="40" dur="2000" fill="hold"/>
                                        <p:tgtEl>
                                          <p:spTgt spid="2">
                                            <p:txEl>
                                              <p:pRg st="8" end="8"/>
                                            </p:txEl>
                                          </p:spTgt>
                                        </p:tgtEl>
                                        <p:attrNameLst>
                                          <p:attrName>style.rotation</p:attrName>
                                        </p:attrNameLst>
                                      </p:cBhvr>
                                      <p:tavLst>
                                        <p:tav tm="0">
                                          <p:val>
                                            <p:fltVal val="720"/>
                                          </p:val>
                                        </p:tav>
                                        <p:tav tm="100000">
                                          <p:val>
                                            <p:fltVal val="0"/>
                                          </p:val>
                                        </p:tav>
                                      </p:tavLst>
                                    </p:anim>
                                    <p:anim calcmode="lin" valueType="num">
                                      <p:cBhvr>
                                        <p:cTn id="41" dur="2000" fill="hold"/>
                                        <p:tgtEl>
                                          <p:spTgt spid="2">
                                            <p:txEl>
                                              <p:pRg st="8" end="8"/>
                                            </p:txEl>
                                          </p:spTgt>
                                        </p:tgtEl>
                                        <p:attrNameLst>
                                          <p:attrName>ppt_h</p:attrName>
                                        </p:attrNameLst>
                                      </p:cBhvr>
                                      <p:tavLst>
                                        <p:tav tm="0">
                                          <p:val>
                                            <p:fltVal val="0"/>
                                          </p:val>
                                        </p:tav>
                                        <p:tav tm="100000">
                                          <p:val>
                                            <p:strVal val="#ppt_h"/>
                                          </p:val>
                                        </p:tav>
                                      </p:tavLst>
                                    </p:anim>
                                    <p:anim calcmode="lin" valueType="num">
                                      <p:cBhvr>
                                        <p:cTn id="42" dur="2000" fill="hold"/>
                                        <p:tgtEl>
                                          <p:spTgt spid="2">
                                            <p:txEl>
                                              <p:pRg st="8" end="8"/>
                                            </p:txEl>
                                          </p:spTgt>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Effect transition="in" filter="wipe(down)">
                                      <p:cBhvr>
                                        <p:cTn id="47" dur="500"/>
                                        <p:tgtEl>
                                          <p:spTgt spid="2">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
                                            <p:txEl>
                                              <p:pRg st="12" end="12"/>
                                            </p:txEl>
                                          </p:spTgt>
                                        </p:tgtEl>
                                        <p:attrNameLst>
                                          <p:attrName>style.visibility</p:attrName>
                                        </p:attrNameLst>
                                      </p:cBhvr>
                                      <p:to>
                                        <p:strVal val="visible"/>
                                      </p:to>
                                    </p:set>
                                    <p:anim calcmode="lin" valueType="num">
                                      <p:cBhvr additive="base">
                                        <p:cTn id="52"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
                                            <p:txEl>
                                              <p:pRg st="13" end="13"/>
                                            </p:txEl>
                                          </p:spTgt>
                                        </p:tgtEl>
                                        <p:attrNameLst>
                                          <p:attrName>style.visibility</p:attrName>
                                        </p:attrNameLst>
                                      </p:cBhvr>
                                      <p:to>
                                        <p:strVal val="visible"/>
                                      </p:to>
                                    </p:set>
                                    <p:anim calcmode="lin" valueType="num">
                                      <p:cBhvr additive="base">
                                        <p:cTn id="56"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72583" fill="hold"/>
                                        <p:tgtEl>
                                          <p:spTgt spid="3"/>
                                        </p:tgtEl>
                                      </p:cBhvr>
                                    </p:cmd>
                                  </p:childTnLst>
                                </p:cTn>
                              </p:par>
                            </p:childTnLst>
                          </p:cTn>
                        </p:par>
                      </p:childTnLst>
                    </p:cTn>
                  </p:par>
                </p:childTnLst>
              </p:cTn>
              <p:nextCondLst>
                <p:cond evt="onClick" delay="0">
                  <p:tgtEl>
                    <p:spTgt spid="3"/>
                  </p:tgtEl>
                </p:cond>
              </p:nextCondLst>
            </p:seq>
            <p:audio>
              <p:cMediaNode vol="80000">
                <p:cTn id="63"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43000"/>
            <a:ext cx="8762999" cy="4983163"/>
          </a:xfrm>
        </p:spPr>
        <p:txBody>
          <a:bodyPr>
            <a:normAutofit/>
          </a:bodyPr>
          <a:lstStyle/>
          <a:p>
            <a:pPr algn="l" rtl="0"/>
            <a:r>
              <a:rPr lang="en-US" b="1" dirty="0"/>
              <a:t>Register:</a:t>
            </a:r>
            <a:r>
              <a:rPr lang="en-US" dirty="0"/>
              <a:t> actually involves three variables: </a:t>
            </a:r>
          </a:p>
          <a:p>
            <a:pPr algn="l" rtl="0"/>
            <a:endParaRPr lang="en-US" dirty="0"/>
          </a:p>
          <a:p>
            <a:pPr algn="l" rtl="0"/>
            <a:r>
              <a:rPr lang="en-US" b="1" dirty="0"/>
              <a:t>Field</a:t>
            </a:r>
            <a:r>
              <a:rPr lang="en-US" dirty="0"/>
              <a:t>: refers to the social activity in which the language is being used and what is being talked about. Field is reflected in choices of content words.</a:t>
            </a:r>
          </a:p>
          <a:p>
            <a:pPr algn="l" rtl="0"/>
            <a:r>
              <a:rPr lang="en-US" b="1" dirty="0"/>
              <a:t>Tenor</a:t>
            </a:r>
            <a:r>
              <a:rPr lang="en-US" dirty="0"/>
              <a:t>: is concerned with the roles and relationships of interlocutors. </a:t>
            </a:r>
          </a:p>
          <a:p>
            <a:pPr algn="l" rtl="0"/>
            <a:r>
              <a:rPr lang="en-US" b="1" dirty="0"/>
              <a:t>The mode: </a:t>
            </a:r>
            <a:r>
              <a:rPr lang="en-US" dirty="0"/>
              <a:t>refers to the channel of communication, whether the language is written or spoken and, with regard to the latter, whether it is face to face or more remote. </a:t>
            </a:r>
            <a:endParaRPr lang="ar-SA" dirty="0"/>
          </a:p>
        </p:txBody>
      </p:sp>
      <p:sp>
        <p:nvSpPr>
          <p:cNvPr id="3" name="Title 2"/>
          <p:cNvSpPr>
            <a:spLocks noGrp="1"/>
          </p:cNvSpPr>
          <p:nvPr>
            <p:ph type="title"/>
          </p:nvPr>
        </p:nvSpPr>
        <p:spPr>
          <a:xfrm>
            <a:off x="457200" y="228600"/>
            <a:ext cx="2743200" cy="1066800"/>
          </a:xfrm>
        </p:spPr>
        <p:txBody>
          <a:bodyPr/>
          <a:lstStyle/>
          <a:p>
            <a:r>
              <a:rPr lang="en-US" sz="3600" b="1" dirty="0">
                <a:solidFill>
                  <a:schemeClr val="tx1"/>
                </a:solidFill>
              </a:rPr>
              <a:t>REGISTER</a:t>
            </a:r>
            <a:endParaRPr lang="ar-SA" b="1"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21831" y="427037"/>
            <a:ext cx="609600" cy="609600"/>
          </a:xfrm>
          <a:prstGeom prst="rect">
            <a:avLst/>
          </a:prstGeom>
        </p:spPr>
      </p:pic>
    </p:spTree>
    <p:extLst>
      <p:ext uri="{BB962C8B-B14F-4D97-AF65-F5344CB8AC3E}">
        <p14:creationId xmlns:p14="http://schemas.microsoft.com/office/powerpoint/2010/main" val="272677758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1000"/>
                                        <p:tgtEl>
                                          <p:spTgt spid="2">
                                            <p:txEl>
                                              <p:pRg st="2" end="2"/>
                                            </p:txEl>
                                          </p:spTgt>
                                        </p:tgtEl>
                                      </p:cBhvr>
                                    </p:animEffect>
                                    <p:anim calcmode="lin" valueType="num">
                                      <p:cBhvr>
                                        <p:cTn id="2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2000"/>
                                        <p:tgtEl>
                                          <p:spTgt spid="2">
                                            <p:txEl>
                                              <p:pRg st="3" end="3"/>
                                            </p:txEl>
                                          </p:spTgt>
                                        </p:tgtEl>
                                      </p:cBhvr>
                                    </p:animEffect>
                                    <p:anim calcmode="lin" valueType="num">
                                      <p:cBhvr>
                                        <p:cTn id="28" dur="2000" fill="hold"/>
                                        <p:tgtEl>
                                          <p:spTgt spid="2">
                                            <p:txEl>
                                              <p:pRg st="3" end="3"/>
                                            </p:txEl>
                                          </p:spTgt>
                                        </p:tgtEl>
                                        <p:attrNameLst>
                                          <p:attrName>ppt_w</p:attrName>
                                        </p:attrNameLst>
                                      </p:cBhvr>
                                      <p:tavLst>
                                        <p:tav tm="0" fmla="#ppt_w*sin(2.5*pi*$)">
                                          <p:val>
                                            <p:fltVal val="0"/>
                                          </p:val>
                                        </p:tav>
                                        <p:tav tm="100000">
                                          <p:val>
                                            <p:fltVal val="1"/>
                                          </p:val>
                                        </p:tav>
                                      </p:tavLst>
                                    </p:anim>
                                    <p:anim calcmode="lin" valueType="num">
                                      <p:cBhvr>
                                        <p:cTn id="29" dur="2000" fill="hold"/>
                                        <p:tgtEl>
                                          <p:spTgt spid="2">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 calcmode="lin" valueType="num">
                                      <p:cBhvr>
                                        <p:cTn id="34"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5" dur="10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6"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77612" fill="hold"/>
                                        <p:tgtEl>
                                          <p:spTgt spid="4"/>
                                        </p:tgtEl>
                                      </p:cBhvr>
                                    </p:cmd>
                                  </p:childTnLst>
                                </p:cTn>
                              </p:par>
                            </p:childTnLst>
                          </p:cTn>
                        </p:par>
                      </p:childTnLst>
                    </p:cTn>
                  </p:par>
                </p:childTnLst>
              </p:cTn>
              <p:nextCondLst>
                <p:cond evt="onClick" delay="0">
                  <p:tgtEl>
                    <p:spTgt spid="4"/>
                  </p:tgtEl>
                </p:cond>
              </p:nextCondLst>
            </p:seq>
            <p:audio>
              <p:cMediaNode vol="80000">
                <p:cTn id="4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752600"/>
            <a:ext cx="7408333" cy="4449763"/>
          </a:xfrm>
        </p:spPr>
        <p:txBody>
          <a:bodyPr/>
          <a:lstStyle/>
          <a:p>
            <a:pPr marL="514350" indent="-514350" algn="l" rtl="0">
              <a:buFont typeface="+mj-lt"/>
              <a:buAutoNum type="arabicPeriod"/>
            </a:pPr>
            <a:endParaRPr lang="en-US" sz="1800" dirty="0"/>
          </a:p>
          <a:p>
            <a:pPr marL="514350" indent="-514350" algn="l" rtl="0">
              <a:buFont typeface="+mj-lt"/>
              <a:buAutoNum type="arabicPeriod"/>
            </a:pPr>
            <a:endParaRPr lang="en-US" dirty="0"/>
          </a:p>
        </p:txBody>
      </p:sp>
      <p:sp>
        <p:nvSpPr>
          <p:cNvPr id="2" name="Title 1"/>
          <p:cNvSpPr>
            <a:spLocks noGrp="1"/>
          </p:cNvSpPr>
          <p:nvPr>
            <p:ph type="title"/>
          </p:nvPr>
        </p:nvSpPr>
        <p:spPr/>
        <p:txBody>
          <a:bodyPr/>
          <a:lstStyle/>
          <a:p>
            <a:pPr rtl="0"/>
            <a:r>
              <a:rPr lang="en-US" dirty="0">
                <a:solidFill>
                  <a:schemeClr val="tx1"/>
                </a:solidFill>
              </a:rPr>
              <a:t>The Three Levels of Grammar</a:t>
            </a:r>
            <a:endParaRPr lang="ar-SA" dirty="0">
              <a:solidFill>
                <a:schemeClr val="tx1"/>
              </a:solidFill>
            </a:endParaRPr>
          </a:p>
        </p:txBody>
      </p:sp>
      <p:graphicFrame>
        <p:nvGraphicFramePr>
          <p:cNvPr id="4" name="Diagram 3"/>
          <p:cNvGraphicFramePr/>
          <p:nvPr>
            <p:extLst>
              <p:ext uri="{D42A27DB-BD31-4B8C-83A1-F6EECF244321}">
                <p14:modId xmlns:p14="http://schemas.microsoft.com/office/powerpoint/2010/main" val="2109318255"/>
              </p:ext>
            </p:extLst>
          </p:nvPr>
        </p:nvGraphicFramePr>
        <p:xfrm>
          <a:off x="914400" y="17526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43800" y="1447800"/>
            <a:ext cx="609600" cy="609600"/>
          </a:xfrm>
          <a:prstGeom prst="rect">
            <a:avLst/>
          </a:prstGeom>
        </p:spPr>
      </p:pic>
    </p:spTree>
    <p:extLst>
      <p:ext uri="{BB962C8B-B14F-4D97-AF65-F5344CB8AC3E}">
        <p14:creationId xmlns:p14="http://schemas.microsoft.com/office/powerpoint/2010/main" val="38572435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8964"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2" grpId="0"/>
      <p:bldGraphic spid="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00200"/>
            <a:ext cx="8686799" cy="4525963"/>
          </a:xfrm>
        </p:spPr>
        <p:txBody>
          <a:bodyPr/>
          <a:lstStyle/>
          <a:p>
            <a:pPr algn="l" rtl="0"/>
            <a:r>
              <a:rPr lang="en-US" b="1" dirty="0"/>
              <a:t>Genre: </a:t>
            </a:r>
            <a:r>
              <a:rPr lang="en-US" dirty="0"/>
              <a:t>refers to linguistic variation. Rather than variation due to level of formality, however, the variation is due to the communicative purposes to which the language is put.</a:t>
            </a:r>
          </a:p>
          <a:p>
            <a:pPr algn="l" rtl="0"/>
            <a:endParaRPr lang="en-US" dirty="0"/>
          </a:p>
          <a:p>
            <a:pPr algn="l" rtl="0"/>
            <a:endParaRPr lang="en-US" dirty="0"/>
          </a:p>
          <a:p>
            <a:pPr algn="l" rtl="0"/>
            <a:r>
              <a:rPr lang="en-US" dirty="0"/>
              <a:t>For example, the language used in a scientific research paper is different from that in a recipe or a letter of recommendation.</a:t>
            </a:r>
          </a:p>
          <a:p>
            <a:pPr marL="0" indent="0" algn="l" rtl="0">
              <a:buNone/>
            </a:pPr>
            <a:endParaRPr lang="en-US" dirty="0"/>
          </a:p>
          <a:p>
            <a:pPr algn="l" rtl="0"/>
            <a:r>
              <a:rPr lang="en-US" dirty="0"/>
              <a:t>They differ in their patterns of words, structures, and voice.</a:t>
            </a:r>
            <a:endParaRPr lang="ar-SA" dirty="0"/>
          </a:p>
        </p:txBody>
      </p:sp>
      <p:sp>
        <p:nvSpPr>
          <p:cNvPr id="3" name="Title 2"/>
          <p:cNvSpPr>
            <a:spLocks noGrp="1"/>
          </p:cNvSpPr>
          <p:nvPr>
            <p:ph type="title"/>
          </p:nvPr>
        </p:nvSpPr>
        <p:spPr>
          <a:xfrm>
            <a:off x="457200" y="338328"/>
            <a:ext cx="3048000" cy="880872"/>
          </a:xfrm>
        </p:spPr>
        <p:txBody>
          <a:bodyPr/>
          <a:lstStyle/>
          <a:p>
            <a:r>
              <a:rPr lang="en-US" b="1" dirty="0">
                <a:solidFill>
                  <a:schemeClr val="tx1"/>
                </a:solidFill>
              </a:rPr>
              <a:t>Genre </a:t>
            </a:r>
            <a:endParaRPr lang="ar-SA" b="1"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37962606"/>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80">
                                          <p:stCondLst>
                                            <p:cond delay="0"/>
                                          </p:stCondLst>
                                        </p:cTn>
                                        <p:tgtEl>
                                          <p:spTgt spid="2">
                                            <p:txEl>
                                              <p:pRg st="3" end="3"/>
                                            </p:txEl>
                                          </p:spTgt>
                                        </p:tgtEl>
                                      </p:cBhvr>
                                    </p:animEffect>
                                    <p:anim calcmode="lin" valueType="num">
                                      <p:cBhvr>
                                        <p:cTn id="23" dur="1822" tmFilter="0,0; 0.14,0.36; 0.43,0.73; 0.71,0.91; 1.0,1.0">
                                          <p:stCondLst>
                                            <p:cond delay="0"/>
                                          </p:stCondLst>
                                        </p:cTn>
                                        <p:tgtEl>
                                          <p:spTgt spid="2">
                                            <p:txEl>
                                              <p:pRg st="3" end="3"/>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
                                            <p:txEl>
                                              <p:pRg st="3" end="3"/>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
                                            <p:txEl>
                                              <p:pRg st="3" end="3"/>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
                                            <p:txEl>
                                              <p:pRg st="3" end="3"/>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
                                            <p:txEl>
                                              <p:pRg st="3" end="3"/>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2">
                                            <p:txEl>
                                              <p:pRg st="3" end="3"/>
                                            </p:txEl>
                                          </p:spTgt>
                                        </p:tgtEl>
                                      </p:cBhvr>
                                      <p:to x="100000" y="60000"/>
                                    </p:animScale>
                                    <p:animScale>
                                      <p:cBhvr>
                                        <p:cTn id="29" dur="166" decel="50000">
                                          <p:stCondLst>
                                            <p:cond delay="676"/>
                                          </p:stCondLst>
                                        </p:cTn>
                                        <p:tgtEl>
                                          <p:spTgt spid="2">
                                            <p:txEl>
                                              <p:pRg st="3" end="3"/>
                                            </p:txEl>
                                          </p:spTgt>
                                        </p:tgtEl>
                                      </p:cBhvr>
                                      <p:to x="100000" y="100000"/>
                                    </p:animScale>
                                    <p:animScale>
                                      <p:cBhvr>
                                        <p:cTn id="30" dur="26">
                                          <p:stCondLst>
                                            <p:cond delay="1312"/>
                                          </p:stCondLst>
                                        </p:cTn>
                                        <p:tgtEl>
                                          <p:spTgt spid="2">
                                            <p:txEl>
                                              <p:pRg st="3" end="3"/>
                                            </p:txEl>
                                          </p:spTgt>
                                        </p:tgtEl>
                                      </p:cBhvr>
                                      <p:to x="100000" y="80000"/>
                                    </p:animScale>
                                    <p:animScale>
                                      <p:cBhvr>
                                        <p:cTn id="31" dur="166" decel="50000">
                                          <p:stCondLst>
                                            <p:cond delay="1338"/>
                                          </p:stCondLst>
                                        </p:cTn>
                                        <p:tgtEl>
                                          <p:spTgt spid="2">
                                            <p:txEl>
                                              <p:pRg st="3" end="3"/>
                                            </p:txEl>
                                          </p:spTgt>
                                        </p:tgtEl>
                                      </p:cBhvr>
                                      <p:to x="100000" y="100000"/>
                                    </p:animScale>
                                    <p:animScale>
                                      <p:cBhvr>
                                        <p:cTn id="32" dur="26">
                                          <p:stCondLst>
                                            <p:cond delay="1642"/>
                                          </p:stCondLst>
                                        </p:cTn>
                                        <p:tgtEl>
                                          <p:spTgt spid="2">
                                            <p:txEl>
                                              <p:pRg st="3" end="3"/>
                                            </p:txEl>
                                          </p:spTgt>
                                        </p:tgtEl>
                                      </p:cBhvr>
                                      <p:to x="100000" y="90000"/>
                                    </p:animScale>
                                    <p:animScale>
                                      <p:cBhvr>
                                        <p:cTn id="33" dur="166" decel="50000">
                                          <p:stCondLst>
                                            <p:cond delay="1668"/>
                                          </p:stCondLst>
                                        </p:cTn>
                                        <p:tgtEl>
                                          <p:spTgt spid="2">
                                            <p:txEl>
                                              <p:pRg st="3" end="3"/>
                                            </p:txEl>
                                          </p:spTgt>
                                        </p:tgtEl>
                                      </p:cBhvr>
                                      <p:to x="100000" y="100000"/>
                                    </p:animScale>
                                    <p:animScale>
                                      <p:cBhvr>
                                        <p:cTn id="34" dur="26">
                                          <p:stCondLst>
                                            <p:cond delay="1808"/>
                                          </p:stCondLst>
                                        </p:cTn>
                                        <p:tgtEl>
                                          <p:spTgt spid="2">
                                            <p:txEl>
                                              <p:pRg st="3" end="3"/>
                                            </p:txEl>
                                          </p:spTgt>
                                        </p:tgtEl>
                                      </p:cBhvr>
                                      <p:to x="100000" y="95000"/>
                                    </p:animScale>
                                    <p:animScale>
                                      <p:cBhvr>
                                        <p:cTn id="35" dur="166" decel="50000">
                                          <p:stCondLst>
                                            <p:cond delay="1834"/>
                                          </p:stCondLst>
                                        </p:cTn>
                                        <p:tgtEl>
                                          <p:spTgt spid="2">
                                            <p:txEl>
                                              <p:pRg st="3" end="3"/>
                                            </p:txEl>
                                          </p:spTgt>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 calcmode="lin" valueType="num">
                                      <p:cBhvr additive="base">
                                        <p:cTn id="40"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7128" fill="hold"/>
                                        <p:tgtEl>
                                          <p:spTgt spid="4"/>
                                        </p:tgtEl>
                                      </p:cBhvr>
                                    </p:cmd>
                                  </p:childTnLst>
                                </p:cTn>
                              </p:par>
                            </p:childTnLst>
                          </p:cTn>
                        </p:par>
                      </p:childTnLst>
                    </p:cTn>
                  </p:par>
                </p:childTnLst>
              </p:cTn>
              <p:nextCondLst>
                <p:cond evt="onClick" delay="0">
                  <p:tgtEl>
                    <p:spTgt spid="4"/>
                  </p:tgtEl>
                </p:cond>
              </p:nextCondLst>
            </p:seq>
            <p:audio>
              <p:cMediaNode vol="80000">
                <p:cTn id="47"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28600"/>
            <a:ext cx="8915400" cy="5973763"/>
          </a:xfrm>
        </p:spPr>
        <p:txBody>
          <a:bodyPr>
            <a:normAutofit/>
          </a:bodyPr>
          <a:lstStyle/>
          <a:p>
            <a:pPr marL="0" indent="0" algn="l" rtl="0">
              <a:buNone/>
            </a:pPr>
            <a:endParaRPr lang="en-US" sz="1600" dirty="0"/>
          </a:p>
          <a:p>
            <a:pPr algn="l" rtl="0"/>
            <a:r>
              <a:rPr lang="en-US" sz="1600" dirty="0"/>
              <a:t>Basic Interpersonal Communicative Skills (BICS)                   </a:t>
            </a:r>
          </a:p>
          <a:p>
            <a:pPr algn="l" rtl="0"/>
            <a:endParaRPr lang="en-US" sz="1600" dirty="0"/>
          </a:p>
          <a:p>
            <a:pPr algn="l" rtl="0"/>
            <a:endParaRPr lang="en-US" sz="1600" dirty="0"/>
          </a:p>
          <a:p>
            <a:pPr algn="l" rtl="0"/>
            <a:endParaRPr lang="en-US" sz="1600" dirty="0"/>
          </a:p>
          <a:p>
            <a:pPr algn="l" rtl="0"/>
            <a:endParaRPr lang="en-US" sz="1600" dirty="0"/>
          </a:p>
          <a:p>
            <a:pPr algn="l" rtl="0"/>
            <a:r>
              <a:rPr lang="en-US" sz="1600" dirty="0"/>
              <a:t>academic language, CALP or  Cognitive Academic Language Proficiency</a:t>
            </a:r>
          </a:p>
          <a:p>
            <a:pPr algn="l" rtl="0"/>
            <a:endParaRPr lang="en-US" sz="1600" dirty="0"/>
          </a:p>
          <a:p>
            <a:pPr algn="l" rtl="0"/>
            <a:endParaRPr lang="en-US" dirty="0"/>
          </a:p>
          <a:p>
            <a:pPr marL="0" indent="0" algn="l" rtl="0">
              <a:buNone/>
            </a:pPr>
            <a:endParaRPr lang="en-US" dirty="0"/>
          </a:p>
          <a:p>
            <a:pPr algn="l" rtl="0"/>
            <a:endParaRPr lang="en-US" dirty="0"/>
          </a:p>
          <a:p>
            <a:pPr marL="0" indent="0" algn="l" rtl="0">
              <a:buNone/>
            </a:pPr>
            <a:endParaRPr lang="en-US" dirty="0"/>
          </a:p>
          <a:p>
            <a:pPr algn="l" rtl="0"/>
            <a:r>
              <a:rPr lang="en-US" dirty="0"/>
              <a:t>It might even be said that professional training (including becoming ESL/EFL teachers) involves learning to speak and write a particular genre so that one can join a particular discourse community as a participating member.</a:t>
            </a:r>
            <a:endParaRPr lang="ar-SA" dirty="0"/>
          </a:p>
        </p:txBody>
      </p:sp>
      <p:sp>
        <p:nvSpPr>
          <p:cNvPr id="4" name="Down Arrow 3"/>
          <p:cNvSpPr/>
          <p:nvPr/>
        </p:nvSpPr>
        <p:spPr>
          <a:xfrm>
            <a:off x="2895600" y="914400"/>
            <a:ext cx="495300" cy="10287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12283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1)">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p:cTn id="19"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6" end="6"/>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animEffect transition="in" filter="wipe(down)">
                                      <p:cBhvr>
                                        <p:cTn id="27" dur="580">
                                          <p:stCondLst>
                                            <p:cond delay="0"/>
                                          </p:stCondLst>
                                        </p:cTn>
                                        <p:tgtEl>
                                          <p:spTgt spid="2">
                                            <p:txEl>
                                              <p:pRg st="12" end="12"/>
                                            </p:txEl>
                                          </p:spTgt>
                                        </p:tgtEl>
                                      </p:cBhvr>
                                    </p:animEffect>
                                    <p:anim calcmode="lin" valueType="num">
                                      <p:cBhvr>
                                        <p:cTn id="28" dur="1822" tmFilter="0,0; 0.14,0.36; 0.43,0.73; 0.71,0.91; 1.0,1.0">
                                          <p:stCondLst>
                                            <p:cond delay="0"/>
                                          </p:stCondLst>
                                        </p:cTn>
                                        <p:tgtEl>
                                          <p:spTgt spid="2">
                                            <p:txEl>
                                              <p:pRg st="12" end="12"/>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xEl>
                                              <p:pRg st="12" end="12"/>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xEl>
                                              <p:pRg st="12" end="12"/>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xEl>
                                              <p:pRg st="12" end="12"/>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xEl>
                                              <p:pRg st="12" end="12"/>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xEl>
                                              <p:pRg st="12" end="12"/>
                                            </p:txEl>
                                          </p:spTgt>
                                        </p:tgtEl>
                                      </p:cBhvr>
                                      <p:to x="100000" y="60000"/>
                                    </p:animScale>
                                    <p:animScale>
                                      <p:cBhvr>
                                        <p:cTn id="34" dur="166" decel="50000">
                                          <p:stCondLst>
                                            <p:cond delay="676"/>
                                          </p:stCondLst>
                                        </p:cTn>
                                        <p:tgtEl>
                                          <p:spTgt spid="2">
                                            <p:txEl>
                                              <p:pRg st="12" end="12"/>
                                            </p:txEl>
                                          </p:spTgt>
                                        </p:tgtEl>
                                      </p:cBhvr>
                                      <p:to x="100000" y="100000"/>
                                    </p:animScale>
                                    <p:animScale>
                                      <p:cBhvr>
                                        <p:cTn id="35" dur="26">
                                          <p:stCondLst>
                                            <p:cond delay="1312"/>
                                          </p:stCondLst>
                                        </p:cTn>
                                        <p:tgtEl>
                                          <p:spTgt spid="2">
                                            <p:txEl>
                                              <p:pRg st="12" end="12"/>
                                            </p:txEl>
                                          </p:spTgt>
                                        </p:tgtEl>
                                      </p:cBhvr>
                                      <p:to x="100000" y="80000"/>
                                    </p:animScale>
                                    <p:animScale>
                                      <p:cBhvr>
                                        <p:cTn id="36" dur="166" decel="50000">
                                          <p:stCondLst>
                                            <p:cond delay="1338"/>
                                          </p:stCondLst>
                                        </p:cTn>
                                        <p:tgtEl>
                                          <p:spTgt spid="2">
                                            <p:txEl>
                                              <p:pRg st="12" end="12"/>
                                            </p:txEl>
                                          </p:spTgt>
                                        </p:tgtEl>
                                      </p:cBhvr>
                                      <p:to x="100000" y="100000"/>
                                    </p:animScale>
                                    <p:animScale>
                                      <p:cBhvr>
                                        <p:cTn id="37" dur="26">
                                          <p:stCondLst>
                                            <p:cond delay="1642"/>
                                          </p:stCondLst>
                                        </p:cTn>
                                        <p:tgtEl>
                                          <p:spTgt spid="2">
                                            <p:txEl>
                                              <p:pRg st="12" end="12"/>
                                            </p:txEl>
                                          </p:spTgt>
                                        </p:tgtEl>
                                      </p:cBhvr>
                                      <p:to x="100000" y="90000"/>
                                    </p:animScale>
                                    <p:animScale>
                                      <p:cBhvr>
                                        <p:cTn id="38" dur="166" decel="50000">
                                          <p:stCondLst>
                                            <p:cond delay="1668"/>
                                          </p:stCondLst>
                                        </p:cTn>
                                        <p:tgtEl>
                                          <p:spTgt spid="2">
                                            <p:txEl>
                                              <p:pRg st="12" end="12"/>
                                            </p:txEl>
                                          </p:spTgt>
                                        </p:tgtEl>
                                      </p:cBhvr>
                                      <p:to x="100000" y="100000"/>
                                    </p:animScale>
                                    <p:animScale>
                                      <p:cBhvr>
                                        <p:cTn id="39" dur="26">
                                          <p:stCondLst>
                                            <p:cond delay="1808"/>
                                          </p:stCondLst>
                                        </p:cTn>
                                        <p:tgtEl>
                                          <p:spTgt spid="2">
                                            <p:txEl>
                                              <p:pRg st="12" end="12"/>
                                            </p:txEl>
                                          </p:spTgt>
                                        </p:tgtEl>
                                      </p:cBhvr>
                                      <p:to x="100000" y="95000"/>
                                    </p:animScale>
                                    <p:animScale>
                                      <p:cBhvr>
                                        <p:cTn id="40" dur="166" decel="50000">
                                          <p:stCondLst>
                                            <p:cond delay="1834"/>
                                          </p:stCondLst>
                                        </p:cTn>
                                        <p:tgtEl>
                                          <p:spTgt spid="2">
                                            <p:txEl>
                                              <p:pRg st="12" end="1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61947" fill="hold"/>
                                        <p:tgtEl>
                                          <p:spTgt spid="3"/>
                                        </p:tgtEl>
                                      </p:cBhvr>
                                    </p:cmd>
                                  </p:childTnLst>
                                </p:cTn>
                              </p:par>
                            </p:childTnLst>
                          </p:cTn>
                        </p:par>
                      </p:childTnLst>
                    </p:cTn>
                  </p:par>
                </p:childTnLst>
              </p:cTn>
              <p:nextCondLst>
                <p:cond evt="onClick" delay="0">
                  <p:tgtEl>
                    <p:spTgt spid="3"/>
                  </p:tgtEl>
                </p:cond>
              </p:nextCondLst>
            </p:seq>
            <p:audio>
              <p:cMediaNode vol="80000">
                <p:cTn id="46"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43000"/>
            <a:ext cx="8762999" cy="4983163"/>
          </a:xfrm>
        </p:spPr>
        <p:txBody>
          <a:bodyPr>
            <a:normAutofit lnSpcReduction="10000"/>
          </a:bodyPr>
          <a:lstStyle/>
          <a:p>
            <a:pPr algn="l" rtl="0"/>
            <a:r>
              <a:rPr lang="en-US" b="1" u="sng" dirty="0"/>
              <a:t>Given </a:t>
            </a:r>
            <a:r>
              <a:rPr lang="en-US" b="1" dirty="0"/>
              <a:t>information: </a:t>
            </a:r>
            <a:r>
              <a:rPr lang="en-US" dirty="0"/>
              <a:t>is </a:t>
            </a:r>
            <a:r>
              <a:rPr lang="en-US" sz="2000" dirty="0"/>
              <a:t>that which is assumed by the writer to be known by the reader. </a:t>
            </a:r>
          </a:p>
          <a:p>
            <a:pPr algn="l" rtl="0"/>
            <a:r>
              <a:rPr lang="en-US" sz="2000" dirty="0"/>
              <a:t>This assumption is made either because the given information has been previously mentioned or because it is in some way shared between the writer and reader.</a:t>
            </a:r>
          </a:p>
          <a:p>
            <a:pPr marL="0" indent="0" algn="l" rtl="0">
              <a:buNone/>
            </a:pPr>
            <a:endParaRPr lang="en-US" sz="2000" dirty="0"/>
          </a:p>
          <a:p>
            <a:pPr algn="l" rtl="0"/>
            <a:r>
              <a:rPr lang="en-US" b="1" u="sng" dirty="0"/>
              <a:t>New </a:t>
            </a:r>
            <a:r>
              <a:rPr lang="en-US" b="1" dirty="0"/>
              <a:t>information: </a:t>
            </a:r>
            <a:r>
              <a:rPr lang="en-US" dirty="0"/>
              <a:t>on the other hand, is newsworthy"-not something the writer can take for granted that the reader knows. </a:t>
            </a:r>
          </a:p>
          <a:p>
            <a:pPr algn="l" rtl="0"/>
            <a:r>
              <a:rPr lang="en-US" dirty="0"/>
              <a:t>This principle explains why our example “I looked up it in the dictionary”  is ungrammatical. The pronoun, </a:t>
            </a:r>
            <a:r>
              <a:rPr lang="en-US" i="1" dirty="0"/>
              <a:t>it</a:t>
            </a:r>
            <a:r>
              <a:rPr lang="en-US" dirty="0"/>
              <a:t>, refers to something that is already known. It therefore does not ordinarily occur in the </a:t>
            </a:r>
            <a:r>
              <a:rPr lang="en-US" dirty="0" err="1"/>
              <a:t>rheme</a:t>
            </a:r>
            <a:r>
              <a:rPr lang="en-US" dirty="0"/>
              <a:t> if there is another place for it to go.</a:t>
            </a:r>
          </a:p>
          <a:p>
            <a:pPr algn="l" rtl="0"/>
            <a:endParaRPr lang="ar-SA" dirty="0"/>
          </a:p>
        </p:txBody>
      </p:sp>
      <p:sp>
        <p:nvSpPr>
          <p:cNvPr id="3" name="Title 2"/>
          <p:cNvSpPr>
            <a:spLocks noGrp="1"/>
          </p:cNvSpPr>
          <p:nvPr>
            <p:ph type="title"/>
          </p:nvPr>
        </p:nvSpPr>
        <p:spPr>
          <a:xfrm>
            <a:off x="457200" y="338328"/>
            <a:ext cx="2895600" cy="880872"/>
          </a:xfrm>
        </p:spPr>
        <p:txBody>
          <a:bodyPr>
            <a:normAutofit fontScale="90000"/>
          </a:bodyPr>
          <a:lstStyle/>
          <a:p>
            <a:r>
              <a:rPr lang="en-US" b="1" dirty="0">
                <a:solidFill>
                  <a:schemeClr val="tx1"/>
                </a:solidFill>
              </a:rPr>
              <a:t>GIVEN/NEW</a:t>
            </a:r>
            <a:endParaRPr lang="ar-SA" b="1"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762589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2000"/>
                                        <p:tgtEl>
                                          <p:spTgt spid="2">
                                            <p:txEl>
                                              <p:pRg st="0" end="0"/>
                                            </p:txEl>
                                          </p:spTgt>
                                        </p:tgtEl>
                                      </p:cBhvr>
                                    </p:animEffect>
                                    <p:anim calcmode="lin" valueType="num">
                                      <p:cBhvr>
                                        <p:cTn id="15"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p:cTn id="21"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p:cTn id="29"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p:cTn id="37"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39"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40"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63542" fill="hold"/>
                                        <p:tgtEl>
                                          <p:spTgt spid="4"/>
                                        </p:tgtEl>
                                      </p:cBhvr>
                                    </p:cmd>
                                  </p:childTnLst>
                                </p:cTn>
                              </p:par>
                            </p:childTnLst>
                          </p:cTn>
                        </p:par>
                      </p:childTnLst>
                    </p:cTn>
                  </p:par>
                </p:childTnLst>
              </p:cTn>
              <p:nextCondLst>
                <p:cond evt="onClick" delay="0">
                  <p:tgtEl>
                    <p:spTgt spid="4"/>
                  </p:tgtEl>
                </p:cond>
              </p:nextCondLst>
            </p:seq>
            <p:audio>
              <p:cMediaNode vol="80000">
                <p:cTn id="46"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228600"/>
            <a:ext cx="8686800" cy="5897563"/>
          </a:xfrm>
        </p:spPr>
        <p:txBody>
          <a:bodyPr/>
          <a:lstStyle/>
          <a:p>
            <a:pPr marL="0" indent="0" algn="l" rtl="0">
              <a:buNone/>
            </a:pPr>
            <a:endParaRPr lang="en-US" dirty="0"/>
          </a:p>
          <a:p>
            <a:pPr algn="l" rtl="0"/>
            <a:r>
              <a:rPr lang="en-US" b="1" dirty="0"/>
              <a:t>The Theme </a:t>
            </a:r>
            <a:r>
              <a:rPr lang="en-US" dirty="0"/>
              <a:t>is what , the speaker, choose to take as my point of departure. </a:t>
            </a:r>
            <a:r>
              <a:rPr lang="en-US" b="1" dirty="0"/>
              <a:t>The Given </a:t>
            </a:r>
            <a:r>
              <a:rPr lang="en-US" dirty="0"/>
              <a:t>is what you, the listener, already know about or have accessible to you. </a:t>
            </a:r>
          </a:p>
          <a:p>
            <a:pPr algn="l" rtl="0"/>
            <a:endParaRPr lang="en-US" b="1" dirty="0"/>
          </a:p>
          <a:p>
            <a:pPr algn="l" rtl="0"/>
            <a:r>
              <a:rPr lang="en-US" b="1" dirty="0"/>
              <a:t>Theme + </a:t>
            </a:r>
            <a:r>
              <a:rPr lang="en-US" b="1" dirty="0" err="1"/>
              <a:t>Rheme</a:t>
            </a:r>
            <a:r>
              <a:rPr lang="en-US" b="1" dirty="0"/>
              <a:t> </a:t>
            </a:r>
            <a:r>
              <a:rPr lang="en-US" dirty="0"/>
              <a:t>is speaker-oriented, while </a:t>
            </a:r>
            <a:r>
              <a:rPr lang="en-US" b="1" dirty="0"/>
              <a:t>Given +New </a:t>
            </a:r>
            <a:r>
              <a:rPr lang="en-US" dirty="0"/>
              <a:t>is listener-oriented.</a:t>
            </a:r>
            <a:endParaRPr lang="ar-SA"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184208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1)">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down)">
                                      <p:cBhvr>
                                        <p:cTn id="12" dur="580">
                                          <p:stCondLst>
                                            <p:cond delay="0"/>
                                          </p:stCondLst>
                                        </p:cTn>
                                        <p:tgtEl>
                                          <p:spTgt spid="2">
                                            <p:txEl>
                                              <p:pRg st="3" end="3"/>
                                            </p:txEl>
                                          </p:spTgt>
                                        </p:tgtEl>
                                      </p:cBhvr>
                                    </p:animEffect>
                                    <p:anim calcmode="lin" valueType="num">
                                      <p:cBhvr>
                                        <p:cTn id="13" dur="1822" tmFilter="0,0; 0.14,0.36; 0.43,0.73; 0.71,0.91; 1.0,1.0">
                                          <p:stCondLst>
                                            <p:cond delay="0"/>
                                          </p:stCondLst>
                                        </p:cTn>
                                        <p:tgtEl>
                                          <p:spTgt spid="2">
                                            <p:txEl>
                                              <p:pRg st="3" end="3"/>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xEl>
                                              <p:pRg st="3" end="3"/>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xEl>
                                              <p:pRg st="3" end="3"/>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xEl>
                                              <p:pRg st="3" end="3"/>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xEl>
                                              <p:pRg st="3" end="3"/>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xEl>
                                              <p:pRg st="3" end="3"/>
                                            </p:txEl>
                                          </p:spTgt>
                                        </p:tgtEl>
                                      </p:cBhvr>
                                      <p:to x="100000" y="60000"/>
                                    </p:animScale>
                                    <p:animScale>
                                      <p:cBhvr>
                                        <p:cTn id="19" dur="166" decel="50000">
                                          <p:stCondLst>
                                            <p:cond delay="676"/>
                                          </p:stCondLst>
                                        </p:cTn>
                                        <p:tgtEl>
                                          <p:spTgt spid="2">
                                            <p:txEl>
                                              <p:pRg st="3" end="3"/>
                                            </p:txEl>
                                          </p:spTgt>
                                        </p:tgtEl>
                                      </p:cBhvr>
                                      <p:to x="100000" y="100000"/>
                                    </p:animScale>
                                    <p:animScale>
                                      <p:cBhvr>
                                        <p:cTn id="20" dur="26">
                                          <p:stCondLst>
                                            <p:cond delay="1312"/>
                                          </p:stCondLst>
                                        </p:cTn>
                                        <p:tgtEl>
                                          <p:spTgt spid="2">
                                            <p:txEl>
                                              <p:pRg st="3" end="3"/>
                                            </p:txEl>
                                          </p:spTgt>
                                        </p:tgtEl>
                                      </p:cBhvr>
                                      <p:to x="100000" y="80000"/>
                                    </p:animScale>
                                    <p:animScale>
                                      <p:cBhvr>
                                        <p:cTn id="21" dur="166" decel="50000">
                                          <p:stCondLst>
                                            <p:cond delay="1338"/>
                                          </p:stCondLst>
                                        </p:cTn>
                                        <p:tgtEl>
                                          <p:spTgt spid="2">
                                            <p:txEl>
                                              <p:pRg st="3" end="3"/>
                                            </p:txEl>
                                          </p:spTgt>
                                        </p:tgtEl>
                                      </p:cBhvr>
                                      <p:to x="100000" y="100000"/>
                                    </p:animScale>
                                    <p:animScale>
                                      <p:cBhvr>
                                        <p:cTn id="22" dur="26">
                                          <p:stCondLst>
                                            <p:cond delay="1642"/>
                                          </p:stCondLst>
                                        </p:cTn>
                                        <p:tgtEl>
                                          <p:spTgt spid="2">
                                            <p:txEl>
                                              <p:pRg st="3" end="3"/>
                                            </p:txEl>
                                          </p:spTgt>
                                        </p:tgtEl>
                                      </p:cBhvr>
                                      <p:to x="100000" y="90000"/>
                                    </p:animScale>
                                    <p:animScale>
                                      <p:cBhvr>
                                        <p:cTn id="23" dur="166" decel="50000">
                                          <p:stCondLst>
                                            <p:cond delay="1668"/>
                                          </p:stCondLst>
                                        </p:cTn>
                                        <p:tgtEl>
                                          <p:spTgt spid="2">
                                            <p:txEl>
                                              <p:pRg st="3" end="3"/>
                                            </p:txEl>
                                          </p:spTgt>
                                        </p:tgtEl>
                                      </p:cBhvr>
                                      <p:to x="100000" y="100000"/>
                                    </p:animScale>
                                    <p:animScale>
                                      <p:cBhvr>
                                        <p:cTn id="24" dur="26">
                                          <p:stCondLst>
                                            <p:cond delay="1808"/>
                                          </p:stCondLst>
                                        </p:cTn>
                                        <p:tgtEl>
                                          <p:spTgt spid="2">
                                            <p:txEl>
                                              <p:pRg st="3" end="3"/>
                                            </p:txEl>
                                          </p:spTgt>
                                        </p:tgtEl>
                                      </p:cBhvr>
                                      <p:to x="100000" y="95000"/>
                                    </p:animScale>
                                    <p:animScale>
                                      <p:cBhvr>
                                        <p:cTn id="25" dur="166" decel="50000">
                                          <p:stCondLst>
                                            <p:cond delay="1834"/>
                                          </p:stCondLst>
                                        </p:cTn>
                                        <p:tgtEl>
                                          <p:spTgt spid="2">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0427" fill="hold"/>
                                        <p:tgtEl>
                                          <p:spTgt spid="3"/>
                                        </p:tgtEl>
                                      </p:cBhvr>
                                    </p:cmd>
                                  </p:childTnLst>
                                </p:cTn>
                              </p:par>
                            </p:childTnLst>
                          </p:cTn>
                        </p:par>
                      </p:childTnLst>
                    </p:cTn>
                  </p:par>
                </p:childTnLst>
              </p:cTn>
              <p:nextCondLst>
                <p:cond evt="onClick" delay="0">
                  <p:tgtEl>
                    <p:spTgt spid="3"/>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533400"/>
            <a:ext cx="7408333" cy="6019800"/>
          </a:xfrm>
        </p:spPr>
        <p:txBody>
          <a:bodyPr>
            <a:normAutofit/>
          </a:bodyPr>
          <a:lstStyle/>
          <a:p>
            <a:endParaRPr lang="en-US" dirty="0"/>
          </a:p>
          <a:p>
            <a:endParaRPr lang="en-US" dirty="0"/>
          </a:p>
          <a:p>
            <a:pPr marL="0" indent="0" algn="ctr" rtl="0">
              <a:buNone/>
            </a:pPr>
            <a:r>
              <a:rPr lang="en-US" sz="11500" dirty="0">
                <a:latin typeface="Freestyle Script" pitchFamily="66" charset="0"/>
              </a:rPr>
              <a:t>Best Wishes </a:t>
            </a:r>
          </a:p>
          <a:p>
            <a:pPr marL="0" indent="0" algn="ctr" rtl="0">
              <a:buNone/>
            </a:pPr>
            <a:endParaRPr lang="en-US" sz="4000" dirty="0">
              <a:latin typeface="Freestyle Script" pitchFamily="66" charset="0"/>
            </a:endParaRPr>
          </a:p>
          <a:p>
            <a:pPr marL="0" indent="0" algn="ctr" rtl="0">
              <a:buNone/>
            </a:pPr>
            <a:r>
              <a:rPr lang="en-US" sz="4000" dirty="0">
                <a:latin typeface="Freestyle Script" pitchFamily="66" charset="0"/>
              </a:rPr>
              <a:t>Prepared by</a:t>
            </a:r>
          </a:p>
          <a:p>
            <a:pPr marL="0" indent="0" algn="ctr" rtl="0">
              <a:buNone/>
            </a:pPr>
            <a:r>
              <a:rPr lang="en-US" sz="4000" dirty="0" err="1">
                <a:latin typeface="Freestyle Script" pitchFamily="66" charset="0"/>
              </a:rPr>
              <a:t>Luqman</a:t>
            </a:r>
            <a:r>
              <a:rPr lang="en-US" sz="4000" dirty="0">
                <a:latin typeface="Freestyle Script" pitchFamily="66" charset="0"/>
              </a:rPr>
              <a:t> R. </a:t>
            </a:r>
            <a:r>
              <a:rPr lang="en-US" sz="4000" dirty="0" err="1">
                <a:latin typeface="Freestyle Script" pitchFamily="66" charset="0"/>
              </a:rPr>
              <a:t>Yaqob</a:t>
            </a:r>
            <a:endParaRPr lang="en-US" sz="4000" dirty="0">
              <a:latin typeface="Freestyle Script" pitchFamily="66" charset="0"/>
            </a:endParaRPr>
          </a:p>
          <a:p>
            <a:pPr marL="0" indent="0" algn="ctr" rtl="0">
              <a:buNone/>
            </a:pPr>
            <a:endParaRPr lang="en-US" sz="4000" dirty="0">
              <a:latin typeface="Freestyle Script" pitchFamily="66"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796414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wheel(1)">
                                      <p:cBhvr>
                                        <p:cTn id="13" dur="2000"/>
                                        <p:tgtEl>
                                          <p:spTgt spid="2">
                                            <p:txEl>
                                              <p:pRg st="4" end="4"/>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wheel(1)">
                                      <p:cBhvr>
                                        <p:cTn id="16"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5468"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447800"/>
            <a:ext cx="7408333" cy="5029200"/>
          </a:xfrm>
        </p:spPr>
        <p:txBody>
          <a:bodyPr/>
          <a:lstStyle/>
          <a:p>
            <a:pPr marL="457200" indent="-457200" algn="l" rtl="0">
              <a:buClrTx/>
              <a:buFont typeface="+mj-lt"/>
              <a:buAutoNum type="arabicPeriod"/>
            </a:pPr>
            <a:r>
              <a:rPr lang="en-US" dirty="0"/>
              <a:t>CLASSIFYING WORDS: SEMANTIC, STRUCTURAL, AND FUNCTIONAL CRITERIA</a:t>
            </a:r>
          </a:p>
          <a:p>
            <a:pPr marL="457200" indent="-457200" algn="l" rtl="0">
              <a:buClrTx/>
              <a:buFont typeface="+mj-lt"/>
              <a:buAutoNum type="arabicPeriod"/>
            </a:pPr>
            <a:endParaRPr lang="en-US" dirty="0"/>
          </a:p>
          <a:p>
            <a:pPr marL="457200" indent="-457200" algn="l" rtl="0">
              <a:buClrTx/>
              <a:buFont typeface="+mj-lt"/>
              <a:buAutoNum type="arabicPeriod" startAt="2"/>
            </a:pPr>
            <a:r>
              <a:rPr lang="en-US" dirty="0"/>
              <a:t>PARTS OF SPEECH: MAJOR AND MINOR WORD CLASSES</a:t>
            </a:r>
          </a:p>
          <a:p>
            <a:pPr marL="457200" indent="-457200" algn="l" rtl="0">
              <a:buClrTx/>
              <a:buFont typeface="+mj-lt"/>
              <a:buAutoNum type="arabicPeriod" startAt="2"/>
            </a:pPr>
            <a:endParaRPr lang="en-US" dirty="0"/>
          </a:p>
          <a:p>
            <a:pPr marL="457200" indent="-457200" algn="l" rtl="0">
              <a:buClrTx/>
              <a:buFont typeface="+mj-lt"/>
              <a:buAutoNum type="arabicPeriod" startAt="3"/>
            </a:pPr>
            <a:r>
              <a:rPr lang="en-US" dirty="0"/>
              <a:t>A PHRASE</a:t>
            </a:r>
          </a:p>
          <a:p>
            <a:pPr algn="l" rtl="0"/>
            <a:endParaRPr lang="ar-SA" dirty="0"/>
          </a:p>
        </p:txBody>
      </p:sp>
      <p:sp>
        <p:nvSpPr>
          <p:cNvPr id="3" name="Title 2"/>
          <p:cNvSpPr>
            <a:spLocks noGrp="1"/>
          </p:cNvSpPr>
          <p:nvPr>
            <p:ph type="title"/>
          </p:nvPr>
        </p:nvSpPr>
        <p:spPr>
          <a:xfrm>
            <a:off x="457200" y="338328"/>
            <a:ext cx="8001000" cy="957072"/>
          </a:xfrm>
        </p:spPr>
        <p:txBody>
          <a:bodyPr>
            <a:noAutofit/>
          </a:bodyPr>
          <a:lstStyle/>
          <a:p>
            <a:r>
              <a:rPr lang="en-US" sz="2800" dirty="0">
                <a:solidFill>
                  <a:schemeClr val="tx1"/>
                </a:solidFill>
              </a:rPr>
              <a:t>Subsentential Terminology: Words and Phrases</a:t>
            </a:r>
            <a:endParaRPr lang="ar-SA" sz="2800"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0238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6"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8594" fill="hold"/>
                                        <p:tgtEl>
                                          <p:spTgt spid="4"/>
                                        </p:tgtEl>
                                      </p:cBhvr>
                                    </p:cmd>
                                  </p:childTnLst>
                                </p:cTn>
                              </p:par>
                            </p:childTnLst>
                          </p:cTn>
                        </p:par>
                      </p:childTnLst>
                    </p:cTn>
                  </p:par>
                </p:childTnLst>
              </p:cTn>
              <p:nextCondLst>
                <p:cond evt="onClick" delay="0">
                  <p:tgtEl>
                    <p:spTgt spid="4"/>
                  </p:tgtEl>
                </p:cond>
              </p:nextCondLst>
            </p:seq>
            <p:audio>
              <p:cMediaNode vol="80000">
                <p:cTn id="3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81200"/>
            <a:ext cx="8077199" cy="4572000"/>
          </a:xfrm>
        </p:spPr>
        <p:txBody>
          <a:bodyPr/>
          <a:lstStyle/>
          <a:p>
            <a:pPr algn="l" rtl="0"/>
            <a:r>
              <a:rPr lang="en-US" dirty="0"/>
              <a:t>A CLAUSE (Simple, Compound, and Complex Sentences)</a:t>
            </a:r>
          </a:p>
          <a:p>
            <a:pPr algn="l" rtl="0"/>
            <a:r>
              <a:rPr lang="en-US" dirty="0"/>
              <a:t>SENTENCE MOODS</a:t>
            </a:r>
          </a:p>
          <a:p>
            <a:pPr algn="l" rtl="0"/>
            <a:r>
              <a:rPr lang="en-US" dirty="0"/>
              <a:t>THEME/RHEME</a:t>
            </a:r>
          </a:p>
          <a:p>
            <a:pPr algn="l" rtl="0"/>
            <a:r>
              <a:rPr lang="en-US" dirty="0"/>
              <a:t>MARKEDNESS</a:t>
            </a:r>
          </a:p>
          <a:p>
            <a:pPr algn="l" rtl="0"/>
            <a:r>
              <a:rPr lang="en-US" dirty="0"/>
              <a:t>VOICE</a:t>
            </a:r>
          </a:p>
          <a:p>
            <a:pPr algn="l" rtl="0"/>
            <a:endParaRPr lang="ar-SA" dirty="0"/>
          </a:p>
        </p:txBody>
      </p:sp>
      <p:sp>
        <p:nvSpPr>
          <p:cNvPr id="3" name="Title 2"/>
          <p:cNvSpPr>
            <a:spLocks noGrp="1"/>
          </p:cNvSpPr>
          <p:nvPr>
            <p:ph type="title"/>
          </p:nvPr>
        </p:nvSpPr>
        <p:spPr/>
        <p:txBody>
          <a:bodyPr/>
          <a:lstStyle/>
          <a:p>
            <a:r>
              <a:rPr lang="en-US" b="1" dirty="0">
                <a:solidFill>
                  <a:schemeClr val="tx1"/>
                </a:solidFill>
              </a:rPr>
              <a:t>Sentential Terminology</a:t>
            </a:r>
            <a:endParaRPr lang="ar-SA" b="1"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6935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p:cTn id="27"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30" dur="10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circle(in)">
                                      <p:cBhvr>
                                        <p:cTn id="35" dur="20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barn(inVertical)">
                                      <p:cBhvr>
                                        <p:cTn id="4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52883" fill="hold"/>
                                        <p:tgtEl>
                                          <p:spTgt spid="4"/>
                                        </p:tgtEl>
                                      </p:cBhvr>
                                    </p:cmd>
                                  </p:childTnLst>
                                </p:cTn>
                              </p:par>
                            </p:childTnLst>
                          </p:cTn>
                        </p:par>
                      </p:childTnLst>
                    </p:cTn>
                  </p:par>
                </p:childTnLst>
              </p:cTn>
              <p:nextCondLst>
                <p:cond evt="onClick" delay="0">
                  <p:tgtEl>
                    <p:spTgt spid="4"/>
                  </p:tgtEl>
                </p:cond>
              </p:nextCondLst>
            </p:seq>
            <p:audio>
              <p:cMediaNode vol="80000">
                <p:cTn id="46"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600200"/>
            <a:ext cx="7408333" cy="4525963"/>
          </a:xfrm>
        </p:spPr>
        <p:txBody>
          <a:bodyPr/>
          <a:lstStyle/>
          <a:p>
            <a:pPr algn="l" rtl="0"/>
            <a:r>
              <a:rPr lang="en-US" dirty="0"/>
              <a:t>BACKGROUNDING AND FOREGROUNDING</a:t>
            </a:r>
          </a:p>
          <a:p>
            <a:pPr algn="l" rtl="0"/>
            <a:r>
              <a:rPr lang="en-US" dirty="0"/>
              <a:t>COHESION</a:t>
            </a:r>
          </a:p>
          <a:p>
            <a:pPr algn="l" rtl="0"/>
            <a:r>
              <a:rPr lang="en-US" dirty="0"/>
              <a:t>REGISTER</a:t>
            </a:r>
          </a:p>
          <a:p>
            <a:pPr algn="l" rtl="0"/>
            <a:r>
              <a:rPr lang="en-US" dirty="0"/>
              <a:t>GENRE</a:t>
            </a:r>
          </a:p>
          <a:p>
            <a:pPr algn="l" rtl="0"/>
            <a:r>
              <a:rPr lang="en-US" dirty="0"/>
              <a:t>GIVEN/NEW</a:t>
            </a:r>
            <a:endParaRPr lang="ar-SA" dirty="0"/>
          </a:p>
        </p:txBody>
      </p:sp>
      <p:sp>
        <p:nvSpPr>
          <p:cNvPr id="3" name="Title 2"/>
          <p:cNvSpPr>
            <a:spLocks noGrp="1"/>
          </p:cNvSpPr>
          <p:nvPr>
            <p:ph type="title"/>
          </p:nvPr>
        </p:nvSpPr>
        <p:spPr/>
        <p:txBody>
          <a:bodyPr/>
          <a:lstStyle/>
          <a:p>
            <a:r>
              <a:rPr lang="en-US" dirty="0">
                <a:solidFill>
                  <a:schemeClr val="tx1"/>
                </a:solidFill>
              </a:rPr>
              <a:t>Supraserntential Terminology</a:t>
            </a:r>
            <a:endParaRPr lang="ar-SA"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6491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down)">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heel(8)">
                                      <p:cBhvr>
                                        <p:cTn id="32" dur="20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p:cTn id="37"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39"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40"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65876" fill="hold"/>
                                        <p:tgtEl>
                                          <p:spTgt spid="4"/>
                                        </p:tgtEl>
                                      </p:cBhvr>
                                    </p:cmd>
                                  </p:childTnLst>
                                </p:cTn>
                              </p:par>
                            </p:childTnLst>
                          </p:cTn>
                        </p:par>
                      </p:childTnLst>
                    </p:cTn>
                  </p:par>
                </p:childTnLst>
              </p:cTn>
              <p:nextCondLst>
                <p:cond evt="onClick" delay="0">
                  <p:tgtEl>
                    <p:spTgt spid="4"/>
                  </p:tgtEl>
                </p:cond>
              </p:nextCondLst>
            </p:seq>
            <p:audio>
              <p:cMediaNode vol="80000">
                <p:cTn id="46"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219200"/>
            <a:ext cx="8763001" cy="5334000"/>
          </a:xfrm>
        </p:spPr>
        <p:txBody>
          <a:bodyPr>
            <a:normAutofit/>
          </a:bodyPr>
          <a:lstStyle/>
          <a:p>
            <a:pPr marL="457200" indent="-457200" algn="l" rtl="0">
              <a:buClrTx/>
              <a:buFont typeface="+mj-lt"/>
              <a:buAutoNum type="arabicPeriod"/>
            </a:pPr>
            <a:r>
              <a:rPr lang="en-US" sz="2000" b="1" dirty="0">
                <a:solidFill>
                  <a:schemeClr val="tx1"/>
                </a:solidFill>
                <a:latin typeface="Times New Roman" pitchFamily="18" charset="0"/>
                <a:cs typeface="Times New Roman" pitchFamily="18" charset="0"/>
              </a:rPr>
              <a:t>Semantic</a:t>
            </a:r>
            <a:r>
              <a:rPr lang="en-US" sz="1800" dirty="0">
                <a:solidFill>
                  <a:schemeClr val="tx1"/>
                </a:solidFill>
                <a:latin typeface="Times New Roman" pitchFamily="18" charset="0"/>
                <a:cs typeface="Times New Roman" pitchFamily="18" charset="0"/>
              </a:rPr>
              <a:t>: ( whether the word is a noun, verb, adjective or adverb)</a:t>
            </a:r>
          </a:p>
          <a:p>
            <a:pPr marL="0" indent="0" algn="l" rtl="0">
              <a:buNone/>
            </a:pPr>
            <a:r>
              <a:rPr lang="en-US" sz="1800" dirty="0">
                <a:solidFill>
                  <a:schemeClr val="tx1"/>
                </a:solidFill>
                <a:latin typeface="Times New Roman" pitchFamily="18" charset="0"/>
                <a:cs typeface="Times New Roman" pitchFamily="18" charset="0"/>
              </a:rPr>
              <a:t>e.g. We’ll have to get some more </a:t>
            </a:r>
            <a:r>
              <a:rPr lang="en-US" sz="1800" i="1" dirty="0">
                <a:solidFill>
                  <a:schemeClr val="tx1"/>
                </a:solidFill>
                <a:latin typeface="Times New Roman" pitchFamily="18" charset="0"/>
                <a:cs typeface="Times New Roman" pitchFamily="18" charset="0"/>
              </a:rPr>
              <a:t>blue</a:t>
            </a:r>
            <a:r>
              <a:rPr lang="en-US" sz="1800" dirty="0">
                <a:solidFill>
                  <a:schemeClr val="tx1"/>
                </a:solidFill>
                <a:latin typeface="Times New Roman" pitchFamily="18" charset="0"/>
                <a:cs typeface="Times New Roman" pitchFamily="18" charset="0"/>
              </a:rPr>
              <a:t>. </a:t>
            </a:r>
          </a:p>
          <a:p>
            <a:pPr marL="0" indent="0" algn="l" rtl="0">
              <a:buNone/>
            </a:pPr>
            <a:endParaRPr lang="en-US" sz="1800" dirty="0">
              <a:solidFill>
                <a:schemeClr val="tx1"/>
              </a:solidFill>
              <a:latin typeface="Times New Roman" pitchFamily="18" charset="0"/>
              <a:cs typeface="Times New Roman" pitchFamily="18" charset="0"/>
            </a:endParaRPr>
          </a:p>
          <a:p>
            <a:pPr marL="457200" indent="-457200" algn="l" rtl="0">
              <a:buClrTx/>
              <a:buFont typeface="+mj-lt"/>
              <a:buAutoNum type="arabicPeriod" startAt="2"/>
            </a:pPr>
            <a:r>
              <a:rPr lang="en-US" sz="2000" b="1" dirty="0">
                <a:solidFill>
                  <a:schemeClr val="tx1"/>
                </a:solidFill>
                <a:latin typeface="Times New Roman" pitchFamily="18" charset="0"/>
                <a:cs typeface="Times New Roman" pitchFamily="18" charset="0"/>
              </a:rPr>
              <a:t>Structure: </a:t>
            </a:r>
            <a:r>
              <a:rPr lang="en-US" sz="1800" dirty="0">
                <a:solidFill>
                  <a:schemeClr val="tx1"/>
                </a:solidFill>
                <a:latin typeface="Times New Roman" pitchFamily="18" charset="0"/>
                <a:cs typeface="Times New Roman" pitchFamily="18" charset="0"/>
              </a:rPr>
              <a:t>(the position of the words in a sentence) </a:t>
            </a:r>
          </a:p>
          <a:p>
            <a:pPr marL="0" indent="0" algn="l" rtl="0">
              <a:buNone/>
            </a:pPr>
            <a:r>
              <a:rPr lang="en-US" sz="1800" dirty="0">
                <a:solidFill>
                  <a:schemeClr val="tx1"/>
                </a:solidFill>
                <a:latin typeface="Times New Roman" pitchFamily="18" charset="0"/>
                <a:cs typeface="Times New Roman" pitchFamily="18" charset="0"/>
              </a:rPr>
              <a:t>e.g. The ___ was very amusing. </a:t>
            </a:r>
          </a:p>
          <a:p>
            <a:pPr marL="0" indent="0" algn="l" rtl="0">
              <a:buNone/>
            </a:pPr>
            <a:r>
              <a:rPr lang="en-US" sz="1800" dirty="0">
                <a:solidFill>
                  <a:schemeClr val="tx1"/>
                </a:solidFill>
                <a:latin typeface="Times New Roman" pitchFamily="18" charset="0"/>
                <a:cs typeface="Times New Roman" pitchFamily="18" charset="0"/>
              </a:rPr>
              <a:t>e.g. Did you notice their ___? </a:t>
            </a:r>
          </a:p>
          <a:p>
            <a:pPr algn="l" rtl="0"/>
            <a:endParaRPr lang="en-US" sz="1800" dirty="0">
              <a:solidFill>
                <a:schemeClr val="tx1"/>
              </a:solidFill>
              <a:latin typeface="Times New Roman" pitchFamily="18" charset="0"/>
              <a:cs typeface="Times New Roman" pitchFamily="18" charset="0"/>
            </a:endParaRPr>
          </a:p>
          <a:p>
            <a:pPr marL="457200" indent="-457200" algn="l" rtl="0">
              <a:buClrTx/>
              <a:buFont typeface="+mj-lt"/>
              <a:buAutoNum type="arabicPeriod" startAt="3"/>
            </a:pPr>
            <a:r>
              <a:rPr lang="en-US" sz="2000" b="1" dirty="0">
                <a:solidFill>
                  <a:schemeClr val="tx1"/>
                </a:solidFill>
                <a:latin typeface="Times New Roman" pitchFamily="18" charset="0"/>
                <a:cs typeface="Times New Roman" pitchFamily="18" charset="0"/>
              </a:rPr>
              <a:t>Functional Criterion </a:t>
            </a:r>
            <a:r>
              <a:rPr lang="en-US" sz="1800" dirty="0">
                <a:solidFill>
                  <a:schemeClr val="tx1"/>
                </a:solidFill>
                <a:latin typeface="Times New Roman" pitchFamily="18" charset="0"/>
                <a:cs typeface="Times New Roman" pitchFamily="18" charset="0"/>
              </a:rPr>
              <a:t>(classifies a word by its grammatical function that it has in a sentence) </a:t>
            </a:r>
          </a:p>
          <a:p>
            <a:pPr marL="0" indent="0" algn="l" rtl="0">
              <a:buClrTx/>
              <a:buNone/>
            </a:pPr>
            <a:r>
              <a:rPr lang="en-US" sz="1800" dirty="0">
                <a:solidFill>
                  <a:schemeClr val="tx1"/>
                </a:solidFill>
                <a:latin typeface="Times New Roman" pitchFamily="18" charset="0"/>
                <a:cs typeface="Times New Roman" pitchFamily="18" charset="0"/>
              </a:rPr>
              <a:t>e.g. The </a:t>
            </a:r>
            <a:r>
              <a:rPr lang="en-US" sz="1800" i="1" dirty="0">
                <a:solidFill>
                  <a:schemeClr val="tx1"/>
                </a:solidFill>
                <a:latin typeface="Times New Roman" pitchFamily="18" charset="0"/>
                <a:cs typeface="Times New Roman" pitchFamily="18" charset="0"/>
              </a:rPr>
              <a:t>glass</a:t>
            </a:r>
            <a:r>
              <a:rPr lang="en-US" sz="1800" dirty="0">
                <a:solidFill>
                  <a:schemeClr val="tx1"/>
                </a:solidFill>
                <a:latin typeface="Times New Roman" pitchFamily="18" charset="0"/>
                <a:cs typeface="Times New Roman" pitchFamily="18" charset="0"/>
              </a:rPr>
              <a:t> is dirty. (the word </a:t>
            </a:r>
            <a:r>
              <a:rPr lang="en-US" sz="1800" i="1" dirty="0">
                <a:solidFill>
                  <a:schemeClr val="tx1"/>
                </a:solidFill>
                <a:latin typeface="Times New Roman" pitchFamily="18" charset="0"/>
                <a:cs typeface="Times New Roman" pitchFamily="18" charset="0"/>
              </a:rPr>
              <a:t>glass</a:t>
            </a:r>
            <a:r>
              <a:rPr lang="en-US" sz="1800" dirty="0">
                <a:solidFill>
                  <a:schemeClr val="tx1"/>
                </a:solidFill>
                <a:latin typeface="Times New Roman" pitchFamily="18" charset="0"/>
                <a:cs typeface="Times New Roman" pitchFamily="18" charset="0"/>
              </a:rPr>
              <a:t> is a </a:t>
            </a:r>
            <a:r>
              <a:rPr lang="en-US" sz="1800" b="1" dirty="0">
                <a:solidFill>
                  <a:schemeClr val="tx1"/>
                </a:solidFill>
                <a:latin typeface="Times New Roman" pitchFamily="18" charset="0"/>
                <a:cs typeface="Times New Roman" pitchFamily="18" charset="0"/>
              </a:rPr>
              <a:t>noun</a:t>
            </a:r>
            <a:r>
              <a:rPr lang="en-US" sz="1800" dirty="0">
                <a:solidFill>
                  <a:schemeClr val="tx1"/>
                </a:solidFill>
                <a:latin typeface="Times New Roman" pitchFamily="18" charset="0"/>
                <a:cs typeface="Times New Roman" pitchFamily="18" charset="0"/>
              </a:rPr>
              <a:t>)</a:t>
            </a:r>
          </a:p>
          <a:p>
            <a:pPr marL="0" indent="0" algn="l" rtl="0">
              <a:buClrTx/>
              <a:buNone/>
            </a:pPr>
            <a:r>
              <a:rPr lang="en-US" sz="1800" dirty="0">
                <a:solidFill>
                  <a:schemeClr val="tx1"/>
                </a:solidFill>
                <a:latin typeface="Times New Roman" pitchFamily="18" charset="0"/>
                <a:cs typeface="Times New Roman" pitchFamily="18" charset="0"/>
              </a:rPr>
              <a:t>e.g. The </a:t>
            </a:r>
            <a:r>
              <a:rPr lang="en-US" sz="1800" i="1" dirty="0">
                <a:solidFill>
                  <a:schemeClr val="tx1"/>
                </a:solidFill>
                <a:latin typeface="Times New Roman" pitchFamily="18" charset="0"/>
                <a:cs typeface="Times New Roman" pitchFamily="18" charset="0"/>
              </a:rPr>
              <a:t>glass</a:t>
            </a:r>
            <a:r>
              <a:rPr lang="en-US" sz="1800" dirty="0">
                <a:solidFill>
                  <a:schemeClr val="tx1"/>
                </a:solidFill>
                <a:latin typeface="Times New Roman" pitchFamily="18" charset="0"/>
                <a:cs typeface="Times New Roman" pitchFamily="18" charset="0"/>
              </a:rPr>
              <a:t> jar is dirty. (the word </a:t>
            </a:r>
            <a:r>
              <a:rPr lang="en-US" sz="1800" i="1" dirty="0">
                <a:solidFill>
                  <a:schemeClr val="tx1"/>
                </a:solidFill>
                <a:latin typeface="Times New Roman" pitchFamily="18" charset="0"/>
                <a:cs typeface="Times New Roman" pitchFamily="18" charset="0"/>
              </a:rPr>
              <a:t>glass</a:t>
            </a:r>
            <a:r>
              <a:rPr lang="en-US" sz="1800" dirty="0">
                <a:solidFill>
                  <a:schemeClr val="tx1"/>
                </a:solidFill>
                <a:latin typeface="Times New Roman" pitchFamily="18" charset="0"/>
                <a:cs typeface="Times New Roman" pitchFamily="18" charset="0"/>
              </a:rPr>
              <a:t> is an adjective- another form is </a:t>
            </a:r>
            <a:r>
              <a:rPr lang="en-US" sz="1800" i="1" dirty="0">
                <a:solidFill>
                  <a:schemeClr val="tx1"/>
                </a:solidFill>
                <a:latin typeface="Times New Roman" pitchFamily="18" charset="0"/>
                <a:cs typeface="Times New Roman" pitchFamily="18" charset="0"/>
              </a:rPr>
              <a:t>glassy</a:t>
            </a:r>
            <a:r>
              <a:rPr lang="en-US" sz="1800" dirty="0">
                <a:solidFill>
                  <a:schemeClr val="tx1"/>
                </a:solidFill>
                <a:latin typeface="Times New Roman" pitchFamily="18" charset="0"/>
                <a:cs typeface="Times New Roman" pitchFamily="18" charset="0"/>
              </a:rPr>
              <a:t>)</a:t>
            </a:r>
          </a:p>
          <a:p>
            <a:pPr algn="l" rtl="0"/>
            <a:endParaRPr lang="ar-SA" sz="2000" dirty="0">
              <a:solidFill>
                <a:schemeClr val="tx1"/>
              </a:solidFill>
            </a:endParaRPr>
          </a:p>
        </p:txBody>
      </p:sp>
      <p:sp>
        <p:nvSpPr>
          <p:cNvPr id="3" name="Title 2"/>
          <p:cNvSpPr>
            <a:spLocks noGrp="1"/>
          </p:cNvSpPr>
          <p:nvPr>
            <p:ph type="title"/>
          </p:nvPr>
        </p:nvSpPr>
        <p:spPr>
          <a:xfrm>
            <a:off x="152400" y="152400"/>
            <a:ext cx="8229600" cy="1252728"/>
          </a:xfrm>
        </p:spPr>
        <p:txBody>
          <a:bodyPr>
            <a:noAutofit/>
          </a:bodyPr>
          <a:lstStyle/>
          <a:p>
            <a:pPr rtl="0"/>
            <a:r>
              <a:rPr lang="en-US" sz="2000" b="1" dirty="0">
                <a:solidFill>
                  <a:schemeClr val="tx1"/>
                </a:solidFill>
              </a:rPr>
              <a:t>CLASSIFYING WORDS: </a:t>
            </a:r>
            <a:r>
              <a:rPr lang="en-US" sz="2000" dirty="0">
                <a:solidFill>
                  <a:schemeClr val="tx1"/>
                </a:solidFill>
              </a:rPr>
              <a:t>SEMANTIC, STRUCTURAL, AND FUNCTIONAL CRITERIA</a:t>
            </a:r>
            <a:endParaRPr lang="ar-SA" sz="2000"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163268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75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75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p:cTn id="23"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5" dur="10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1000"/>
                                        <p:tgtEl>
                                          <p:spTgt spid="2">
                                            <p:txEl>
                                              <p:pRg st="4" end="4"/>
                                            </p:txEl>
                                          </p:spTgt>
                                        </p:tgtEl>
                                      </p:cBhvr>
                                    </p:animEffect>
                                    <p:anim calcmode="lin" valueType="num">
                                      <p:cBhvr>
                                        <p:cTn id="3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circle(in)">
                                      <p:cBhvr>
                                        <p:cTn id="37" dur="20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p:cTn id="42" dur="1000" fill="hold"/>
                                        <p:tgtEl>
                                          <p:spTgt spid="2">
                                            <p:txEl>
                                              <p:pRg st="7" end="7"/>
                                            </p:txEl>
                                          </p:spTgt>
                                        </p:tgtEl>
                                        <p:attrNameLst>
                                          <p:attrName>ppt_w</p:attrName>
                                        </p:attrNameLst>
                                      </p:cBhvr>
                                      <p:tavLst>
                                        <p:tav tm="0">
                                          <p:val>
                                            <p:fltVal val="0"/>
                                          </p:val>
                                        </p:tav>
                                        <p:tav tm="100000">
                                          <p:val>
                                            <p:strVal val="#ppt_w"/>
                                          </p:val>
                                        </p:tav>
                                      </p:tavLst>
                                    </p:anim>
                                    <p:anim calcmode="lin" valueType="num">
                                      <p:cBhvr>
                                        <p:cTn id="43" dur="1000" fill="hold"/>
                                        <p:tgtEl>
                                          <p:spTgt spid="2">
                                            <p:txEl>
                                              <p:pRg st="7" end="7"/>
                                            </p:txEl>
                                          </p:spTgt>
                                        </p:tgtEl>
                                        <p:attrNameLst>
                                          <p:attrName>ppt_h</p:attrName>
                                        </p:attrNameLst>
                                      </p:cBhvr>
                                      <p:tavLst>
                                        <p:tav tm="0">
                                          <p:val>
                                            <p:fltVal val="0"/>
                                          </p:val>
                                        </p:tav>
                                        <p:tav tm="100000">
                                          <p:val>
                                            <p:strVal val="#ppt_h"/>
                                          </p:val>
                                        </p:tav>
                                      </p:tavLst>
                                    </p:anim>
                                    <p:anim calcmode="lin" valueType="num">
                                      <p:cBhvr>
                                        <p:cTn id="44" dur="1000" fill="hold"/>
                                        <p:tgtEl>
                                          <p:spTgt spid="2">
                                            <p:txEl>
                                              <p:pRg st="7" end="7"/>
                                            </p:txEl>
                                          </p:spTgt>
                                        </p:tgtEl>
                                        <p:attrNameLst>
                                          <p:attrName>style.rotation</p:attrName>
                                        </p:attrNameLst>
                                      </p:cBhvr>
                                      <p:tavLst>
                                        <p:tav tm="0">
                                          <p:val>
                                            <p:fltVal val="90"/>
                                          </p:val>
                                        </p:tav>
                                        <p:tav tm="100000">
                                          <p:val>
                                            <p:fltVal val="0"/>
                                          </p:val>
                                        </p:tav>
                                      </p:tavLst>
                                    </p:anim>
                                    <p:animEffect transition="in" filter="fade">
                                      <p:cBhvr>
                                        <p:cTn id="45" dur="1000"/>
                                        <p:tgtEl>
                                          <p:spTgt spid="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
                                            <p:txEl>
                                              <p:pRg st="8" end="8"/>
                                            </p:txEl>
                                          </p:spTgt>
                                        </p:tgtEl>
                                        <p:attrNameLst>
                                          <p:attrName>style.visibility</p:attrName>
                                        </p:attrNameLst>
                                      </p:cBhvr>
                                      <p:to>
                                        <p:strVal val="visible"/>
                                      </p:to>
                                    </p:set>
                                    <p:anim calcmode="lin" valueType="num">
                                      <p:cBhvr>
                                        <p:cTn id="50" dur="1000" fill="hold"/>
                                        <p:tgtEl>
                                          <p:spTgt spid="2">
                                            <p:txEl>
                                              <p:pRg st="8" end="8"/>
                                            </p:txEl>
                                          </p:spTgt>
                                        </p:tgtEl>
                                        <p:attrNameLst>
                                          <p:attrName>ppt_w</p:attrName>
                                        </p:attrNameLst>
                                      </p:cBhvr>
                                      <p:tavLst>
                                        <p:tav tm="0">
                                          <p:val>
                                            <p:fltVal val="0"/>
                                          </p:val>
                                        </p:tav>
                                        <p:tav tm="100000">
                                          <p:val>
                                            <p:strVal val="#ppt_w"/>
                                          </p:val>
                                        </p:tav>
                                      </p:tavLst>
                                    </p:anim>
                                    <p:anim calcmode="lin" valueType="num">
                                      <p:cBhvr>
                                        <p:cTn id="51" dur="10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52" dur="1000"/>
                                        <p:tgtEl>
                                          <p:spTgt spid="2">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2">
                                            <p:txEl>
                                              <p:pRg st="9" end="9"/>
                                            </p:txEl>
                                          </p:spTgt>
                                        </p:tgtEl>
                                        <p:attrNameLst>
                                          <p:attrName>style.visibility</p:attrName>
                                        </p:attrNameLst>
                                      </p:cBhvr>
                                      <p:to>
                                        <p:strVal val="visible"/>
                                      </p:to>
                                    </p:set>
                                    <p:animEffect transition="in" filter="wipe(down)">
                                      <p:cBhvr>
                                        <p:cTn id="57" dur="580">
                                          <p:stCondLst>
                                            <p:cond delay="0"/>
                                          </p:stCondLst>
                                        </p:cTn>
                                        <p:tgtEl>
                                          <p:spTgt spid="2">
                                            <p:txEl>
                                              <p:pRg st="9" end="9"/>
                                            </p:txEl>
                                          </p:spTgt>
                                        </p:tgtEl>
                                      </p:cBhvr>
                                    </p:animEffect>
                                    <p:anim calcmode="lin" valueType="num">
                                      <p:cBhvr>
                                        <p:cTn id="58" dur="1822" tmFilter="0,0; 0.14,0.36; 0.43,0.73; 0.71,0.91; 1.0,1.0">
                                          <p:stCondLst>
                                            <p:cond delay="0"/>
                                          </p:stCondLst>
                                        </p:cTn>
                                        <p:tgtEl>
                                          <p:spTgt spid="2">
                                            <p:txEl>
                                              <p:pRg st="9" end="9"/>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
                                            <p:txEl>
                                              <p:pRg st="9" end="9"/>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
                                            <p:txEl>
                                              <p:pRg st="9" end="9"/>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
                                            <p:txEl>
                                              <p:pRg st="9" end="9"/>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
                                            <p:txEl>
                                              <p:pRg st="9" end="9"/>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2">
                                            <p:txEl>
                                              <p:pRg st="9" end="9"/>
                                            </p:txEl>
                                          </p:spTgt>
                                        </p:tgtEl>
                                      </p:cBhvr>
                                      <p:to x="100000" y="60000"/>
                                    </p:animScale>
                                    <p:animScale>
                                      <p:cBhvr>
                                        <p:cTn id="64" dur="166" decel="50000">
                                          <p:stCondLst>
                                            <p:cond delay="676"/>
                                          </p:stCondLst>
                                        </p:cTn>
                                        <p:tgtEl>
                                          <p:spTgt spid="2">
                                            <p:txEl>
                                              <p:pRg st="9" end="9"/>
                                            </p:txEl>
                                          </p:spTgt>
                                        </p:tgtEl>
                                      </p:cBhvr>
                                      <p:to x="100000" y="100000"/>
                                    </p:animScale>
                                    <p:animScale>
                                      <p:cBhvr>
                                        <p:cTn id="65" dur="26">
                                          <p:stCondLst>
                                            <p:cond delay="1312"/>
                                          </p:stCondLst>
                                        </p:cTn>
                                        <p:tgtEl>
                                          <p:spTgt spid="2">
                                            <p:txEl>
                                              <p:pRg st="9" end="9"/>
                                            </p:txEl>
                                          </p:spTgt>
                                        </p:tgtEl>
                                      </p:cBhvr>
                                      <p:to x="100000" y="80000"/>
                                    </p:animScale>
                                    <p:animScale>
                                      <p:cBhvr>
                                        <p:cTn id="66" dur="166" decel="50000">
                                          <p:stCondLst>
                                            <p:cond delay="1338"/>
                                          </p:stCondLst>
                                        </p:cTn>
                                        <p:tgtEl>
                                          <p:spTgt spid="2">
                                            <p:txEl>
                                              <p:pRg st="9" end="9"/>
                                            </p:txEl>
                                          </p:spTgt>
                                        </p:tgtEl>
                                      </p:cBhvr>
                                      <p:to x="100000" y="100000"/>
                                    </p:animScale>
                                    <p:animScale>
                                      <p:cBhvr>
                                        <p:cTn id="67" dur="26">
                                          <p:stCondLst>
                                            <p:cond delay="1642"/>
                                          </p:stCondLst>
                                        </p:cTn>
                                        <p:tgtEl>
                                          <p:spTgt spid="2">
                                            <p:txEl>
                                              <p:pRg st="9" end="9"/>
                                            </p:txEl>
                                          </p:spTgt>
                                        </p:tgtEl>
                                      </p:cBhvr>
                                      <p:to x="100000" y="90000"/>
                                    </p:animScale>
                                    <p:animScale>
                                      <p:cBhvr>
                                        <p:cTn id="68" dur="166" decel="50000">
                                          <p:stCondLst>
                                            <p:cond delay="1668"/>
                                          </p:stCondLst>
                                        </p:cTn>
                                        <p:tgtEl>
                                          <p:spTgt spid="2">
                                            <p:txEl>
                                              <p:pRg st="9" end="9"/>
                                            </p:txEl>
                                          </p:spTgt>
                                        </p:tgtEl>
                                      </p:cBhvr>
                                      <p:to x="100000" y="100000"/>
                                    </p:animScale>
                                    <p:animScale>
                                      <p:cBhvr>
                                        <p:cTn id="69" dur="26">
                                          <p:stCondLst>
                                            <p:cond delay="1808"/>
                                          </p:stCondLst>
                                        </p:cTn>
                                        <p:tgtEl>
                                          <p:spTgt spid="2">
                                            <p:txEl>
                                              <p:pRg st="9" end="9"/>
                                            </p:txEl>
                                          </p:spTgt>
                                        </p:tgtEl>
                                      </p:cBhvr>
                                      <p:to x="100000" y="95000"/>
                                    </p:animScale>
                                    <p:animScale>
                                      <p:cBhvr>
                                        <p:cTn id="70" dur="166" decel="50000">
                                          <p:stCondLst>
                                            <p:cond delay="1834"/>
                                          </p:stCondLst>
                                        </p:cTn>
                                        <p:tgtEl>
                                          <p:spTgt spid="2">
                                            <p:txEl>
                                              <p:pRg st="9" end="9"/>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4"/>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228446" fill="hold"/>
                                        <p:tgtEl>
                                          <p:spTgt spid="4"/>
                                        </p:tgtEl>
                                      </p:cBhvr>
                                    </p:cmd>
                                  </p:childTnLst>
                                </p:cTn>
                              </p:par>
                            </p:childTnLst>
                          </p:cTn>
                        </p:par>
                      </p:childTnLst>
                    </p:cTn>
                  </p:par>
                </p:childTnLst>
              </p:cTn>
              <p:nextCondLst>
                <p:cond evt="onClick" delay="0">
                  <p:tgtEl>
                    <p:spTgt spid="4"/>
                  </p:tgtEl>
                </p:cond>
              </p:nextCondLst>
            </p:seq>
            <p:audio>
              <p:cMediaNode vol="80000">
                <p:cTn id="76"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1219200"/>
            <a:ext cx="8686800" cy="4906963"/>
          </a:xfrm>
        </p:spPr>
        <p:txBody>
          <a:bodyPr/>
          <a:lstStyle/>
          <a:p>
            <a:pPr marL="457200" indent="-457200" algn="l" rtl="0">
              <a:buClrTx/>
              <a:buFont typeface="+mj-lt"/>
              <a:buAutoNum type="arabicPeriod"/>
            </a:pPr>
            <a:r>
              <a:rPr lang="en-US" b="1" dirty="0"/>
              <a:t>Major Class: which called content words </a:t>
            </a:r>
            <a:r>
              <a:rPr lang="en-US" sz="2000" dirty="0"/>
              <a:t>(Nouns, Verbs, Adjectives and Adverbs) </a:t>
            </a:r>
          </a:p>
          <a:p>
            <a:pPr marL="0" indent="0" algn="l" rtl="0">
              <a:buClrTx/>
              <a:buNone/>
            </a:pPr>
            <a:endParaRPr lang="en-US" dirty="0"/>
          </a:p>
          <a:p>
            <a:pPr marL="0" indent="0" algn="l" rtl="0">
              <a:buNone/>
            </a:pPr>
            <a:r>
              <a:rPr lang="en-US" sz="1800" dirty="0"/>
              <a:t>e.g. With the content words (function words deleted):</a:t>
            </a:r>
          </a:p>
          <a:p>
            <a:pPr marL="0" indent="0" algn="l" rtl="0">
              <a:buNone/>
            </a:pPr>
            <a:r>
              <a:rPr lang="en-US" sz="1800" i="1" dirty="0"/>
              <a:t>____ broom _____ sweeping _____ floor belongs ____ closet. </a:t>
            </a:r>
          </a:p>
          <a:p>
            <a:pPr algn="l" rtl="0"/>
            <a:endParaRPr lang="en-US" dirty="0"/>
          </a:p>
          <a:p>
            <a:pPr marL="457200" indent="-457200" algn="l" rtl="0">
              <a:buClrTx/>
              <a:buFont typeface="+mj-lt"/>
              <a:buAutoNum type="arabicPeriod" startAt="2"/>
            </a:pPr>
            <a:r>
              <a:rPr lang="en-US" b="1" dirty="0"/>
              <a:t>Minor Class</a:t>
            </a:r>
            <a:r>
              <a:rPr lang="en-US" dirty="0"/>
              <a:t>: </a:t>
            </a:r>
            <a:r>
              <a:rPr lang="en-US" b="1" dirty="0"/>
              <a:t>which called function words </a:t>
            </a:r>
            <a:r>
              <a:rPr lang="en-US" sz="2000" dirty="0"/>
              <a:t>(Auxiliary Verbs, Prepositions, Pronouns, Determiners, and Conjunctions)</a:t>
            </a:r>
          </a:p>
          <a:p>
            <a:pPr marL="0" indent="0" algn="l" rtl="0">
              <a:buClrTx/>
              <a:buNone/>
            </a:pPr>
            <a:endParaRPr lang="en-US" sz="2000" dirty="0"/>
          </a:p>
          <a:p>
            <a:pPr marL="0" indent="0" algn="l" rtl="0">
              <a:buNone/>
            </a:pPr>
            <a:r>
              <a:rPr lang="en-US" sz="1800" dirty="0"/>
              <a:t>e.g. With the function words (content words deleted):</a:t>
            </a:r>
          </a:p>
          <a:p>
            <a:pPr marL="0" indent="0" algn="l" rtl="0">
              <a:buNone/>
            </a:pPr>
            <a:r>
              <a:rPr lang="en-US" sz="1800" i="1" dirty="0"/>
              <a:t> </a:t>
            </a:r>
            <a:r>
              <a:rPr lang="en-US" sz="1800" i="1" dirty="0" err="1"/>
              <a:t>The____for____the____in</a:t>
            </a:r>
            <a:r>
              <a:rPr lang="en-US" sz="1800" i="1" dirty="0"/>
              <a:t> the______.</a:t>
            </a:r>
          </a:p>
          <a:p>
            <a:pPr marL="0" indent="0" algn="l" rtl="0">
              <a:buNone/>
            </a:pPr>
            <a:endParaRPr lang="ar-SA" dirty="0"/>
          </a:p>
        </p:txBody>
      </p:sp>
      <p:sp>
        <p:nvSpPr>
          <p:cNvPr id="3" name="Title 2"/>
          <p:cNvSpPr>
            <a:spLocks noGrp="1"/>
          </p:cNvSpPr>
          <p:nvPr>
            <p:ph type="title"/>
          </p:nvPr>
        </p:nvSpPr>
        <p:spPr>
          <a:xfrm>
            <a:off x="304800" y="228600"/>
            <a:ext cx="5410200" cy="957072"/>
          </a:xfrm>
        </p:spPr>
        <p:txBody>
          <a:bodyPr>
            <a:normAutofit/>
          </a:bodyPr>
          <a:lstStyle/>
          <a:p>
            <a:pPr algn="l"/>
            <a:r>
              <a:rPr lang="en-US" sz="2400" b="1" dirty="0">
                <a:solidFill>
                  <a:schemeClr val="tx1"/>
                </a:solidFill>
              </a:rPr>
              <a:t>Parts of Speech</a:t>
            </a:r>
            <a:endParaRPr lang="ar-SA" sz="2400" b="1"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8359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2000"/>
                                        <p:tgtEl>
                                          <p:spTgt spid="2">
                                            <p:txEl>
                                              <p:pRg st="0" end="0"/>
                                            </p:txEl>
                                          </p:spTgt>
                                        </p:tgtEl>
                                      </p:cBhvr>
                                    </p:animEffect>
                                    <p:anim calcmode="lin" valueType="num">
                                      <p:cBhvr>
                                        <p:cTn id="13"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edge">
                                      <p:cBhvr>
                                        <p:cTn id="19" dur="2000"/>
                                        <p:tgtEl>
                                          <p:spTgt spid="2">
                                            <p:txEl>
                                              <p:pRg st="2" end="2"/>
                                            </p:txEl>
                                          </p:spTgt>
                                        </p:tgtEl>
                                      </p:cBhvr>
                                    </p:animEffect>
                                  </p:childTnLst>
                                </p:cTn>
                              </p:par>
                              <p:par>
                                <p:cTn id="20" presetID="20"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edg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54887" fill="hold"/>
                                        <p:tgtEl>
                                          <p:spTgt spid="4"/>
                                        </p:tgtEl>
                                      </p:cBhvr>
                                    </p:cmd>
                                  </p:childTnLst>
                                </p:cTn>
                              </p:par>
                            </p:childTnLst>
                          </p:cTn>
                        </p:par>
                      </p:childTnLst>
                    </p:cTn>
                  </p:par>
                </p:childTnLst>
              </p:cTn>
              <p:nextCondLst>
                <p:cond evt="onClick" delay="0">
                  <p:tgtEl>
                    <p:spTgt spid="4"/>
                  </p:tgtEl>
                </p:cond>
              </p:nextCondLst>
            </p:seq>
            <p:audio>
              <p:cMediaNode vol="80000">
                <p:cTn id="41"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371600"/>
            <a:ext cx="8610599" cy="4754563"/>
          </a:xfrm>
        </p:spPr>
        <p:txBody>
          <a:bodyPr>
            <a:normAutofit fontScale="92500" lnSpcReduction="10000"/>
          </a:bodyPr>
          <a:lstStyle/>
          <a:p>
            <a:pPr algn="l" rtl="0"/>
            <a:r>
              <a:rPr lang="en-US" sz="2000" dirty="0"/>
              <a:t>Types of nouns: (</a:t>
            </a:r>
            <a:r>
              <a:rPr lang="en-US" sz="2000" b="1" dirty="0"/>
              <a:t>Common Nouns, Proper Nouns </a:t>
            </a:r>
            <a:r>
              <a:rPr lang="en-US" sz="2000" dirty="0"/>
              <a:t>&amp; </a:t>
            </a:r>
            <a:r>
              <a:rPr lang="en-US" sz="2000" b="1" dirty="0"/>
              <a:t>Collective Nouns</a:t>
            </a:r>
            <a:r>
              <a:rPr lang="en-US" sz="2000" dirty="0"/>
              <a:t>)</a:t>
            </a:r>
          </a:p>
          <a:p>
            <a:pPr marL="0" indent="0" algn="l" rtl="0">
              <a:buNone/>
            </a:pPr>
            <a:endParaRPr lang="en-US" sz="2000" dirty="0"/>
          </a:p>
          <a:p>
            <a:pPr marL="0" indent="0" algn="l" rtl="0">
              <a:buNone/>
            </a:pPr>
            <a:r>
              <a:rPr lang="en-US" sz="2000" dirty="0"/>
              <a:t>Nouns serve functionally as </a:t>
            </a:r>
            <a:r>
              <a:rPr lang="en-US" sz="2000" u="sng" dirty="0"/>
              <a:t>subjects </a:t>
            </a:r>
            <a:r>
              <a:rPr lang="en-US" sz="2000" dirty="0"/>
              <a:t>of verbs. However, they can also be:</a:t>
            </a:r>
          </a:p>
          <a:p>
            <a:pPr marL="0" indent="0" algn="l" rtl="0">
              <a:buNone/>
            </a:pPr>
            <a:endParaRPr lang="en-US" sz="2000" dirty="0"/>
          </a:p>
          <a:p>
            <a:pPr marL="457200" indent="-457200" algn="l" rtl="0">
              <a:lnSpc>
                <a:spcPct val="150000"/>
              </a:lnSpc>
              <a:buFont typeface="+mj-lt"/>
              <a:buAutoNum type="arabicPeriod"/>
            </a:pPr>
            <a:r>
              <a:rPr lang="en-US" sz="2000" b="1" dirty="0"/>
              <a:t>Direct objects of verbs</a:t>
            </a:r>
            <a:r>
              <a:rPr lang="en-US" sz="2000" dirty="0"/>
              <a:t>: He watered his </a:t>
            </a:r>
            <a:r>
              <a:rPr lang="en-US" sz="2000" i="1" dirty="0"/>
              <a:t>lawn.</a:t>
            </a:r>
          </a:p>
          <a:p>
            <a:pPr marL="457200" indent="-457200" algn="l" rtl="0">
              <a:lnSpc>
                <a:spcPct val="150000"/>
              </a:lnSpc>
              <a:buFont typeface="+mj-lt"/>
              <a:buAutoNum type="arabicPeriod"/>
            </a:pPr>
            <a:r>
              <a:rPr lang="en-US" sz="2000" b="1" dirty="0"/>
              <a:t>Subject predicates: </a:t>
            </a:r>
            <a:r>
              <a:rPr lang="en-US" sz="2000" dirty="0"/>
              <a:t>We are all </a:t>
            </a:r>
            <a:r>
              <a:rPr lang="en-US" sz="2000" i="1" dirty="0"/>
              <a:t>learners</a:t>
            </a:r>
          </a:p>
          <a:p>
            <a:pPr marL="457200" indent="-457200" algn="l" rtl="0">
              <a:lnSpc>
                <a:spcPct val="150000"/>
              </a:lnSpc>
              <a:buFont typeface="+mj-lt"/>
              <a:buAutoNum type="arabicPeriod"/>
            </a:pPr>
            <a:r>
              <a:rPr lang="en-US" sz="2000" b="1" dirty="0"/>
              <a:t>Object predicates: </a:t>
            </a:r>
            <a:r>
              <a:rPr lang="en-US" sz="2000" dirty="0"/>
              <a:t>They elected Ann </a:t>
            </a:r>
            <a:r>
              <a:rPr lang="en-US" sz="2000" i="1" dirty="0"/>
              <a:t>president.</a:t>
            </a:r>
          </a:p>
          <a:p>
            <a:pPr marL="457200" indent="-457200" algn="l" rtl="0">
              <a:lnSpc>
                <a:spcPct val="150000"/>
              </a:lnSpc>
              <a:buFont typeface="+mj-lt"/>
              <a:buAutoNum type="arabicPeriod"/>
            </a:pPr>
            <a:r>
              <a:rPr lang="en-US" sz="2000" b="1" dirty="0"/>
              <a:t>Indirect objects of verbs: </a:t>
            </a:r>
            <a:r>
              <a:rPr lang="en-US" sz="2000" dirty="0"/>
              <a:t>Ann gave the people </a:t>
            </a:r>
            <a:r>
              <a:rPr lang="en-US" sz="2000" i="1" dirty="0"/>
              <a:t>confidence.</a:t>
            </a:r>
          </a:p>
          <a:p>
            <a:pPr marL="457200" indent="-457200" algn="l" rtl="0">
              <a:lnSpc>
                <a:spcPct val="150000"/>
              </a:lnSpc>
              <a:buFont typeface="+mj-lt"/>
              <a:buAutoNum type="arabicPeriod"/>
            </a:pPr>
            <a:r>
              <a:rPr lang="en-US" sz="2000" b="1" dirty="0"/>
              <a:t>Appositives: </a:t>
            </a:r>
            <a:r>
              <a:rPr lang="en-US" sz="2000" dirty="0"/>
              <a:t>Albany, </a:t>
            </a:r>
            <a:r>
              <a:rPr lang="en-US" sz="2000" i="1" dirty="0"/>
              <a:t>capital</a:t>
            </a:r>
            <a:r>
              <a:rPr lang="en-US" sz="2000" dirty="0"/>
              <a:t> of New York, is located on the Hudson River.</a:t>
            </a:r>
          </a:p>
          <a:p>
            <a:pPr marL="457200" indent="-457200" algn="l" rtl="0">
              <a:lnSpc>
                <a:spcPct val="150000"/>
              </a:lnSpc>
              <a:buFont typeface="+mj-lt"/>
              <a:buAutoNum type="arabicPeriod"/>
            </a:pPr>
            <a:r>
              <a:rPr lang="en-US" sz="2000" b="1" dirty="0"/>
              <a:t>Objects of prepositions: </a:t>
            </a:r>
            <a:r>
              <a:rPr lang="en-US" sz="2000" dirty="0"/>
              <a:t>Troy is also located on the </a:t>
            </a:r>
            <a:r>
              <a:rPr lang="en-US" sz="2000" i="1" dirty="0"/>
              <a:t>Hudson River.</a:t>
            </a:r>
          </a:p>
          <a:p>
            <a:pPr marL="457200" indent="-457200" algn="l" rtl="0">
              <a:lnSpc>
                <a:spcPct val="150000"/>
              </a:lnSpc>
              <a:buFont typeface="+mj-lt"/>
              <a:buAutoNum type="arabicPeriod"/>
            </a:pPr>
            <a:r>
              <a:rPr lang="en-US" sz="2000" b="1" dirty="0"/>
              <a:t>Vocatives</a:t>
            </a:r>
            <a:r>
              <a:rPr lang="en-US" sz="2000" dirty="0"/>
              <a:t>: Let me tell you, my </a:t>
            </a:r>
            <a:r>
              <a:rPr lang="en-US" sz="2000" i="1" dirty="0"/>
              <a:t>friend, </a:t>
            </a:r>
            <a:r>
              <a:rPr lang="en-US" sz="2000" dirty="0"/>
              <a:t>grammar is just plain fun!</a:t>
            </a:r>
          </a:p>
          <a:p>
            <a:pPr marL="0" indent="0" algn="l" rtl="0">
              <a:buNone/>
            </a:pPr>
            <a:endParaRPr lang="ar-SA" sz="2000" u="sng" dirty="0"/>
          </a:p>
        </p:txBody>
      </p:sp>
      <p:sp>
        <p:nvSpPr>
          <p:cNvPr id="3" name="Title 2"/>
          <p:cNvSpPr>
            <a:spLocks noGrp="1"/>
          </p:cNvSpPr>
          <p:nvPr>
            <p:ph type="title"/>
          </p:nvPr>
        </p:nvSpPr>
        <p:spPr>
          <a:xfrm>
            <a:off x="457200" y="338328"/>
            <a:ext cx="2971800" cy="652272"/>
          </a:xfrm>
        </p:spPr>
        <p:txBody>
          <a:bodyPr>
            <a:normAutofit fontScale="90000"/>
          </a:bodyPr>
          <a:lstStyle/>
          <a:p>
            <a:pPr rtl="0"/>
            <a:r>
              <a:rPr lang="en-US" b="1" dirty="0">
                <a:solidFill>
                  <a:schemeClr val="tx1"/>
                </a:solidFill>
              </a:rPr>
              <a:t>Nouns</a:t>
            </a:r>
            <a:endParaRPr lang="ar-SA" b="1"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1631517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circle(in)">
                                      <p:cBhvr>
                                        <p:cTn id="21" dur="20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heel(1)">
                                      <p:cBhvr>
                                        <p:cTn id="26" dur="20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wipe(down)">
                                      <p:cBhvr>
                                        <p:cTn id="36" dur="500"/>
                                        <p:tgtEl>
                                          <p:spTgt spid="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barn(inVertical)">
                                      <p:cBhvr>
                                        <p:cTn id="41" dur="500"/>
                                        <p:tgtEl>
                                          <p:spTgt spid="2">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
                                            <p:txEl>
                                              <p:pRg st="8" end="8"/>
                                            </p:txEl>
                                          </p:spTgt>
                                        </p:tgtEl>
                                        <p:attrNameLst>
                                          <p:attrName>style.visibility</p:attrName>
                                        </p:attrNameLst>
                                      </p:cBhvr>
                                      <p:to>
                                        <p:strVal val="visible"/>
                                      </p:to>
                                    </p:set>
                                    <p:anim calcmode="lin" valueType="num">
                                      <p:cBhvr additive="base">
                                        <p:cTn id="46"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 calcmode="lin" valueType="num">
                                      <p:cBhvr>
                                        <p:cTn id="52" dur="1000" fill="hold"/>
                                        <p:tgtEl>
                                          <p:spTgt spid="2">
                                            <p:txEl>
                                              <p:pRg st="9" end="9"/>
                                            </p:txEl>
                                          </p:spTgt>
                                        </p:tgtEl>
                                        <p:attrNameLst>
                                          <p:attrName>ppt_w</p:attrName>
                                        </p:attrNameLst>
                                      </p:cBhvr>
                                      <p:tavLst>
                                        <p:tav tm="0">
                                          <p:val>
                                            <p:fltVal val="0"/>
                                          </p:val>
                                        </p:tav>
                                        <p:tav tm="100000">
                                          <p:val>
                                            <p:strVal val="#ppt_w"/>
                                          </p:val>
                                        </p:tav>
                                      </p:tavLst>
                                    </p:anim>
                                    <p:anim calcmode="lin" valueType="num">
                                      <p:cBhvr>
                                        <p:cTn id="53" dur="1000" fill="hold"/>
                                        <p:tgtEl>
                                          <p:spTgt spid="2">
                                            <p:txEl>
                                              <p:pRg st="9" end="9"/>
                                            </p:txEl>
                                          </p:spTgt>
                                        </p:tgtEl>
                                        <p:attrNameLst>
                                          <p:attrName>ppt_h</p:attrName>
                                        </p:attrNameLst>
                                      </p:cBhvr>
                                      <p:tavLst>
                                        <p:tav tm="0">
                                          <p:val>
                                            <p:fltVal val="0"/>
                                          </p:val>
                                        </p:tav>
                                        <p:tav tm="100000">
                                          <p:val>
                                            <p:strVal val="#ppt_h"/>
                                          </p:val>
                                        </p:tav>
                                      </p:tavLst>
                                    </p:anim>
                                    <p:anim calcmode="lin" valueType="num">
                                      <p:cBhvr>
                                        <p:cTn id="54" dur="1000" fill="hold"/>
                                        <p:tgtEl>
                                          <p:spTgt spid="2">
                                            <p:txEl>
                                              <p:pRg st="9" end="9"/>
                                            </p:txEl>
                                          </p:spTgt>
                                        </p:tgtEl>
                                        <p:attrNameLst>
                                          <p:attrName>style.rotation</p:attrName>
                                        </p:attrNameLst>
                                      </p:cBhvr>
                                      <p:tavLst>
                                        <p:tav tm="0">
                                          <p:val>
                                            <p:fltVal val="90"/>
                                          </p:val>
                                        </p:tav>
                                        <p:tav tm="100000">
                                          <p:val>
                                            <p:fltVal val="0"/>
                                          </p:val>
                                        </p:tav>
                                      </p:tavLst>
                                    </p:anim>
                                    <p:animEffect transition="in" filter="fade">
                                      <p:cBhvr>
                                        <p:cTn id="55" dur="1000"/>
                                        <p:tgtEl>
                                          <p:spTgt spid="2">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5" fill="hold" nodeType="clickEffect">
                                  <p:stCondLst>
                                    <p:cond delay="0"/>
                                  </p:stCondLst>
                                  <p:childTnLst>
                                    <p:set>
                                      <p:cBhvr>
                                        <p:cTn id="59" dur="1" fill="hold">
                                          <p:stCondLst>
                                            <p:cond delay="0"/>
                                          </p:stCondLst>
                                        </p:cTn>
                                        <p:tgtEl>
                                          <p:spTgt spid="2">
                                            <p:txEl>
                                              <p:pRg st="10" end="10"/>
                                            </p:txEl>
                                          </p:spTgt>
                                        </p:tgtEl>
                                        <p:attrNameLst>
                                          <p:attrName>style.visibility</p:attrName>
                                        </p:attrNameLst>
                                      </p:cBhvr>
                                      <p:to>
                                        <p:strVal val="visible"/>
                                      </p:to>
                                    </p:set>
                                    <p:animEffect transition="in" filter="randombar(vertical)">
                                      <p:cBhvr>
                                        <p:cTn id="60"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4"/>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45785" fill="hold"/>
                                        <p:tgtEl>
                                          <p:spTgt spid="4"/>
                                        </p:tgtEl>
                                      </p:cBhvr>
                                    </p:cmd>
                                  </p:childTnLst>
                                </p:cTn>
                              </p:par>
                            </p:childTnLst>
                          </p:cTn>
                        </p:par>
                      </p:childTnLst>
                    </p:cTn>
                  </p:par>
                </p:childTnLst>
              </p:cTn>
              <p:nextCondLst>
                <p:cond evt="onClick" delay="0">
                  <p:tgtEl>
                    <p:spTgt spid="4"/>
                  </p:tgtEl>
                </p:cond>
              </p:nextCondLst>
            </p:seq>
            <p:audio>
              <p:cMediaNode vol="80000">
                <p:cTn id="66"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4448</TotalTime>
  <Words>2828</Words>
  <Application>Microsoft Office PowerPoint</Application>
  <PresentationFormat>On-screen Show (4:3)</PresentationFormat>
  <Paragraphs>269</Paragraphs>
  <Slides>34</Slides>
  <Notes>0</Notes>
  <HiddenSlides>0</HiddenSlides>
  <MMClips>34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Candara</vt:lpstr>
      <vt:lpstr>Freestyle Script</vt:lpstr>
      <vt:lpstr>Symbol</vt:lpstr>
      <vt:lpstr>Times New Roman</vt:lpstr>
      <vt:lpstr>Waveform</vt:lpstr>
      <vt:lpstr>Grammatical Terminology</vt:lpstr>
      <vt:lpstr>For teachers, knowing the terms can be helpful in several aspects.</vt:lpstr>
      <vt:lpstr>The Three Levels of Grammar</vt:lpstr>
      <vt:lpstr>Subsentential Terminology: Words and Phrases</vt:lpstr>
      <vt:lpstr>Sentential Terminology</vt:lpstr>
      <vt:lpstr>Supraserntential Terminology</vt:lpstr>
      <vt:lpstr>CLASSIFYING WORDS: SEMANTIC, STRUCTURAL, AND FUNCTIONAL CRITERIA</vt:lpstr>
      <vt:lpstr>Parts of Speech</vt:lpstr>
      <vt:lpstr>Nouns</vt:lpstr>
      <vt:lpstr>Verbs </vt:lpstr>
      <vt:lpstr>Adjectives</vt:lpstr>
      <vt:lpstr>Adverbs</vt:lpstr>
      <vt:lpstr>Minor Parts of Speech</vt:lpstr>
      <vt:lpstr>PowerPoint Presentation</vt:lpstr>
      <vt:lpstr>A PHRASE</vt:lpstr>
      <vt:lpstr>Sentential Terminology</vt:lpstr>
      <vt:lpstr>Simple, Compound, and Complex Sentences</vt:lpstr>
      <vt:lpstr>PowerPoint Presentation</vt:lpstr>
      <vt:lpstr>PowerPoint Presentation</vt:lpstr>
      <vt:lpstr>SENTENCE MOODS</vt:lpstr>
      <vt:lpstr>PowerPoint Presentation</vt:lpstr>
      <vt:lpstr>THEME/RMEME</vt:lpstr>
      <vt:lpstr>MARKEDNESS</vt:lpstr>
      <vt:lpstr>Voice </vt:lpstr>
      <vt:lpstr>Supraserntential Terminology  </vt:lpstr>
      <vt:lpstr>BACKGROUNDING AND FOREGROUNDING</vt:lpstr>
      <vt:lpstr>COHESION</vt:lpstr>
      <vt:lpstr>PowerPoint Presentation</vt:lpstr>
      <vt:lpstr>REGISTER</vt:lpstr>
      <vt:lpstr>Genre </vt:lpstr>
      <vt:lpstr>PowerPoint Presentation</vt:lpstr>
      <vt:lpstr>GIVEN/NEW</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Grammatical Terminology</dc:title>
  <dc:creator>ADNAN</dc:creator>
  <cp:lastModifiedBy>saaed.adris@uod.ac</cp:lastModifiedBy>
  <cp:revision>118</cp:revision>
  <dcterms:created xsi:type="dcterms:W3CDTF">2006-08-16T00:00:00Z</dcterms:created>
  <dcterms:modified xsi:type="dcterms:W3CDTF">2020-11-07T14:10:11Z</dcterms:modified>
</cp:coreProperties>
</file>