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2"/>
  </p:notesMasterIdLst>
  <p:sldIdLst>
    <p:sldId id="299" r:id="rId2"/>
    <p:sldId id="327" r:id="rId3"/>
    <p:sldId id="405" r:id="rId4"/>
    <p:sldId id="358" r:id="rId5"/>
    <p:sldId id="333" r:id="rId6"/>
    <p:sldId id="394" r:id="rId7"/>
    <p:sldId id="392" r:id="rId8"/>
    <p:sldId id="395" r:id="rId9"/>
    <p:sldId id="396" r:id="rId10"/>
    <p:sldId id="397" r:id="rId11"/>
    <p:sldId id="346" r:id="rId12"/>
    <p:sldId id="401" r:id="rId13"/>
    <p:sldId id="408" r:id="rId14"/>
    <p:sldId id="407" r:id="rId15"/>
    <p:sldId id="406" r:id="rId16"/>
    <p:sldId id="403" r:id="rId17"/>
    <p:sldId id="390" r:id="rId18"/>
    <p:sldId id="389" r:id="rId19"/>
    <p:sldId id="400" r:id="rId20"/>
    <p:sldId id="39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3088" autoAdjust="0"/>
  </p:normalViewPr>
  <p:slideViewPr>
    <p:cSldViewPr snapToGrid="0">
      <p:cViewPr varScale="1">
        <p:scale>
          <a:sx n="57" d="100"/>
          <a:sy n="57" d="100"/>
        </p:scale>
        <p:origin x="912" y="2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12A153-5705-4975-AA9C-209C87F958A0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0DCDC-411A-4022-A848-D325BB010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32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84115-6AA3-4E9D-A763-8F27CF9148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20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50DCDC-411A-4022-A848-D325BB010F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660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protist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 </a:t>
            </a:r>
            <a:r>
              <a:rPr lang="en-US" dirty="0" smtClean="0"/>
              <a:t>any eukaryotic organism that is not an animal, plant, or fungus, generally unicellular and microscopic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Found mostly in aquatic environments,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0DCDC-411A-4022-A848-D325BB010FE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69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50DCDC-411A-4022-A848-D325BB010FE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294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Binary fission is the process of one cell simply dividing into two. Binary fission is a type of asexual reproduction, where the offspring are genetic clones of the parents;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0DCDC-411A-4022-A848-D325BB010FE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08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50DCDC-411A-4022-A848-D325BB010FE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220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4740E-6C78-4DA2-9616-DD91C3212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3AC3EC-AE67-4FA0-83E6-2802CB788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368AE-B037-4715-A689-64F8598A4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52F4-2EA3-486D-A68F-74A58979535F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72B6A-5DBA-42B5-A293-EB3CBCBAC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AD04D-D769-4B0B-838B-B6FAE1285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66F-2A2D-49B4-AA5B-D52618224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66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979BF-4057-4125-B829-DFB098BF6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0C9363-77E6-4A38-9A31-86294DC5D1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0C7FF3-190A-430C-9BA3-C92ECAC73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52F4-2EA3-486D-A68F-74A58979535F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86829-D988-48E4-9DED-7462591F7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C71BD6-DF1D-4ED0-A080-C00EE0F8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66F-2A2D-49B4-AA5B-D52618224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34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BEA0E5-270A-4B33-8777-6FDB35E1DB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B71261-2FF9-45BA-ADAE-C0ACC08EE1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AC9BA-2A3A-4DFB-9C58-D68474BB1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52F4-2EA3-486D-A68F-74A58979535F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62402-2042-4245-817B-655C40C92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9A4D5-D7FE-4CC4-B455-51C98505D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66F-2A2D-49B4-AA5B-D52618224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60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E9E72-97BE-4754-BF50-5C657391F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24097-E27C-4664-9557-45C1C281D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8935B-6A84-4B6D-9492-F8EF537E6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52F4-2EA3-486D-A68F-74A58979535F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8AD24-0017-4B2F-8FF2-EB700FDBE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9133C-CB85-46D5-B03B-D3B1B5F2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66F-2A2D-49B4-AA5B-D52618224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97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22235-DD80-478E-B66D-150D0965E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A9C00-2001-4E91-8F63-D29397D00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F0B5B-4AC5-4524-8635-7D3452F20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52F4-2EA3-486D-A68F-74A58979535F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BCD3D-892E-4464-B16F-4BC2F1CED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0EC05-4D81-408D-8561-28FAEE025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66F-2A2D-49B4-AA5B-D52618224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03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DF09A-0886-4579-935A-45080C061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A1FD4-86C7-4FAF-84A4-88BD201DC2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71DD-A78D-4F7F-9E52-89B77F386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3BCE4D-8CBA-4536-B408-630DCA316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52F4-2EA3-486D-A68F-74A58979535F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E02F3-41D8-4416-9ABE-0001CB6F3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A4B47D-4567-414B-815E-2D0CA42C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66F-2A2D-49B4-AA5B-D52618224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175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8CD10-5E68-4323-80C8-FCBDC27DD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4C2E7-F2D5-4E7E-91A3-80B2D38C6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330911-6F53-43A5-AFF9-5DF9FCD41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144815-A69F-4ACA-BC7D-30D24EDEE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A27360-8CD0-478B-A902-8A34900FED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4C3848-CF88-4978-9BC5-AC6CB5F8B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52F4-2EA3-486D-A68F-74A58979535F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A3D017-E7C8-400B-B3D3-833F7B7C1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FCD1E8-C70B-4171-8FC9-CD6D9E8E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66F-2A2D-49B4-AA5B-D52618224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087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A1AA9-A0EA-4D1C-877A-567158C9B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0F4A25-406A-43D5-A060-711D37488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52F4-2EA3-486D-A68F-74A58979535F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C27B92-BFB8-46C5-AD57-850E82D31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063718-CE58-4F57-A8D7-6CCDAC58B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66F-2A2D-49B4-AA5B-D52618224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03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B99B3A-3B48-4B87-92BF-45C76BDD8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52F4-2EA3-486D-A68F-74A58979535F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53ED3-4D1B-4EB1-BDA0-5D302ACD8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C0671-4ABA-447B-BD16-892465363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66F-2A2D-49B4-AA5B-D52618224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529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7C687-F4A1-4004-8E42-DE42A3624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31033-BFC8-482E-82B5-ECA569F92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9DA377-BC75-4DD8-B0F8-6A87A008D3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D57DC1-FDB2-49B6-B370-A298EDAB7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52F4-2EA3-486D-A68F-74A58979535F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E54266-D100-4023-A9B6-D2D433813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B78CBD-6CA2-42A9-9A2B-D026BFAFE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66F-2A2D-49B4-AA5B-D52618224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35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6F027-627C-42C3-BD99-B1F607721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19CF9C-9334-4DE3-AA75-0D7585677F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A037C-3555-4826-B9B8-55DD21639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BBC550-772E-44BB-B4D7-0DC9073C3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52F4-2EA3-486D-A68F-74A58979535F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7A833-1F31-4BC8-BF49-BB22F3613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C1E979-A345-4431-8540-71FE1BC8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66F-2A2D-49B4-AA5B-D52618224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030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69B4A5-4EF8-4C74-B401-048DBF14B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EA7E07-19FE-48AF-873A-7A0223118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7CCC1-8D24-4BA1-B642-17C84A415F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652F4-2EA3-486D-A68F-74A58979535F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7AA99-E457-435C-AA60-CB8F3CDB4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CEE3F-8D62-4D76-BA8A-28FDA48C54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F366F-2A2D-49B4-AA5B-D52618224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5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8444B11-C0EE-4A22-AE55-139441199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801" y="1446901"/>
            <a:ext cx="10131593" cy="1490646"/>
          </a:xfrm>
        </p:spPr>
        <p:txBody>
          <a:bodyPr>
            <a:noAutofit/>
          </a:bodyPr>
          <a:lstStyle/>
          <a:p>
            <a:r>
              <a:rPr lang="en-US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 Biology</a:t>
            </a:r>
            <a:endParaRPr lang="en-US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51EBCAAB-77AE-4736-9FAB-C85CFB9E3B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5767" y="3590076"/>
            <a:ext cx="9418320" cy="1069298"/>
          </a:xfrm>
        </p:spPr>
        <p:txBody>
          <a:bodyPr/>
          <a:lstStyle/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Dr.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Karwan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Idrees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Jarjees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E84964-4FE7-4622-AA7C-CE1E98F50A5F}"/>
              </a:ext>
            </a:extLst>
          </p:cNvPr>
          <p:cNvPicPr/>
          <p:nvPr/>
        </p:nvPicPr>
        <p:blipFill rotWithShape="1">
          <a:blip r:embed="rId3"/>
          <a:srcRect l="38323" r="19402" b="32981"/>
          <a:stretch/>
        </p:blipFill>
        <p:spPr bwMode="auto">
          <a:xfrm>
            <a:off x="290732" y="5257800"/>
            <a:ext cx="1505244" cy="1600199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47FECB-A69D-46AC-BAA4-B403802CAD40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00179" y="5358620"/>
            <a:ext cx="1359877" cy="1257227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4AAA7EB-FE24-4F14-B2CD-E05FD4B5377D}"/>
              </a:ext>
            </a:extLst>
          </p:cNvPr>
          <p:cNvSpPr/>
          <p:nvPr/>
        </p:nvSpPr>
        <p:spPr>
          <a:xfrm>
            <a:off x="1802060" y="5987234"/>
            <a:ext cx="3312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 UNIVERSITY</a:t>
            </a:r>
            <a:r>
              <a:rPr lang="en-US" b="1" dirty="0">
                <a:latin typeface="Blackadder ITC" panose="04020505051007020D02" pitchFamily="82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Blackadder ITC" panose="04020505051007020D02" pitchFamily="82" charset="0"/>
                <a:cs typeface="Arial" panose="020B0604020202020204" pitchFamily="34" charset="0"/>
              </a:rPr>
              <a:t>of  </a:t>
            </a:r>
            <a:r>
              <a:rPr lang="en-US" b="1" dirty="0">
                <a:latin typeface="Blackadder ITC" panose="04020505051007020D02" pitchFamily="82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DUHOK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45D7E1-8C51-47F9-BE64-0233F6D128FC}"/>
              </a:ext>
            </a:extLst>
          </p:cNvPr>
          <p:cNvSpPr/>
          <p:nvPr/>
        </p:nvSpPr>
        <p:spPr>
          <a:xfrm>
            <a:off x="9060056" y="5726561"/>
            <a:ext cx="26597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/>
              <a:t>COLLEGE </a:t>
            </a:r>
            <a:r>
              <a:rPr lang="en-US" sz="2400" b="1" dirty="0">
                <a:latin typeface="Blackadder ITC" panose="04020505051007020D02" pitchFamily="82" charset="0"/>
              </a:rPr>
              <a:t>of </a:t>
            </a:r>
            <a:endParaRPr lang="en-US" sz="2000" b="1" dirty="0">
              <a:latin typeface="Blackadder ITC" panose="04020505051007020D02" pitchFamily="82" charset="0"/>
            </a:endParaRPr>
          </a:p>
          <a:p>
            <a:pPr algn="ctr"/>
            <a:r>
              <a:rPr lang="en-US" sz="2000" b="1" dirty="0"/>
              <a:t>VETERINARY MEDICINE</a:t>
            </a:r>
            <a:endParaRPr lang="en-US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46B3EE-F621-4621-B464-97932F90EC26}"/>
              </a:ext>
            </a:extLst>
          </p:cNvPr>
          <p:cNvSpPr/>
          <p:nvPr/>
        </p:nvSpPr>
        <p:spPr>
          <a:xfrm>
            <a:off x="290732" y="224435"/>
            <a:ext cx="11429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and Molecular Biology/ Theory </a:t>
            </a:r>
          </a:p>
        </p:txBody>
      </p:sp>
    </p:spTree>
    <p:extLst>
      <p:ext uri="{BB962C8B-B14F-4D97-AF65-F5344CB8AC3E}">
        <p14:creationId xmlns:p14="http://schemas.microsoft.com/office/powerpoint/2010/main" val="2256162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 of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735350" cy="4351338"/>
          </a:xfrm>
        </p:spPr>
        <p:txBody>
          <a:bodyPr>
            <a:normAutofit lnSpcReduction="10000"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late 1600s Robert Hooke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(English physicist) used the term ‘cell’ 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means little rooms after observing cork cells using primitive, light microscopes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1673, Anton von Leeuwenhoek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discovered single-celled organisms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protists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 pond scum. Leeuwenhoek was also the first to see blood cells, bacterial cells, and yeast cells.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599" y="3836129"/>
            <a:ext cx="2147232" cy="26779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024" y="1027906"/>
            <a:ext cx="3588737" cy="26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9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662" y="1057014"/>
            <a:ext cx="3810674" cy="39931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5522" y="1082181"/>
            <a:ext cx="4249499" cy="380162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51EBCAAB-77AE-4736-9FAB-C85CFB9E3BFC}"/>
              </a:ext>
            </a:extLst>
          </p:cNvPr>
          <p:cNvSpPr txBox="1">
            <a:spLocks/>
          </p:cNvSpPr>
          <p:nvPr/>
        </p:nvSpPr>
        <p:spPr>
          <a:xfrm>
            <a:off x="1689323" y="343537"/>
            <a:ext cx="2127668" cy="7134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Cork cells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1EBCAAB-77AE-4736-9FAB-C85CFB9E3BFC}"/>
              </a:ext>
            </a:extLst>
          </p:cNvPr>
          <p:cNvSpPr txBox="1">
            <a:spLocks/>
          </p:cNvSpPr>
          <p:nvPr/>
        </p:nvSpPr>
        <p:spPr>
          <a:xfrm>
            <a:off x="7071920" y="495937"/>
            <a:ext cx="3447874" cy="7134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 microscope 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90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Cell Theory: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27" y="1199626"/>
            <a:ext cx="11417417" cy="5478011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theory includes four principles in modern biology: 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All organisms are composed of one or more cells. While many organisms, such as the bacteria, are single-celled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unicellular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other organisms, including humans and plants, are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multicellular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within the life processes of metabolism and heredity occur. 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Cells are the smallest living things. 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Addition cells are not originating at present, rather, life on earth represent a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 of descent from those early cells. 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Cells arise only by the division of previously existing cell. </a:t>
            </a:r>
          </a:p>
        </p:txBody>
      </p:sp>
    </p:spTree>
    <p:extLst>
      <p:ext uri="{BB962C8B-B14F-4D97-AF65-F5344CB8AC3E}">
        <p14:creationId xmlns:p14="http://schemas.microsoft.com/office/powerpoint/2010/main" val="109828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Some types of Cell</a:t>
            </a:r>
            <a:endParaRPr lang="en-US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9CFDAFF-D463-4869-92EC-44975820120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237" y="1644855"/>
            <a:ext cx="9664118" cy="4869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7245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 or capacities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cells: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61688"/>
            <a:ext cx="10515600" cy="4188772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capacity to extract energy from the environment and change it from one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another.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The capacity to use this energy to build more organic molecules to maintain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themselves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grow.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The capacity to deal with the environment selectively.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The capacity to reproduce.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16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747" y="50231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Chemistry of the Cell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953" y="1208016"/>
            <a:ext cx="10981188" cy="5649984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is chemically composed of water, organic molecules and inorganic ions.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 70% 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total cell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Biological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properites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In the body the major components of cells such as proteins, DNA, and organelles are all dissolved in water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Water transport into and out of the cell is strictly regulated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Water’s high heat capacity insulates our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boidies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drastic temperature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Water’s chemical and physical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properities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contribute to all life on earth at the planetary, organismal, cellular and molecular levels.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263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Prokaryotes and Eukaryotes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0931555" cy="48939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Biologists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classify cells into two broad categories the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Eukaryotes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primary difference between a prokaryotic cell and a eukaryotic cell is the presence or absence of a nucleus, a membrane-bound structure that houses the DNA.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Prokaryotic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a nucleus, whereas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eukaryotic cells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possess a nucleus. Despite their differences, both types of cells have a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plasma membrane,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membrane that regulates what enters and exists a cell. </a:t>
            </a:r>
          </a:p>
        </p:txBody>
      </p:sp>
    </p:spTree>
    <p:extLst>
      <p:ext uri="{BB962C8B-B14F-4D97-AF65-F5344CB8AC3E}">
        <p14:creationId xmlns:p14="http://schemas.microsoft.com/office/powerpoint/2010/main" val="34170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417" y="1300294"/>
            <a:ext cx="4439446" cy="47649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588" y="705125"/>
            <a:ext cx="4375648" cy="528461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138069" y="705125"/>
            <a:ext cx="18421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Eukaryotic cell</a:t>
            </a:r>
          </a:p>
        </p:txBody>
      </p:sp>
    </p:spTree>
    <p:extLst>
      <p:ext uri="{BB962C8B-B14F-4D97-AF65-F5344CB8AC3E}">
        <p14:creationId xmlns:p14="http://schemas.microsoft.com/office/powerpoint/2010/main" val="535003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7393B8-D2CC-4D21-806C-C24590B37AE5}"/>
              </a:ext>
            </a:extLst>
          </p:cNvPr>
          <p:cNvSpPr txBox="1"/>
          <p:nvPr/>
        </p:nvSpPr>
        <p:spPr>
          <a:xfrm>
            <a:off x="469446" y="414555"/>
            <a:ext cx="11722554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Differences Between Prokaryotic and Eukaryotic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Nucleus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Prokaryotic cells lack a true nucleus; their DNA is in a nucleoid region.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Eukaryotic cells have a defined nucleus enclosed by a nuclear membrane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Organelles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Prokaryotic cells do not have membrane-bound organelles.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Eukaryotic cell contain membrane-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organelles like mitochondria, Golgi apparatus, and endoplasmic reticulum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Size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Prokaryotic cells are smaller, typically 0.1 to 5.0 micrometers in diameter.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Eukaryotic cells are larger, usually 10 to 100 micrometers in diameter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Chromosomes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Prokaryotic cells have a single circular chromosome.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Eukaryotic cells have multiple linear chromosomes within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nucleus.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Cell Division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Prokaryotic cells divide by binary fission.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Eukaryotic cells divide by mitosis (for growth) and meiosis (for reproduction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70441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0394" y="571224"/>
            <a:ext cx="111154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Cell Wall Composition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Prokaryotic cell walls are often made of peptidoglycan.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Eukaryotic cell walls, if present (in plants and fungi), are made of cellulose or chitin.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Ribosomes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Prokaryotic cells have smaller ribosomes (70S).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Eukaryotic cells have larger ribosomes (80S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DNA Packaging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Prokaryotic DNA is not associated with histone proteins.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Eukaryotic DNA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is wrapped around histone proteins, forming chromatin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Flagella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Prokaryotic flagella are simpler and rotate for movement.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Eukaryotic flagella are more complex and whip back and forth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Examples: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Prokaryotic like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bacteria and archaea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Eukaryotic like animal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Plants and Fungi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including yeast </a:t>
            </a:r>
          </a:p>
        </p:txBody>
      </p:sp>
    </p:spTree>
    <p:extLst>
      <p:ext uri="{BB962C8B-B14F-4D97-AF65-F5344CB8AC3E}">
        <p14:creationId xmlns:p14="http://schemas.microsoft.com/office/powerpoint/2010/main" val="14657223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3F2651-04CA-46AC-A182-1F84264F6A9A}"/>
              </a:ext>
            </a:extLst>
          </p:cNvPr>
          <p:cNvSpPr/>
          <p:nvPr/>
        </p:nvSpPr>
        <p:spPr>
          <a:xfrm>
            <a:off x="283698" y="413475"/>
            <a:ext cx="11624604" cy="3396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outcome: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This lecture should help student to: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 the characteristics and function of living organisms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 the structure 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pro-and eukaryotic cells</a:t>
            </a:r>
          </a:p>
        </p:txBody>
      </p:sp>
    </p:spTree>
    <p:extLst>
      <p:ext uri="{BB962C8B-B14F-4D97-AF65-F5344CB8AC3E}">
        <p14:creationId xmlns:p14="http://schemas.microsoft.com/office/powerpoint/2010/main" val="14000086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9509" y="924156"/>
            <a:ext cx="1058690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Revised questions </a:t>
            </a:r>
            <a:endParaRPr lang="en-US" sz="4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we study Biology?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characteristic features of living organism?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Describe the Levels of Biological Organization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 Biology, cells, organelles, eukaryotes, prokaryotes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Describe the theories of cell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 the classification of eukaryotes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 between prokaryotes and eukaryotes</a:t>
            </a:r>
          </a:p>
        </p:txBody>
      </p:sp>
    </p:spTree>
    <p:extLst>
      <p:ext uri="{BB962C8B-B14F-4D97-AF65-F5344CB8AC3E}">
        <p14:creationId xmlns:p14="http://schemas.microsoft.com/office/powerpoint/2010/main" val="319072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Biology?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77" y="1347453"/>
            <a:ext cx="10830886" cy="497784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 is the scientific study of life and living organisms, derived from the Greek words 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(life) and 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(study of). It explores the structure, function, growth, origin, evolution, and distribution of living things, ranging from microscopic bacteria to complex ecosystems.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The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(from Latin cell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meaning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room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basic structural, functional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biological unit of all known organisms. A cell is the smallest unit of life. Cells are often called the building blocks of life. The study of cell is called Cell Biology, Cellular Biology or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Cytology. 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2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6A6E23-7491-4B43-8856-4823B599A083}"/>
              </a:ext>
            </a:extLst>
          </p:cNvPr>
          <p:cNvSpPr/>
          <p:nvPr/>
        </p:nvSpPr>
        <p:spPr>
          <a:xfrm>
            <a:off x="472159" y="286602"/>
            <a:ext cx="81836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 of Living organisms:</a:t>
            </a:r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4007" y="1441117"/>
            <a:ext cx="1120769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Organization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living organisms are highly organized and complex. They are composed of one or more cells.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Reproducing Capacity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Contain a blueprint (genome) to transfer information from one generation to the next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Energy Transfer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Need and use energy, the cellular energy is obtained from nutrients that is used to make new cellular components.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Regulation Capacity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Carry out and control numerous reactions, these reactions include the chemical processes that are important to growth and repair of living cells.</a:t>
            </a:r>
          </a:p>
        </p:txBody>
      </p:sp>
    </p:spTree>
    <p:extLst>
      <p:ext uri="{BB962C8B-B14F-4D97-AF65-F5344CB8AC3E}">
        <p14:creationId xmlns:p14="http://schemas.microsoft.com/office/powerpoint/2010/main" val="363171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E7F2EE-CAEC-4E2B-9C19-C8D166B7C743}"/>
              </a:ext>
            </a:extLst>
          </p:cNvPr>
          <p:cNvSpPr/>
          <p:nvPr/>
        </p:nvSpPr>
        <p:spPr>
          <a:xfrm>
            <a:off x="262596" y="160402"/>
            <a:ext cx="11709009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Adaptation Capacity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living organisms adapt to stimuli such as physical or chemical signal from the internal or external environment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homeostasis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tendency of an organism to maintain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constant internal environment, they can control their internal conditions, such as their temperature or water content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 and Biodiversity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Evolve and show great diversity, living organism can be classified into different species.</a:t>
            </a:r>
          </a:p>
          <a:p>
            <a:pPr>
              <a:lnSpc>
                <a:spcPct val="150000"/>
              </a:lnSpc>
            </a:pP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2275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294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Levels of Biological Organization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804" y="1006679"/>
            <a:ext cx="11196506" cy="57716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The Biosphere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Biosphere consists of all life on Earth and all the places where life exists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Ecosystems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ecosystem consists of all the living things in a particular area, along with all the non living components of the environment such as soil, water, atmospheric gases, and light.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Communities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Community consists of all the populations of different species living and interacting in a particular area.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Population 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population is a group of individuals of the same species living in a specific area </a:t>
            </a:r>
          </a:p>
        </p:txBody>
      </p:sp>
    </p:spTree>
    <p:extLst>
      <p:ext uri="{BB962C8B-B14F-4D97-AF65-F5344CB8AC3E}">
        <p14:creationId xmlns:p14="http://schemas.microsoft.com/office/powerpoint/2010/main" val="115882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015" y="792973"/>
            <a:ext cx="2434525" cy="16414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015" y="2434421"/>
            <a:ext cx="2434525" cy="15628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473" y="3997254"/>
            <a:ext cx="2389067" cy="18079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3769" y="411061"/>
            <a:ext cx="5083728" cy="59981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0385" y="860085"/>
            <a:ext cx="2870910" cy="17069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0385" y="2685137"/>
            <a:ext cx="2870910" cy="16100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50385" y="4413269"/>
            <a:ext cx="2870909" cy="139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614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7561" y="743442"/>
            <a:ext cx="1100635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Organisms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 living things such as human, animal,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bacteria</a:t>
            </a:r>
            <a:endParaRPr lang="en-US" sz="2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An organ system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multiple organs working together to carried out a particular function. </a:t>
            </a: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example, the digestive system.</a:t>
            </a:r>
          </a:p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An organ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group of different types of tissues functioning together to perform a particular activity. For example, the heart.</a:t>
            </a:r>
          </a:p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Tissues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Tissues are groups of cells performing a common function.</a:t>
            </a:r>
          </a:p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Cells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Cells are the structural and functional units of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life, in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tissue, organs and organ systems.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0419" y="706259"/>
            <a:ext cx="101311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Organelles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“little organs” are intracellular structures that have specific function which keep the cell alive</a:t>
            </a:r>
          </a:p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Molecule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Molecule is a chemical structure consisting of two or more units called atoms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0763" y="3162650"/>
            <a:ext cx="7944375" cy="328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045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</TotalTime>
  <Words>1153</Words>
  <Application>Microsoft Office PowerPoint</Application>
  <PresentationFormat>Widescreen</PresentationFormat>
  <Paragraphs>133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Blackadder ITC</vt:lpstr>
      <vt:lpstr>Calibri</vt:lpstr>
      <vt:lpstr>Calibri Light</vt:lpstr>
      <vt:lpstr>Times New Roman</vt:lpstr>
      <vt:lpstr>Wingdings</vt:lpstr>
      <vt:lpstr>Office Theme</vt:lpstr>
      <vt:lpstr> Introduction to Cell Biology</vt:lpstr>
      <vt:lpstr>PowerPoint Presentation</vt:lpstr>
      <vt:lpstr>What is Biology? </vt:lpstr>
      <vt:lpstr>PowerPoint Presentation</vt:lpstr>
      <vt:lpstr>PowerPoint Presentation</vt:lpstr>
      <vt:lpstr>Levels of Biological Organization </vt:lpstr>
      <vt:lpstr>PowerPoint Presentation</vt:lpstr>
      <vt:lpstr>PowerPoint Presentation</vt:lpstr>
      <vt:lpstr>PowerPoint Presentation</vt:lpstr>
      <vt:lpstr>History of Cell</vt:lpstr>
      <vt:lpstr>PowerPoint Presentation</vt:lpstr>
      <vt:lpstr> The Cell Theory: </vt:lpstr>
      <vt:lpstr>Some types of Cell</vt:lpstr>
      <vt:lpstr>The functions or capacities of cells: </vt:lpstr>
      <vt:lpstr>Chemistry of the Cell </vt:lpstr>
      <vt:lpstr> Prokaryotes and Eukaryotes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9,10-The extracellular matrix and cell adhesion</dc:title>
  <dc:creator>LEE Seungmee</dc:creator>
  <cp:lastModifiedBy>botan pc</cp:lastModifiedBy>
  <cp:revision>75</cp:revision>
  <dcterms:created xsi:type="dcterms:W3CDTF">2020-02-02T18:13:06Z</dcterms:created>
  <dcterms:modified xsi:type="dcterms:W3CDTF">2026-04-24T13:12:02Z</dcterms:modified>
</cp:coreProperties>
</file>