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2" autoAdjust="0"/>
  </p:normalViewPr>
  <p:slideViewPr>
    <p:cSldViewPr>
      <p:cViewPr varScale="1">
        <p:scale>
          <a:sx n="70" d="100"/>
          <a:sy n="70" d="100"/>
        </p:scale>
        <p:origin x="-13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01-Feb-23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657600"/>
          </a:xfrm>
        </p:spPr>
        <p:txBody>
          <a:bodyPr>
            <a:normAutofit/>
          </a:bodyPr>
          <a:lstStyle/>
          <a:p>
            <a:r>
              <a:rPr lang="ar-IQ" b="1" u="sng" dirty="0"/>
              <a:t>مراحل الولاية:</a:t>
            </a:r>
            <a:br>
              <a:rPr lang="ar-IQ" b="1" u="sng" dirty="0"/>
            </a:br>
            <a:r>
              <a:rPr lang="ar-IQ" dirty="0"/>
              <a:t>تمر الولاية بمراحل عديدة تبدأ ثم </a:t>
            </a:r>
            <a:r>
              <a:rPr lang="ar-SA" dirty="0" smtClean="0"/>
              <a:t>قد تتعرض للايقاف أو تتقيد ثم تنتهي ونرى هذه المراحل تباعاً:</a:t>
            </a:r>
            <a:endParaRPr lang="en-US" dirty="0"/>
          </a:p>
        </p:txBody>
      </p:sp>
    </p:spTree>
    <p:extLst>
      <p:ext uri="{BB962C8B-B14F-4D97-AF65-F5344CB8AC3E}">
        <p14:creationId xmlns:p14="http://schemas.microsoft.com/office/powerpoint/2010/main" val="287884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lnSpcReduction="10000"/>
          </a:bodyPr>
          <a:lstStyle/>
          <a:p>
            <a:pPr marL="0" indent="0" algn="r" rtl="1">
              <a:buNone/>
            </a:pPr>
            <a:r>
              <a:rPr lang="ar-IQ" b="1" dirty="0">
                <a:solidFill>
                  <a:srgbClr val="0070C0"/>
                </a:solidFill>
              </a:rPr>
              <a:t>1- بدء الولاية</a:t>
            </a:r>
            <a:r>
              <a:rPr lang="ar-IQ" b="1" dirty="0" smtClean="0">
                <a:solidFill>
                  <a:srgbClr val="0070C0"/>
                </a:solidFill>
              </a:rPr>
              <a:t>:</a:t>
            </a:r>
          </a:p>
          <a:p>
            <a:pPr marL="0" indent="0" algn="r" rtl="1">
              <a:buNone/>
            </a:pPr>
            <a:endParaRPr lang="en-US" dirty="0"/>
          </a:p>
          <a:p>
            <a:pPr marL="0" indent="0" algn="just" rtl="1">
              <a:buNone/>
            </a:pPr>
            <a:r>
              <a:rPr lang="ar-IQ" dirty="0">
                <a:solidFill>
                  <a:srgbClr val="00B050"/>
                </a:solidFill>
              </a:rPr>
              <a:t>تعتبر الولاية للأب حقاً شرعياً </a:t>
            </a:r>
            <a:r>
              <a:rPr lang="ar-IQ" dirty="0" smtClean="0">
                <a:solidFill>
                  <a:srgbClr val="00B050"/>
                </a:solidFill>
              </a:rPr>
              <a:t>وطبيعياً، </a:t>
            </a:r>
            <a:r>
              <a:rPr lang="ar-IQ" dirty="0">
                <a:solidFill>
                  <a:srgbClr val="00B050"/>
                </a:solidFill>
              </a:rPr>
              <a:t>فالولاية ثابتة له وليس للأب أن يتخلص من الولاية، دون الرجوع إلى المحكمة وإستحصال قرار بذلك بالنظر للصلة والعلاقة بين الأب والإبن، والأبوة تكون سبباً في الولاية على المال لتوفر شفقة الأب على أولاده وقدرته على النظر في </a:t>
            </a:r>
            <a:r>
              <a:rPr lang="ar-IQ" dirty="0" smtClean="0">
                <a:solidFill>
                  <a:srgbClr val="00B050"/>
                </a:solidFill>
              </a:rPr>
              <a:t>أمورهم. </a:t>
            </a:r>
            <a:r>
              <a:rPr lang="ar-IQ" dirty="0">
                <a:solidFill>
                  <a:srgbClr val="00B050"/>
                </a:solidFill>
              </a:rPr>
              <a:t>ويستمد الأب صفة الولاية بحكم القانون، أي دون حاجة إلى صدور حكم من المحكمة بتعيينه ولياً، فهي ولاية إلزامية، أي هي واجب عليه، وتبقى هذه الولاية إلى </a:t>
            </a:r>
            <a:r>
              <a:rPr lang="ar-IQ" dirty="0" smtClean="0">
                <a:solidFill>
                  <a:srgbClr val="00B050"/>
                </a:solidFill>
              </a:rPr>
              <a:t>أن </a:t>
            </a:r>
            <a:r>
              <a:rPr lang="ar-IQ" dirty="0">
                <a:solidFill>
                  <a:srgbClr val="00B050"/>
                </a:solidFill>
              </a:rPr>
              <a:t>تنقضي بسبب من الأسباب التي ذكرها </a:t>
            </a:r>
            <a:r>
              <a:rPr lang="ar-IQ" dirty="0" smtClean="0">
                <a:solidFill>
                  <a:srgbClr val="00B050"/>
                </a:solidFill>
              </a:rPr>
              <a:t>القانون.</a:t>
            </a:r>
            <a:endParaRPr lang="ar-IQ" dirty="0">
              <a:solidFill>
                <a:srgbClr val="00B050"/>
              </a:solidFill>
            </a:endParaRPr>
          </a:p>
        </p:txBody>
      </p:sp>
    </p:spTree>
    <p:extLst>
      <p:ext uri="{BB962C8B-B14F-4D97-AF65-F5344CB8AC3E}">
        <p14:creationId xmlns:p14="http://schemas.microsoft.com/office/powerpoint/2010/main" val="286743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rtl="1">
              <a:buFont typeface="Wingdings" pitchFamily="2" charset="2"/>
              <a:buChar char="v"/>
            </a:pPr>
            <a:r>
              <a:rPr lang="ar-SA" dirty="0" smtClean="0">
                <a:solidFill>
                  <a:srgbClr val="FF0000"/>
                </a:solidFill>
              </a:rPr>
              <a:t>هل يجوز للأب أن يطلب اعفاءه من أعباء الولاية أو ما يعرف بالتنحي؟</a:t>
            </a:r>
            <a:r>
              <a:rPr lang="ar-IQ" dirty="0" smtClean="0">
                <a:solidFill>
                  <a:srgbClr val="FF0000"/>
                </a:solidFill>
              </a:rPr>
              <a:t> </a:t>
            </a:r>
            <a:endParaRPr lang="ar-SA" dirty="0" smtClean="0">
              <a:solidFill>
                <a:srgbClr val="FF0000"/>
              </a:solidFill>
            </a:endParaRPr>
          </a:p>
          <a:p>
            <a:pPr marL="0" indent="0" algn="just" rtl="1">
              <a:buNone/>
            </a:pPr>
            <a:r>
              <a:rPr lang="ar-SA" dirty="0" smtClean="0"/>
              <a:t>--- لم ينظم قانون رعاية القاصرين هذه المسألة ولكن بالرجوع الى الفقه الإسلامي نجد بأن </a:t>
            </a:r>
            <a:r>
              <a:rPr lang="ar-IQ" dirty="0" smtClean="0"/>
              <a:t>للأب </a:t>
            </a:r>
            <a:r>
              <a:rPr lang="ar-IQ" dirty="0"/>
              <a:t>أن يطلب إعفاءه من أعباء الولاية وهو ما يعرف بالتنحي، ولا يكون التنحي إلا بإذن المحكمة، كأن يكون الولي طاعناً في السن أو مريضاً في حاجة إلى الرعاية ولايستطيع القيام بما تتطلبه رعاية أموال القاصرين، فإذا قبلت المحكمة تنحي الولي أقامت وصياً على القاصر لرعاية مصالحه.</a:t>
            </a:r>
            <a:endParaRPr lang="en-US" dirty="0"/>
          </a:p>
          <a:p>
            <a:pPr marL="0" indent="0" algn="just" rtl="1">
              <a:buNone/>
            </a:pPr>
            <a:r>
              <a:rPr lang="ar-IQ" dirty="0"/>
              <a:t>هذا الحكم لم يرد في نصوص قانون رعاية القاصرين وإنما أخذ من الفقه الإسلامي ولا مانع للمحكمة من الأخذ به، وفي حالة تغيير الظروف يجوز للأب أن يطلب من المحكمة رد الولاية له إذا أصبح قادراً على تحمل أعباء الولاية.</a:t>
            </a:r>
            <a:endParaRPr lang="en-US" dirty="0"/>
          </a:p>
          <a:p>
            <a:pPr marL="0" indent="0" algn="r" rtl="1">
              <a:buNone/>
            </a:pPr>
            <a:endParaRPr lang="ar-IQ" dirty="0"/>
          </a:p>
        </p:txBody>
      </p:sp>
    </p:spTree>
    <p:extLst>
      <p:ext uri="{BB962C8B-B14F-4D97-AF65-F5344CB8AC3E}">
        <p14:creationId xmlns:p14="http://schemas.microsoft.com/office/powerpoint/2010/main" val="429735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92500" lnSpcReduction="20000"/>
          </a:bodyPr>
          <a:lstStyle/>
          <a:p>
            <a:pPr marL="0" indent="0" algn="just" rtl="1">
              <a:buNone/>
            </a:pPr>
            <a:r>
              <a:rPr lang="ar-IQ" b="1" dirty="0">
                <a:solidFill>
                  <a:schemeClr val="accent2"/>
                </a:solidFill>
                <a:cs typeface="+mj-cs"/>
              </a:rPr>
              <a:t>2- إيقاف الولاية</a:t>
            </a:r>
            <a:r>
              <a:rPr lang="ar-IQ" b="1" dirty="0" smtClean="0">
                <a:solidFill>
                  <a:schemeClr val="accent2"/>
                </a:solidFill>
                <a:cs typeface="+mj-cs"/>
              </a:rPr>
              <a:t>:</a:t>
            </a:r>
          </a:p>
          <a:p>
            <a:pPr marL="0" indent="0" algn="just" rtl="1">
              <a:buNone/>
            </a:pPr>
            <a:endParaRPr lang="en-US" dirty="0">
              <a:cs typeface="+mj-cs"/>
            </a:endParaRPr>
          </a:p>
          <a:p>
            <a:pPr marL="0" indent="0" algn="just" rtl="1">
              <a:buNone/>
            </a:pPr>
            <a:r>
              <a:rPr lang="ar-IQ" dirty="0">
                <a:cs typeface="+mj-cs"/>
              </a:rPr>
              <a:t>نصت المادة (33) من قانون رعاية القاصرين على ( تقرر المحكمة إيقاف الولاية متى إعتبرت الولي غائباً أو كان قد حكم عليه بعقوبة مقيدة للحرية لمدة تزيد على السنة).</a:t>
            </a:r>
            <a:endParaRPr lang="en-US" dirty="0">
              <a:cs typeface="+mj-cs"/>
            </a:endParaRPr>
          </a:p>
          <a:p>
            <a:pPr marL="0" indent="0" algn="just" rtl="1">
              <a:buNone/>
            </a:pPr>
            <a:r>
              <a:rPr lang="ar-IQ" dirty="0">
                <a:cs typeface="+mj-cs"/>
              </a:rPr>
              <a:t>ويفهم من النص أن الولاية تقف بقرار من المحكمة في حالتين </a:t>
            </a:r>
            <a:r>
              <a:rPr lang="ar-IQ" dirty="0" smtClean="0">
                <a:cs typeface="+mj-cs"/>
              </a:rPr>
              <a:t>هما</a:t>
            </a:r>
            <a:r>
              <a:rPr lang="ar-SA" dirty="0" smtClean="0">
                <a:cs typeface="+mj-cs"/>
              </a:rPr>
              <a:t>:</a:t>
            </a:r>
            <a:r>
              <a:rPr lang="ar-IQ" dirty="0" smtClean="0">
                <a:cs typeface="+mj-cs"/>
              </a:rPr>
              <a:t> </a:t>
            </a:r>
            <a:r>
              <a:rPr lang="ar-IQ" b="1" dirty="0">
                <a:solidFill>
                  <a:srgbClr val="C00000"/>
                </a:solidFill>
                <a:cs typeface="+mj-cs"/>
              </a:rPr>
              <a:t>أولاً: إذا أعتبر الولي غائباً، وقد سبق وأن عرفنا من هو الغائب. وثانياً: إذا حكم على الولي بعقوبة مقيدة للحرية تزيد على السنة.</a:t>
            </a:r>
            <a:endParaRPr lang="en-US" b="1" dirty="0">
              <a:solidFill>
                <a:srgbClr val="C00000"/>
              </a:solidFill>
              <a:cs typeface="+mj-cs"/>
            </a:endParaRPr>
          </a:p>
          <a:p>
            <a:pPr marL="0" indent="0" algn="just" rtl="1">
              <a:buNone/>
            </a:pPr>
            <a:r>
              <a:rPr lang="ar-IQ" dirty="0">
                <a:cs typeface="+mj-cs"/>
              </a:rPr>
              <a:t>وإذا ما صدر حكم بإيقاف الولاية، فللمحكمة أن تقيم وصياً مؤقتاً على القاصر حسب نص المادة (37) من قانون رعاية القاصرين.</a:t>
            </a:r>
            <a:endParaRPr lang="en-US" dirty="0">
              <a:cs typeface="+mj-cs"/>
            </a:endParaRPr>
          </a:p>
          <a:p>
            <a:pPr marL="0" indent="0" algn="just" rtl="1">
              <a:buNone/>
            </a:pPr>
            <a:r>
              <a:rPr lang="ar-IQ" dirty="0">
                <a:cs typeface="+mj-cs"/>
              </a:rPr>
              <a:t>هذا ولم ينص هذا القانون عند زوال أسباب الإيقاف في الحالتين فيما إذا كان ممكناً رد الولاية مرةً </a:t>
            </a:r>
            <a:r>
              <a:rPr lang="ar-IQ" dirty="0" smtClean="0">
                <a:cs typeface="+mj-cs"/>
              </a:rPr>
              <a:t>أخرى</a:t>
            </a:r>
            <a:r>
              <a:rPr lang="ar-SA" dirty="0" smtClean="0">
                <a:cs typeface="+mj-cs"/>
              </a:rPr>
              <a:t>.</a:t>
            </a:r>
            <a:endParaRPr lang="ar-IQ" dirty="0">
              <a:cs typeface="+mj-cs"/>
            </a:endParaRPr>
          </a:p>
        </p:txBody>
      </p:sp>
    </p:spTree>
    <p:extLst>
      <p:ext uri="{BB962C8B-B14F-4D97-AF65-F5344CB8AC3E}">
        <p14:creationId xmlns:p14="http://schemas.microsoft.com/office/powerpoint/2010/main" val="235373605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6048672"/>
          </a:xfrm>
        </p:spPr>
        <p:txBody>
          <a:bodyPr>
            <a:normAutofit fontScale="92500"/>
          </a:bodyPr>
          <a:lstStyle/>
          <a:p>
            <a:pPr marL="0" indent="0" algn="r" rtl="1">
              <a:buNone/>
            </a:pPr>
            <a:r>
              <a:rPr lang="ar-IQ" b="1" dirty="0">
                <a:solidFill>
                  <a:srgbClr val="FF0000"/>
                </a:solidFill>
              </a:rPr>
              <a:t>3- إنتهاء الولاية</a:t>
            </a:r>
            <a:r>
              <a:rPr lang="ar-IQ" b="1" dirty="0" smtClean="0">
                <a:solidFill>
                  <a:srgbClr val="FF0000"/>
                </a:solidFill>
              </a:rPr>
              <a:t>:</a:t>
            </a:r>
          </a:p>
          <a:p>
            <a:pPr marL="0" indent="0" algn="r" rtl="1">
              <a:buNone/>
            </a:pPr>
            <a:r>
              <a:rPr lang="ar-IQ" b="1" dirty="0" smtClean="0"/>
              <a:t>تنتهي ولاية الولي في الحالات الآتية:</a:t>
            </a:r>
          </a:p>
          <a:p>
            <a:pPr marL="0" indent="0" algn="r" rtl="1">
              <a:buNone/>
            </a:pPr>
            <a:endParaRPr lang="en-US" dirty="0"/>
          </a:p>
          <a:p>
            <a:pPr marL="0" indent="0" algn="just" rtl="1">
              <a:buNone/>
            </a:pPr>
            <a:r>
              <a:rPr lang="ar-IQ" b="1" dirty="0" smtClean="0"/>
              <a:t>أ- بلوغ الصغير سن الرشد،</a:t>
            </a:r>
            <a:r>
              <a:rPr lang="ar-IQ" b="1" dirty="0" smtClean="0">
                <a:solidFill>
                  <a:srgbClr val="00B050"/>
                </a:solidFill>
              </a:rPr>
              <a:t> </a:t>
            </a:r>
            <a:r>
              <a:rPr lang="ar-IQ" dirty="0" smtClean="0">
                <a:solidFill>
                  <a:srgbClr val="00B050"/>
                </a:solidFill>
              </a:rPr>
              <a:t>فقد نصت المادة (31) من قانون رعاية القاصرين على أن الولاية تنتهي ببلوغ الصغير سن الرشد مالم تقرر المحكمة قبيل بلوغه هذه السن إستمرار الولاية عليه.</a:t>
            </a:r>
          </a:p>
          <a:p>
            <a:pPr marL="0" indent="0" algn="r" rtl="1">
              <a:buNone/>
            </a:pPr>
            <a:endParaRPr lang="ar-IQ" dirty="0" smtClean="0"/>
          </a:p>
          <a:p>
            <a:pPr marL="0" indent="0" algn="just" rtl="1">
              <a:buNone/>
            </a:pPr>
            <a:r>
              <a:rPr lang="ar-IQ" b="1" dirty="0"/>
              <a:t>ب- عزل الولي، </a:t>
            </a:r>
            <a:r>
              <a:rPr lang="ar-IQ" dirty="0">
                <a:solidFill>
                  <a:srgbClr val="0070C0"/>
                </a:solidFill>
              </a:rPr>
              <a:t>فقد نصت الفقرة (رابعاً) من المادة (68) من قانون رعاية القاصرين على أنه لمديرية رعاية القاصرين بناءاً على توصية لجنة </a:t>
            </a:r>
            <a:r>
              <a:rPr lang="ar-IQ" dirty="0" smtClean="0">
                <a:solidFill>
                  <a:srgbClr val="0070C0"/>
                </a:solidFill>
              </a:rPr>
              <a:t>المحاسبة (شؤون المالية) </a:t>
            </a:r>
            <a:r>
              <a:rPr lang="ar-IQ" dirty="0">
                <a:solidFill>
                  <a:srgbClr val="0070C0"/>
                </a:solidFill>
              </a:rPr>
              <a:t>أن تطلب من المحكمة عزل الولي....إذا تحقق أن مصلحة القاصر تقضي بذلك.</a:t>
            </a:r>
            <a:endParaRPr lang="en-US" dirty="0">
              <a:solidFill>
                <a:srgbClr val="0070C0"/>
              </a:solidFill>
            </a:endParaRPr>
          </a:p>
          <a:p>
            <a:pPr marL="0" indent="0" algn="r" rtl="1">
              <a:buNone/>
            </a:pPr>
            <a:endParaRPr lang="ar-IQ" dirty="0"/>
          </a:p>
        </p:txBody>
      </p:sp>
    </p:spTree>
    <p:extLst>
      <p:ext uri="{BB962C8B-B14F-4D97-AF65-F5344CB8AC3E}">
        <p14:creationId xmlns:p14="http://schemas.microsoft.com/office/powerpoint/2010/main" val="27686085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barn(inVertical)">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rtl="1">
              <a:buNone/>
            </a:pPr>
            <a:r>
              <a:rPr lang="ar-IQ" b="1" dirty="0"/>
              <a:t>ج- سلب الولاية:</a:t>
            </a:r>
          </a:p>
          <a:p>
            <a:pPr marL="0" indent="0" algn="just" rtl="1">
              <a:buNone/>
            </a:pPr>
            <a:endParaRPr lang="ar-IQ" b="1" dirty="0"/>
          </a:p>
          <a:p>
            <a:pPr marL="0" indent="0" algn="just" rtl="1">
              <a:buNone/>
            </a:pPr>
            <a:r>
              <a:rPr lang="ar-IQ" b="1" dirty="0">
                <a:solidFill>
                  <a:srgbClr val="FF0000"/>
                </a:solidFill>
              </a:rPr>
              <a:t> </a:t>
            </a:r>
            <a:r>
              <a:rPr lang="ar-IQ" dirty="0">
                <a:solidFill>
                  <a:srgbClr val="FF0000"/>
                </a:solidFill>
              </a:rPr>
              <a:t>أجازت المادة (32) من قانون رعاية القاصرين للمحكمة أن تسلب ولاية الولي متى ثبت لها سوء تصرفه، فإذا ثبت للمحكمة أن الولي أصبح يسيء التصرف في أموال القاصر وعرف بسوء التدبير بحيث سيؤدي الأمر به إلى تبديد أمواله أو الإضرار به فإنها تقرر سلب ولايته، ولشعبة البحث الإجتماعي في مديرية رعاية القاصرين التوصية بسلب الولاية، إذا لم يعد الولي أهلاً لممارسة مهامه.</a:t>
            </a:r>
            <a:endParaRPr lang="en-US" dirty="0">
              <a:solidFill>
                <a:srgbClr val="FF0000"/>
              </a:solidFill>
            </a:endParaRPr>
          </a:p>
          <a:p>
            <a:pPr marL="0" indent="0" algn="r" rtl="1">
              <a:buNone/>
            </a:pPr>
            <a:endParaRPr lang="ar-IQ" dirty="0"/>
          </a:p>
          <a:p>
            <a:endParaRPr lang="en-US" dirty="0"/>
          </a:p>
          <a:p>
            <a:endParaRPr lang="en-US" dirty="0"/>
          </a:p>
        </p:txBody>
      </p:sp>
    </p:spTree>
    <p:extLst>
      <p:ext uri="{BB962C8B-B14F-4D97-AF65-F5344CB8AC3E}">
        <p14:creationId xmlns:p14="http://schemas.microsoft.com/office/powerpoint/2010/main" val="138561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507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مراحل الولاية: تمر الولاية بمراحل عديدة تبدأ ثم قد تتعرض للايقاف أو تتقيد ثم تنتهي ونرى هذه المراحل تباعاً:</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الولاية: تمر الولاية بمراحل عديدة تبدأ ثم تتوقف للإيقاف أو التقييد أو تسلب ثم تنتهي، ونرى هذه المراحل تباعاً: </dc:title>
  <dc:creator>Zhiman</dc:creator>
  <cp:lastModifiedBy>Zhiman</cp:lastModifiedBy>
  <cp:revision>7</cp:revision>
  <dcterms:created xsi:type="dcterms:W3CDTF">2006-08-16T00:00:00Z</dcterms:created>
  <dcterms:modified xsi:type="dcterms:W3CDTF">2023-02-01T20:29:56Z</dcterms:modified>
</cp:coreProperties>
</file>