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2" r:id="rId6"/>
    <p:sldId id="263" r:id="rId7"/>
    <p:sldId id="264" r:id="rId8"/>
    <p:sldId id="265"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05/08/1444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05/08/1444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05/08/1444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937523"/>
          </a:xfrm>
        </p:spPr>
        <p:txBody>
          <a:bodyPr>
            <a:normAutofit fontScale="92500" lnSpcReduction="10000"/>
          </a:bodyPr>
          <a:lstStyle/>
          <a:p>
            <a:pPr marL="0" indent="0">
              <a:buNone/>
            </a:pPr>
            <a:r>
              <a:rPr lang="ar-IQ" b="1" dirty="0" smtClean="0"/>
              <a:t>واجبات الوليّ:</a:t>
            </a:r>
          </a:p>
          <a:p>
            <a:pPr marL="0" indent="0" algn="just">
              <a:buNone/>
            </a:pPr>
            <a:endParaRPr lang="ar-IQ" b="1" dirty="0" smtClean="0"/>
          </a:p>
          <a:p>
            <a:pPr marL="0" indent="0" algn="just">
              <a:buNone/>
            </a:pPr>
            <a:r>
              <a:rPr lang="ar-IQ" dirty="0" smtClean="0"/>
              <a:t>أوضحت </a:t>
            </a:r>
            <a:r>
              <a:rPr lang="ar-IQ" dirty="0"/>
              <a:t>نصوص قانون رعاية القاصرين الواجبات الملقاة على عاتق الوليّ وذلك كالآتي:</a:t>
            </a:r>
            <a:endParaRPr lang="en-US" dirty="0"/>
          </a:p>
          <a:p>
            <a:pPr marL="0" indent="0" algn="just">
              <a:buNone/>
            </a:pPr>
            <a:r>
              <a:rPr lang="ar-IQ" dirty="0"/>
              <a:t>1- المحافظة على أموال القاصر، وله القيام بأعمال الإدارة المعتادة على أن يبذل في كل ذلك ما يطلب من الوكيل المأجور بذله وفقاً لأحكام القانون </a:t>
            </a:r>
            <a:r>
              <a:rPr lang="ar-IQ" dirty="0" smtClean="0"/>
              <a:t>المدني</a:t>
            </a:r>
            <a:r>
              <a:rPr lang="ar-SA" dirty="0" smtClean="0"/>
              <a:t> وهي عناية الرجل المعتاد</a:t>
            </a:r>
            <a:r>
              <a:rPr lang="ar-IQ" dirty="0" smtClean="0"/>
              <a:t> </a:t>
            </a:r>
            <a:r>
              <a:rPr lang="ar-IQ" dirty="0"/>
              <a:t>(م41 قاصرين).</a:t>
            </a:r>
            <a:endParaRPr lang="en-US" dirty="0"/>
          </a:p>
          <a:p>
            <a:pPr marL="0" indent="0" algn="just">
              <a:buNone/>
            </a:pPr>
            <a:r>
              <a:rPr lang="ar-IQ" dirty="0"/>
              <a:t>2- على الوليّ إيداع ما زاد على نفقة القاصر وما يزيد عما أذن له بصرفه من النقود في صندوق أموال القاصرين خلال عشرة أيام من تسلمه المبلغ فإذا لم يتم الإيداع خلال المدة المذكورة، فعلى لجنة </a:t>
            </a:r>
            <a:r>
              <a:rPr lang="ar-IQ" dirty="0" smtClean="0"/>
              <a:t>المحاسبة(الشؤون المالية) </a:t>
            </a:r>
            <a:r>
              <a:rPr lang="ar-IQ" dirty="0"/>
              <a:t>إلزام الولي بدفع الحد الأعلى للفائدة القانونية عن المبلغ الواجب دفعه للمدة التأخيرية ويكون قرار اللجنة قابلاً للتنفيذ وفق أحكام قانون التنفيذ</a:t>
            </a:r>
            <a:r>
              <a:rPr lang="ar-IQ" dirty="0" smtClean="0"/>
              <a:t>.</a:t>
            </a:r>
            <a:r>
              <a:rPr lang="ar-SA" dirty="0" smtClean="0"/>
              <a:t> (م48)</a:t>
            </a:r>
            <a:endParaRPr lang="en-US" dirty="0"/>
          </a:p>
          <a:p>
            <a:pPr marL="0" indent="0" algn="just">
              <a:buNone/>
            </a:pPr>
            <a:endParaRPr lang="ar-IQ" dirty="0"/>
          </a:p>
        </p:txBody>
      </p:sp>
    </p:spTree>
    <p:extLst>
      <p:ext uri="{BB962C8B-B14F-4D97-AF65-F5344CB8AC3E}">
        <p14:creationId xmlns:p14="http://schemas.microsoft.com/office/powerpoint/2010/main" val="48379385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down)">
                                      <p:cBhvr>
                                        <p:cTn id="20" dur="580">
                                          <p:stCondLst>
                                            <p:cond delay="0"/>
                                          </p:stCondLst>
                                        </p:cTn>
                                        <p:tgtEl>
                                          <p:spTgt spid="2">
                                            <p:txEl>
                                              <p:pRg st="3" end="3"/>
                                            </p:txEl>
                                          </p:spTgt>
                                        </p:tgtEl>
                                      </p:cBhvr>
                                    </p:animEffect>
                                    <p:anim calcmode="lin" valueType="num">
                                      <p:cBhvr>
                                        <p:cTn id="21"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2">
                                            <p:txEl>
                                              <p:pRg st="3" end="3"/>
                                            </p:txEl>
                                          </p:spTgt>
                                        </p:tgtEl>
                                      </p:cBhvr>
                                      <p:to x="100000" y="60000"/>
                                    </p:animScale>
                                    <p:animScale>
                                      <p:cBhvr>
                                        <p:cTn id="27" dur="166" decel="50000">
                                          <p:stCondLst>
                                            <p:cond delay="676"/>
                                          </p:stCondLst>
                                        </p:cTn>
                                        <p:tgtEl>
                                          <p:spTgt spid="2">
                                            <p:txEl>
                                              <p:pRg st="3" end="3"/>
                                            </p:txEl>
                                          </p:spTgt>
                                        </p:tgtEl>
                                      </p:cBhvr>
                                      <p:to x="100000" y="100000"/>
                                    </p:animScale>
                                    <p:animScale>
                                      <p:cBhvr>
                                        <p:cTn id="28" dur="26">
                                          <p:stCondLst>
                                            <p:cond delay="1312"/>
                                          </p:stCondLst>
                                        </p:cTn>
                                        <p:tgtEl>
                                          <p:spTgt spid="2">
                                            <p:txEl>
                                              <p:pRg st="3" end="3"/>
                                            </p:txEl>
                                          </p:spTgt>
                                        </p:tgtEl>
                                      </p:cBhvr>
                                      <p:to x="100000" y="80000"/>
                                    </p:animScale>
                                    <p:animScale>
                                      <p:cBhvr>
                                        <p:cTn id="29" dur="166" decel="50000">
                                          <p:stCondLst>
                                            <p:cond delay="1338"/>
                                          </p:stCondLst>
                                        </p:cTn>
                                        <p:tgtEl>
                                          <p:spTgt spid="2">
                                            <p:txEl>
                                              <p:pRg st="3" end="3"/>
                                            </p:txEl>
                                          </p:spTgt>
                                        </p:tgtEl>
                                      </p:cBhvr>
                                      <p:to x="100000" y="100000"/>
                                    </p:animScale>
                                    <p:animScale>
                                      <p:cBhvr>
                                        <p:cTn id="30" dur="26">
                                          <p:stCondLst>
                                            <p:cond delay="1642"/>
                                          </p:stCondLst>
                                        </p:cTn>
                                        <p:tgtEl>
                                          <p:spTgt spid="2">
                                            <p:txEl>
                                              <p:pRg st="3" end="3"/>
                                            </p:txEl>
                                          </p:spTgt>
                                        </p:tgtEl>
                                      </p:cBhvr>
                                      <p:to x="100000" y="90000"/>
                                    </p:animScale>
                                    <p:animScale>
                                      <p:cBhvr>
                                        <p:cTn id="31" dur="166" decel="50000">
                                          <p:stCondLst>
                                            <p:cond delay="1668"/>
                                          </p:stCondLst>
                                        </p:cTn>
                                        <p:tgtEl>
                                          <p:spTgt spid="2">
                                            <p:txEl>
                                              <p:pRg st="3" end="3"/>
                                            </p:txEl>
                                          </p:spTgt>
                                        </p:tgtEl>
                                      </p:cBhvr>
                                      <p:to x="100000" y="100000"/>
                                    </p:animScale>
                                    <p:animScale>
                                      <p:cBhvr>
                                        <p:cTn id="32" dur="26">
                                          <p:stCondLst>
                                            <p:cond delay="1808"/>
                                          </p:stCondLst>
                                        </p:cTn>
                                        <p:tgtEl>
                                          <p:spTgt spid="2">
                                            <p:txEl>
                                              <p:pRg st="3" end="3"/>
                                            </p:txEl>
                                          </p:spTgt>
                                        </p:tgtEl>
                                      </p:cBhvr>
                                      <p:to x="100000" y="95000"/>
                                    </p:animScale>
                                    <p:animScale>
                                      <p:cBhvr>
                                        <p:cTn id="33" dur="166" decel="50000">
                                          <p:stCondLst>
                                            <p:cond delay="1834"/>
                                          </p:stCondLst>
                                        </p:cTn>
                                        <p:tgtEl>
                                          <p:spTgt spid="2">
                                            <p:txEl>
                                              <p:pRg st="3" end="3"/>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p:cTn id="3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361459"/>
          </a:xfrm>
        </p:spPr>
        <p:txBody>
          <a:bodyPr>
            <a:normAutofit lnSpcReduction="10000"/>
          </a:bodyPr>
          <a:lstStyle/>
          <a:p>
            <a:pPr marL="0" indent="0" algn="just">
              <a:buNone/>
            </a:pPr>
            <a:r>
              <a:rPr lang="ar-SA" dirty="0" smtClean="0"/>
              <a:t>3</a:t>
            </a:r>
            <a:r>
              <a:rPr lang="ar-IQ" dirty="0" smtClean="0"/>
              <a:t>- </a:t>
            </a:r>
            <a:r>
              <a:rPr lang="ar-IQ" dirty="0"/>
              <a:t>على الوليّ أن يقدم الحساب السنوي إلى مديرية رعاية القاصرين خلال مدة أقصاها نهاية شهر كانون الثاني من كل سنة.</a:t>
            </a:r>
            <a:endParaRPr lang="en-US" dirty="0"/>
          </a:p>
          <a:p>
            <a:pPr marL="0" indent="0" algn="just">
              <a:buNone/>
            </a:pPr>
            <a:r>
              <a:rPr lang="ar-IQ" dirty="0"/>
              <a:t>ويجب أن تكون الواردات </a:t>
            </a:r>
            <a:r>
              <a:rPr lang="ar-IQ" dirty="0" smtClean="0"/>
              <a:t>معززة </a:t>
            </a:r>
            <a:r>
              <a:rPr lang="ar-IQ" dirty="0"/>
              <a:t>بالوثائق والمستندات وكذلك المصروفات التي جرى العرف على إعطاء وصولات بها (م66 قاصرين</a:t>
            </a:r>
            <a:r>
              <a:rPr lang="ar-IQ" dirty="0" smtClean="0"/>
              <a:t>).</a:t>
            </a:r>
          </a:p>
          <a:p>
            <a:pPr marL="0" indent="0" algn="just">
              <a:buNone/>
            </a:pPr>
            <a:r>
              <a:rPr lang="ar-SA" dirty="0" smtClean="0"/>
              <a:t>4</a:t>
            </a:r>
            <a:r>
              <a:rPr lang="ar-IQ" dirty="0" smtClean="0"/>
              <a:t>- </a:t>
            </a:r>
            <a:r>
              <a:rPr lang="ar-IQ" dirty="0"/>
              <a:t>يلتزم الولي عند بلوغ الصغير سن الرشد (م59 قاصرين) القيام بما يأتي:</a:t>
            </a:r>
            <a:endParaRPr lang="en-US" dirty="0"/>
          </a:p>
          <a:p>
            <a:pPr marL="0" indent="0" algn="just">
              <a:buNone/>
            </a:pPr>
            <a:r>
              <a:rPr lang="ar-IQ" dirty="0"/>
              <a:t>أ- تسليمه أمواله التي هي تحت الإدارة </a:t>
            </a:r>
            <a:r>
              <a:rPr lang="ar-SA" dirty="0"/>
              <a:t>.</a:t>
            </a:r>
          </a:p>
          <a:p>
            <a:pPr marL="0" indent="0" algn="just">
              <a:buNone/>
            </a:pPr>
            <a:r>
              <a:rPr lang="ar-IQ" dirty="0"/>
              <a:t>ب- تسليمه حسابات نهائية مفصلة عن نتائج إدارة أمواله مع تسليم نسخة منها إلى مديرية رعاية القاصرين.</a:t>
            </a:r>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85709756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721499"/>
          </a:xfrm>
        </p:spPr>
        <p:txBody>
          <a:bodyPr>
            <a:normAutofit/>
          </a:bodyPr>
          <a:lstStyle/>
          <a:p>
            <a:pPr marL="0" indent="0" algn="just">
              <a:buNone/>
            </a:pPr>
            <a:r>
              <a:rPr lang="ar-IQ" b="1" dirty="0"/>
              <a:t>الأحكام القانونية المتعلقة بالنائبين عن القاصر (الوصي والقيّم</a:t>
            </a:r>
            <a:r>
              <a:rPr lang="ar-IQ" b="1" dirty="0" smtClean="0"/>
              <a:t>)</a:t>
            </a:r>
            <a:r>
              <a:rPr lang="ar-IQ" b="1" dirty="0" smtClean="0">
                <a:solidFill>
                  <a:schemeClr val="accent2"/>
                </a:solidFill>
              </a:rPr>
              <a:t> </a:t>
            </a:r>
            <a:endParaRPr lang="ar-SA" b="1" dirty="0" smtClean="0">
              <a:solidFill>
                <a:schemeClr val="accent2"/>
              </a:solidFill>
            </a:endParaRPr>
          </a:p>
          <a:p>
            <a:pPr marL="0" indent="0" algn="just">
              <a:buNone/>
            </a:pPr>
            <a:r>
              <a:rPr lang="ar-SA" b="1" dirty="0" smtClean="0">
                <a:solidFill>
                  <a:schemeClr val="accent2"/>
                </a:solidFill>
              </a:rPr>
              <a:t>1</a:t>
            </a:r>
            <a:r>
              <a:rPr lang="ar-IQ" b="1" dirty="0" smtClean="0">
                <a:solidFill>
                  <a:schemeClr val="accent2"/>
                </a:solidFill>
              </a:rPr>
              <a:t>- الوصي:</a:t>
            </a:r>
            <a:r>
              <a:rPr lang="ar-SA" b="1" dirty="0" smtClean="0">
                <a:solidFill>
                  <a:schemeClr val="accent2"/>
                </a:solidFill>
              </a:rPr>
              <a:t> </a:t>
            </a:r>
            <a:r>
              <a:rPr lang="ar-IQ" dirty="0" smtClean="0"/>
              <a:t>في </a:t>
            </a:r>
            <a:r>
              <a:rPr lang="ar-IQ" dirty="0" err="1"/>
              <a:t>الإصطلاح</a:t>
            </a:r>
            <a:r>
              <a:rPr lang="ar-IQ" dirty="0"/>
              <a:t> القانوني:</a:t>
            </a:r>
          </a:p>
          <a:p>
            <a:pPr marL="0" indent="0" algn="just">
              <a:buNone/>
            </a:pPr>
            <a:r>
              <a:rPr lang="ar-IQ" dirty="0"/>
              <a:t> </a:t>
            </a:r>
            <a:r>
              <a:rPr lang="ar-IQ" dirty="0">
                <a:solidFill>
                  <a:srgbClr val="0070C0"/>
                </a:solidFill>
              </a:rPr>
              <a:t>فقد عرفته المادة (34) من قانون رعاية القاصرين بأنه ( الوصي هو من يختاره الاب لرعاية شؤون ولده الصغير أو الجنين ثم من تنصبه المحكمة، على أن تقدم الأم على غيرها وفق مصلحة الصغير فإن لم يوجد أحد منهما فتكون الوصاية لدائرة رعاية القاصرين حتى تنصب المحكمة وصياً ).</a:t>
            </a:r>
          </a:p>
          <a:p>
            <a:pPr marL="0" indent="0" algn="just">
              <a:buNone/>
            </a:pPr>
            <a:endParaRPr lang="en-US" dirty="0"/>
          </a:p>
          <a:p>
            <a:pPr marL="0" indent="0">
              <a:buNone/>
            </a:pPr>
            <a:endParaRPr lang="ar-IQ" b="1" dirty="0" smtClean="0">
              <a:solidFill>
                <a:schemeClr val="accent2"/>
              </a:solidFill>
            </a:endParaRPr>
          </a:p>
          <a:p>
            <a:pPr marL="0" indent="0">
              <a:buNone/>
            </a:pPr>
            <a:endParaRPr lang="en-US" dirty="0"/>
          </a:p>
          <a:p>
            <a:pPr marL="0" indent="0">
              <a:buNone/>
            </a:pPr>
            <a:endParaRPr lang="ar-IQ" dirty="0"/>
          </a:p>
        </p:txBody>
      </p:sp>
    </p:spTree>
    <p:extLst>
      <p:ext uri="{BB962C8B-B14F-4D97-AF65-F5344CB8AC3E}">
        <p14:creationId xmlns:p14="http://schemas.microsoft.com/office/powerpoint/2010/main" val="393092698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fontScale="92500" lnSpcReduction="20000"/>
          </a:bodyPr>
          <a:lstStyle/>
          <a:p>
            <a:pPr marL="0" indent="0">
              <a:buNone/>
            </a:pPr>
            <a:r>
              <a:rPr lang="ar-IQ" b="1" u="sng" dirty="0"/>
              <a:t>أنواع الوصاية</a:t>
            </a:r>
            <a:r>
              <a:rPr lang="ar-IQ" b="1" u="sng" dirty="0" smtClean="0"/>
              <a:t>:</a:t>
            </a:r>
          </a:p>
          <a:p>
            <a:pPr marL="0" indent="0">
              <a:buNone/>
            </a:pPr>
            <a:endParaRPr lang="en-US" dirty="0"/>
          </a:p>
          <a:p>
            <a:pPr marL="0" indent="0" algn="just">
              <a:buNone/>
            </a:pPr>
            <a:r>
              <a:rPr lang="ar-IQ" dirty="0"/>
              <a:t>الوصي إما أن يختار من قبل الولي أو تنصبه المحكمة، ففي الحالة الأولى يسمى وصياً مختاراً ويسمى في الحالة الثانية وصياً منصوباً</a:t>
            </a:r>
            <a:r>
              <a:rPr lang="ar-IQ" dirty="0" smtClean="0"/>
              <a:t>.</a:t>
            </a:r>
          </a:p>
          <a:p>
            <a:pPr marL="0" indent="0" algn="just">
              <a:buNone/>
            </a:pPr>
            <a:endParaRPr lang="ar-IQ" dirty="0" smtClean="0"/>
          </a:p>
          <a:p>
            <a:pPr marL="0" indent="0" algn="just">
              <a:buNone/>
            </a:pPr>
            <a:r>
              <a:rPr lang="ar-IQ" b="1" dirty="0">
                <a:solidFill>
                  <a:srgbClr val="FF0000"/>
                </a:solidFill>
              </a:rPr>
              <a:t>أولاً- الوصي المختار:</a:t>
            </a:r>
            <a:endParaRPr lang="en-US" dirty="0">
              <a:solidFill>
                <a:srgbClr val="FF0000"/>
              </a:solidFill>
            </a:endParaRPr>
          </a:p>
          <a:p>
            <a:pPr marL="0" indent="0" algn="just">
              <a:buNone/>
            </a:pPr>
            <a:r>
              <a:rPr lang="ar-IQ" dirty="0"/>
              <a:t>هو من يختاره الأب لرعاية شؤون ولده الصغير أو الجنين ليكون خليفة عنه في الولاية على الصغير أو الجنين أو للنظر في شؤون تركته من بعده.</a:t>
            </a:r>
            <a:endParaRPr lang="en-US" dirty="0"/>
          </a:p>
          <a:p>
            <a:pPr marL="0" indent="0" algn="just">
              <a:buNone/>
            </a:pPr>
            <a:r>
              <a:rPr lang="ar-IQ" dirty="0"/>
              <a:t>وتثبت الوصاية المختارة بمحرر كتابي تقرها المحكمة بعد وفاة الأب، وإذا كان الأب قد إختار وصياً على الجنين فيعتبر وصياً على المولود </a:t>
            </a:r>
            <a:r>
              <a:rPr lang="ar-IQ" dirty="0" smtClean="0"/>
              <a:t>(</a:t>
            </a:r>
            <a:r>
              <a:rPr lang="ar-IQ" dirty="0"/>
              <a:t>م36 قاصرين).</a:t>
            </a:r>
            <a:endParaRPr lang="en-US" dirty="0"/>
          </a:p>
          <a:p>
            <a:pPr marL="0" indent="0" algn="just">
              <a:buNone/>
            </a:pPr>
            <a:endParaRPr lang="en-US" dirty="0" smtClean="0"/>
          </a:p>
          <a:p>
            <a:pPr marL="0" indent="0">
              <a:buNone/>
            </a:pPr>
            <a:endParaRPr lang="ar-IQ" dirty="0"/>
          </a:p>
        </p:txBody>
      </p:sp>
    </p:spTree>
    <p:extLst>
      <p:ext uri="{BB962C8B-B14F-4D97-AF65-F5344CB8AC3E}">
        <p14:creationId xmlns:p14="http://schemas.microsoft.com/office/powerpoint/2010/main" val="352630595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fade">
                                      <p:cBhvr>
                                        <p:cTn id="43" dur="1000"/>
                                        <p:tgtEl>
                                          <p:spTgt spid="2">
                                            <p:txEl>
                                              <p:pRg st="4" end="4"/>
                                            </p:txEl>
                                          </p:spTgt>
                                        </p:tgtEl>
                                      </p:cBhvr>
                                    </p:animEffect>
                                    <p:anim calcmode="lin" valueType="num">
                                      <p:cBhvr>
                                        <p:cTn id="4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Effect transition="in" filter="fade">
                                      <p:cBhvr>
                                        <p:cTn id="50" dur="1000"/>
                                        <p:tgtEl>
                                          <p:spTgt spid="2">
                                            <p:txEl>
                                              <p:pRg st="5" end="5"/>
                                            </p:txEl>
                                          </p:spTgt>
                                        </p:tgtEl>
                                      </p:cBhvr>
                                    </p:animEffect>
                                    <p:anim calcmode="lin" valueType="num">
                                      <p:cBhvr>
                                        <p:cTn id="5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2">
                                            <p:txEl>
                                              <p:pRg st="6" end="6"/>
                                            </p:txEl>
                                          </p:spTgt>
                                        </p:tgtEl>
                                        <p:attrNameLst>
                                          <p:attrName>style.visibility</p:attrName>
                                        </p:attrNameLst>
                                      </p:cBhvr>
                                      <p:to>
                                        <p:strVal val="visible"/>
                                      </p:to>
                                    </p:set>
                                    <p:animEffect transition="in" filter="fade">
                                      <p:cBhvr>
                                        <p:cTn id="57" dur="1000"/>
                                        <p:tgtEl>
                                          <p:spTgt spid="2">
                                            <p:txEl>
                                              <p:pRg st="6" end="6"/>
                                            </p:txEl>
                                          </p:spTgt>
                                        </p:tgtEl>
                                      </p:cBhvr>
                                    </p:animEffect>
                                    <p:anim calcmode="lin" valueType="num">
                                      <p:cBhvr>
                                        <p:cTn id="5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6264696"/>
          </a:xfrm>
        </p:spPr>
        <p:txBody>
          <a:bodyPr>
            <a:normAutofit/>
          </a:bodyPr>
          <a:lstStyle/>
          <a:p>
            <a:pPr marL="0" indent="0">
              <a:buNone/>
            </a:pPr>
            <a:r>
              <a:rPr lang="ar-IQ" b="1" dirty="0" smtClean="0"/>
              <a:t>ثانياً- الوصي المنصوب:</a:t>
            </a:r>
            <a:endParaRPr lang="en-US" dirty="0" smtClean="0"/>
          </a:p>
          <a:p>
            <a:pPr marL="0" indent="0" algn="just">
              <a:buNone/>
            </a:pPr>
            <a:r>
              <a:rPr lang="ar-IQ" dirty="0" smtClean="0">
                <a:solidFill>
                  <a:srgbClr val="00B050"/>
                </a:solidFill>
              </a:rPr>
              <a:t>يلاحظ من نص المادة (34) من قانون رعاية القاصرين، أن المحكمة تنصب وصياً على الصغير أو الجنين إذا لم يكن الأب قد </a:t>
            </a:r>
            <a:r>
              <a:rPr lang="ar-IQ" dirty="0" err="1" smtClean="0">
                <a:solidFill>
                  <a:srgbClr val="00B050"/>
                </a:solidFill>
              </a:rPr>
              <a:t>إختار</a:t>
            </a:r>
            <a:r>
              <a:rPr lang="ar-IQ" dirty="0" smtClean="0">
                <a:solidFill>
                  <a:srgbClr val="00B050"/>
                </a:solidFill>
              </a:rPr>
              <a:t> وصياً، وتقدم الأم على غيرها وفق مصلحة الصغير فإن لم يوجد أحدٌ منهما فتكون الوصاية لدائرة رعاية القاصرين حتى تنصب المحكمة وصياً.</a:t>
            </a:r>
          </a:p>
          <a:p>
            <a:pPr marL="0" indent="0" algn="just">
              <a:buNone/>
            </a:pPr>
            <a:endParaRPr lang="en-US" dirty="0" smtClean="0"/>
          </a:p>
          <a:p>
            <a:pPr marL="0" indent="0" algn="just">
              <a:buNone/>
            </a:pPr>
            <a:endParaRPr lang="en-US" dirty="0" smtClean="0"/>
          </a:p>
          <a:p>
            <a:pPr marL="0" indent="0">
              <a:buNone/>
            </a:pPr>
            <a:endParaRPr lang="ar-IQ" dirty="0"/>
          </a:p>
        </p:txBody>
      </p:sp>
    </p:spTree>
    <p:extLst>
      <p:ext uri="{BB962C8B-B14F-4D97-AF65-F5344CB8AC3E}">
        <p14:creationId xmlns:p14="http://schemas.microsoft.com/office/powerpoint/2010/main" val="154204466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6093296"/>
          </a:xfrm>
        </p:spPr>
        <p:txBody>
          <a:bodyPr>
            <a:normAutofit fontScale="92500" lnSpcReduction="10000"/>
          </a:bodyPr>
          <a:lstStyle/>
          <a:p>
            <a:pPr marL="0" indent="0">
              <a:buNone/>
            </a:pPr>
            <a:r>
              <a:rPr lang="ar-IQ" b="1" u="sng" dirty="0"/>
              <a:t>شروط الوصي</a:t>
            </a:r>
            <a:r>
              <a:rPr lang="ar-IQ" b="1" u="sng" dirty="0" smtClean="0"/>
              <a:t>:</a:t>
            </a:r>
            <a:endParaRPr lang="en-US" dirty="0"/>
          </a:p>
          <a:p>
            <a:pPr marL="0" indent="0" algn="just">
              <a:buNone/>
            </a:pPr>
            <a:r>
              <a:rPr lang="ar-IQ" dirty="0">
                <a:solidFill>
                  <a:srgbClr val="FF0000"/>
                </a:solidFill>
              </a:rPr>
              <a:t>حددت المادة (35) من قانون رعاية القاصرين شروط الوصي بالشكل الآتي:</a:t>
            </a:r>
            <a:endParaRPr lang="en-US" dirty="0">
              <a:solidFill>
                <a:srgbClr val="FF0000"/>
              </a:solidFill>
            </a:endParaRPr>
          </a:p>
          <a:p>
            <a:pPr marL="0" indent="0" algn="just">
              <a:buNone/>
            </a:pPr>
            <a:r>
              <a:rPr lang="ar-IQ" dirty="0">
                <a:solidFill>
                  <a:srgbClr val="7030A0"/>
                </a:solidFill>
              </a:rPr>
              <a:t>يجب أن يكون الوصي عاقلاً بالغاً ذا أهلية قادراً على ممارسة شؤون الوصاية ولا يجوز بوجه خاص أن يعين وصياً</a:t>
            </a:r>
            <a:r>
              <a:rPr lang="ar-IQ" dirty="0" smtClean="0">
                <a:solidFill>
                  <a:srgbClr val="7030A0"/>
                </a:solidFill>
              </a:rPr>
              <a:t>:</a:t>
            </a:r>
          </a:p>
          <a:p>
            <a:pPr marL="0" indent="0" algn="just">
              <a:buNone/>
            </a:pPr>
            <a:endParaRPr lang="en-US" dirty="0"/>
          </a:p>
          <a:p>
            <a:pPr marL="0" indent="0" algn="just">
              <a:buNone/>
            </a:pPr>
            <a:r>
              <a:rPr lang="ar-IQ" dirty="0">
                <a:solidFill>
                  <a:schemeClr val="accent2">
                    <a:lumMod val="75000"/>
                  </a:schemeClr>
                </a:solidFill>
              </a:rPr>
              <a:t>أ- المحكوم عليه في جريمة من الجرائم المخلة بالآداب </a:t>
            </a:r>
            <a:r>
              <a:rPr lang="ar-IQ" dirty="0" smtClean="0">
                <a:solidFill>
                  <a:schemeClr val="accent2">
                    <a:lumMod val="75000"/>
                  </a:schemeClr>
                </a:solidFill>
              </a:rPr>
              <a:t>والشرف، الماسة بالنزاهة</a:t>
            </a:r>
            <a:r>
              <a:rPr lang="ar-SA" dirty="0" smtClean="0">
                <a:solidFill>
                  <a:schemeClr val="accent2">
                    <a:lumMod val="75000"/>
                  </a:schemeClr>
                </a:solidFill>
              </a:rPr>
              <a:t>.</a:t>
            </a:r>
          </a:p>
          <a:p>
            <a:pPr marL="0" indent="0" algn="just">
              <a:buNone/>
            </a:pPr>
            <a:r>
              <a:rPr lang="ar-IQ" dirty="0">
                <a:solidFill>
                  <a:schemeClr val="accent2">
                    <a:lumMod val="75000"/>
                  </a:schemeClr>
                </a:solidFill>
              </a:rPr>
              <a:t>ب- من كان مشهوراً بسوء السيرة أو من لم يكن له وسيلة مشروعة للتعيش.</a:t>
            </a:r>
            <a:endParaRPr lang="en-US" dirty="0">
              <a:solidFill>
                <a:schemeClr val="accent2">
                  <a:lumMod val="75000"/>
                </a:schemeClr>
              </a:solidFill>
            </a:endParaRPr>
          </a:p>
          <a:p>
            <a:pPr marL="0" indent="0" algn="just">
              <a:buNone/>
            </a:pPr>
            <a:r>
              <a:rPr lang="ar-IQ" dirty="0">
                <a:solidFill>
                  <a:schemeClr val="accent2">
                    <a:lumMod val="75000"/>
                  </a:schemeClr>
                </a:solidFill>
              </a:rPr>
              <a:t>ج- من كان بينه أو أحد أصوله أو فروعه أو زوجته وبين القاصرين نزاع قضائي أو من كان بينه وبين القاصر أو بين عائلته خصومة، إذا كان يخشى على مصلحة القاصر منها.</a:t>
            </a:r>
          </a:p>
          <a:p>
            <a:pPr marL="0" indent="0" algn="just">
              <a:buNone/>
            </a:pPr>
            <a:endParaRPr lang="en-US" dirty="0"/>
          </a:p>
          <a:p>
            <a:pPr marL="0" indent="0" algn="just">
              <a:buNone/>
            </a:pPr>
            <a:endParaRPr lang="en-US" dirty="0">
              <a:solidFill>
                <a:schemeClr val="accent2">
                  <a:lumMod val="75000"/>
                </a:schemeClr>
              </a:solidFill>
            </a:endParaRPr>
          </a:p>
          <a:p>
            <a:pPr marL="0" indent="0">
              <a:buNone/>
            </a:pPr>
            <a:endParaRPr lang="ar-IQ" dirty="0"/>
          </a:p>
        </p:txBody>
      </p:sp>
    </p:spTree>
    <p:extLst>
      <p:ext uri="{BB962C8B-B14F-4D97-AF65-F5344CB8AC3E}">
        <p14:creationId xmlns:p14="http://schemas.microsoft.com/office/powerpoint/2010/main" val="205872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832648"/>
          </a:xfrm>
        </p:spPr>
        <p:txBody>
          <a:bodyPr>
            <a:normAutofit fontScale="92500"/>
          </a:bodyPr>
          <a:lstStyle/>
          <a:p>
            <a:pPr marL="0" indent="0" algn="just">
              <a:buNone/>
            </a:pPr>
            <a:r>
              <a:rPr lang="ar-IQ" dirty="0">
                <a:solidFill>
                  <a:srgbClr val="7030A0"/>
                </a:solidFill>
              </a:rPr>
              <a:t>ويلاحظ أن المادة (35) نصت على أنه </a:t>
            </a:r>
            <a:r>
              <a:rPr lang="ar-IQ" b="1" u="sng" dirty="0" smtClean="0">
                <a:solidFill>
                  <a:srgbClr val="7030A0"/>
                </a:solidFill>
              </a:rPr>
              <a:t>لا</a:t>
            </a:r>
            <a:r>
              <a:rPr lang="ar-SA" b="1" u="sng" dirty="0" smtClean="0">
                <a:solidFill>
                  <a:srgbClr val="7030A0"/>
                </a:solidFill>
              </a:rPr>
              <a:t> </a:t>
            </a:r>
            <a:r>
              <a:rPr lang="ar-IQ" b="1" u="sng" dirty="0" smtClean="0">
                <a:solidFill>
                  <a:srgbClr val="7030A0"/>
                </a:solidFill>
              </a:rPr>
              <a:t>يجوز </a:t>
            </a:r>
            <a:r>
              <a:rPr lang="ar-IQ" b="1" u="sng" dirty="0">
                <a:solidFill>
                  <a:srgbClr val="7030A0"/>
                </a:solidFill>
              </a:rPr>
              <a:t>بوجه خاص أن يعين وصياً</a:t>
            </a:r>
            <a:r>
              <a:rPr lang="ar-IQ" dirty="0">
                <a:solidFill>
                  <a:srgbClr val="7030A0"/>
                </a:solidFill>
              </a:rPr>
              <a:t> أي الحالات المذكورة أعلاه فهذه إنما وردت على سبيل المثال لا الحصر والتحديد ومن ثم فإن المحكمة تملك سلطة واسعة في القياس على هذه الحالات في عدم تعيين الوصي</a:t>
            </a:r>
            <a:r>
              <a:rPr lang="ar-IQ" dirty="0" smtClean="0">
                <a:solidFill>
                  <a:srgbClr val="7030A0"/>
                </a:solidFill>
              </a:rPr>
              <a:t>.</a:t>
            </a:r>
            <a:endParaRPr lang="ar-SA" dirty="0" smtClean="0">
              <a:solidFill>
                <a:srgbClr val="7030A0"/>
              </a:solidFill>
            </a:endParaRPr>
          </a:p>
          <a:p>
            <a:pPr marL="0" indent="0" algn="just">
              <a:buNone/>
            </a:pPr>
            <a:endParaRPr lang="ar-SA" dirty="0">
              <a:solidFill>
                <a:srgbClr val="7030A0"/>
              </a:solidFill>
            </a:endParaRPr>
          </a:p>
          <a:p>
            <a:pPr marL="0" indent="0" algn="just">
              <a:buNone/>
            </a:pPr>
            <a:r>
              <a:rPr lang="ar-SA" dirty="0" smtClean="0">
                <a:solidFill>
                  <a:srgbClr val="7030A0"/>
                </a:solidFill>
              </a:rPr>
              <a:t>عزل الوصي:(م38)</a:t>
            </a:r>
          </a:p>
          <a:p>
            <a:pPr marL="0" indent="0">
              <a:buNone/>
            </a:pPr>
            <a:r>
              <a:rPr lang="ar-SA" dirty="0"/>
              <a:t>يعزل الوصي في الحالات التالية</a:t>
            </a:r>
            <a:r>
              <a:rPr lang="en-US" dirty="0"/>
              <a:t> : –</a:t>
            </a:r>
          </a:p>
          <a:p>
            <a:pPr marL="0" indent="0">
              <a:buNone/>
            </a:pPr>
            <a:r>
              <a:rPr lang="ar-SA" dirty="0" smtClean="0"/>
              <a:t>1 </a:t>
            </a:r>
            <a:r>
              <a:rPr lang="ar-SA" dirty="0"/>
              <a:t>– اذا لم يعد اهلاً لممارسة شؤون الوصاية وفقاً لأحكام هذا القانون</a:t>
            </a:r>
            <a:r>
              <a:rPr lang="en-US" dirty="0"/>
              <a:t> .</a:t>
            </a:r>
          </a:p>
          <a:p>
            <a:pPr marL="0" indent="0">
              <a:buNone/>
            </a:pPr>
            <a:r>
              <a:rPr lang="ar-SA" dirty="0" smtClean="0"/>
              <a:t>2 </a:t>
            </a:r>
            <a:r>
              <a:rPr lang="ar-SA" dirty="0"/>
              <a:t>– اذا اوصت لجنة المحاسبة في مديرية رعاية القاصرين بعزله وفقاً للفقرة (رابعاً) من المادة 68 من هذا القانون</a:t>
            </a:r>
            <a:r>
              <a:rPr lang="en-US" dirty="0"/>
              <a:t> .</a:t>
            </a:r>
          </a:p>
          <a:p>
            <a:pPr marL="0" indent="0" algn="just">
              <a:buNone/>
            </a:pPr>
            <a:endParaRPr lang="en-US" dirty="0">
              <a:solidFill>
                <a:srgbClr val="7030A0"/>
              </a:solidFill>
            </a:endParaRP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66791188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6048672"/>
          </a:xfrm>
        </p:spPr>
        <p:txBody>
          <a:bodyPr>
            <a:normAutofit/>
          </a:bodyPr>
          <a:lstStyle/>
          <a:p>
            <a:pPr marL="0" indent="0">
              <a:buNone/>
            </a:pPr>
            <a:r>
              <a:rPr lang="ar-IQ" sz="2800" b="1" u="sng" dirty="0"/>
              <a:t>أجرة الوصاية</a:t>
            </a:r>
            <a:r>
              <a:rPr lang="ar-IQ" sz="2800" b="1" u="sng" dirty="0" smtClean="0"/>
              <a:t>:</a:t>
            </a:r>
            <a:endParaRPr lang="en-US" sz="2800" dirty="0"/>
          </a:p>
          <a:p>
            <a:pPr marL="0" indent="0" algn="just">
              <a:buNone/>
            </a:pPr>
            <a:r>
              <a:rPr lang="ar-IQ" sz="2800" dirty="0" smtClean="0">
                <a:solidFill>
                  <a:schemeClr val="accent4"/>
                </a:solidFill>
              </a:rPr>
              <a:t>أما </a:t>
            </a:r>
            <a:r>
              <a:rPr lang="ar-IQ" sz="2800" dirty="0">
                <a:solidFill>
                  <a:schemeClr val="accent4"/>
                </a:solidFill>
              </a:rPr>
              <a:t>في قانون رعاية القاصرين فيلاحظ أن المادة (41) منه أوجبت على الوصي أن يبذل في عمله ما يطلب من الوكيل المأجور بذله وفقاً لأحكام القانون المدني، كما أن المادة (70) منه أجازت تخصيص لمن يقوم بإدارة أموال القاصر أجر لقاء قيامه بذلك ويعين مقداره بقرار من مجلس رعاية القاصرين </a:t>
            </a:r>
            <a:r>
              <a:rPr lang="ar-IQ" sz="2800" dirty="0" smtClean="0">
                <a:solidFill>
                  <a:schemeClr val="accent4"/>
                </a:solidFill>
              </a:rPr>
              <a:t>على </a:t>
            </a:r>
            <a:r>
              <a:rPr lang="ar-IQ" sz="2800" dirty="0">
                <a:solidFill>
                  <a:schemeClr val="accent4"/>
                </a:solidFill>
              </a:rPr>
              <a:t>أن لا يزيد على 10% من مجموع الواردات السنوية للأموال التي يديرها</a:t>
            </a:r>
            <a:r>
              <a:rPr lang="ar-IQ" sz="2800" dirty="0" smtClean="0">
                <a:solidFill>
                  <a:schemeClr val="accent4"/>
                </a:solidFill>
              </a:rPr>
              <a:t>.</a:t>
            </a:r>
            <a:endParaRPr lang="ar-SA" sz="2800" dirty="0" smtClean="0">
              <a:solidFill>
                <a:schemeClr val="accent4"/>
              </a:solidFill>
            </a:endParaRPr>
          </a:p>
          <a:p>
            <a:pPr marL="0" indent="0">
              <a:buNone/>
            </a:pPr>
            <a:r>
              <a:rPr lang="ar-IQ" sz="2800" b="1" u="sng" dirty="0"/>
              <a:t>حدود سلطات الوصي وواجباته</a:t>
            </a:r>
            <a:r>
              <a:rPr lang="ar-IQ" sz="2800" b="1" u="sng" dirty="0" smtClean="0"/>
              <a:t>:</a:t>
            </a:r>
            <a:endParaRPr lang="en-US" sz="2800" b="1" dirty="0"/>
          </a:p>
          <a:p>
            <a:pPr marL="0" indent="0" algn="just">
              <a:buNone/>
            </a:pPr>
            <a:r>
              <a:rPr lang="ar-IQ" sz="2800" dirty="0">
                <a:solidFill>
                  <a:srgbClr val="C00000"/>
                </a:solidFill>
              </a:rPr>
              <a:t>إن ما يجب على الولي من عدم تجاوز حدوده في ولايته وما يجب القيام به هي نفس ما </a:t>
            </a:r>
            <a:r>
              <a:rPr lang="ar-IQ" sz="2800" dirty="0" err="1">
                <a:solidFill>
                  <a:srgbClr val="C00000"/>
                </a:solidFill>
              </a:rPr>
              <a:t>يتطلبه</a:t>
            </a:r>
            <a:r>
              <a:rPr lang="ar-IQ" sz="2800" dirty="0">
                <a:solidFill>
                  <a:srgbClr val="C00000"/>
                </a:solidFill>
              </a:rPr>
              <a:t> القانون من الوصي أيضاً وذلك </a:t>
            </a:r>
            <a:r>
              <a:rPr lang="ar-IQ" sz="2800" dirty="0" err="1">
                <a:solidFill>
                  <a:srgbClr val="C00000"/>
                </a:solidFill>
              </a:rPr>
              <a:t>إستناداً</a:t>
            </a:r>
            <a:r>
              <a:rPr lang="ar-IQ" sz="2800" dirty="0">
                <a:solidFill>
                  <a:srgbClr val="C00000"/>
                </a:solidFill>
              </a:rPr>
              <a:t> للمواد التي ذكرناها عند شرح حدود سلطات الولي وواجباته.</a:t>
            </a:r>
            <a:endParaRPr lang="en-US" sz="2800" dirty="0">
              <a:solidFill>
                <a:srgbClr val="C00000"/>
              </a:solidFill>
            </a:endParaRPr>
          </a:p>
          <a:p>
            <a:pPr marL="0" indent="0">
              <a:buNone/>
            </a:pPr>
            <a:endParaRPr lang="ar-IQ" sz="2800" dirty="0"/>
          </a:p>
          <a:p>
            <a:pPr marL="0" indent="0" algn="just">
              <a:buNone/>
            </a:pPr>
            <a:endParaRPr lang="en-US" sz="2800" dirty="0">
              <a:solidFill>
                <a:schemeClr val="accent4"/>
              </a:solidFill>
            </a:endParaRPr>
          </a:p>
        </p:txBody>
      </p:sp>
    </p:spTree>
    <p:extLst>
      <p:ext uri="{BB962C8B-B14F-4D97-AF65-F5344CB8AC3E}">
        <p14:creationId xmlns:p14="http://schemas.microsoft.com/office/powerpoint/2010/main" val="309978109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marL="0" indent="0">
              <a:buNone/>
            </a:pPr>
            <a:r>
              <a:rPr lang="ar-IQ" b="1" u="sng" dirty="0" err="1"/>
              <a:t>إنتهاء</a:t>
            </a:r>
            <a:r>
              <a:rPr lang="ar-IQ" b="1" u="sng" dirty="0"/>
              <a:t> الوصاية:</a:t>
            </a:r>
          </a:p>
          <a:p>
            <a:pPr marL="0" indent="0">
              <a:buNone/>
            </a:pPr>
            <a:endParaRPr lang="en-US" dirty="0"/>
          </a:p>
          <a:p>
            <a:pPr marL="0" indent="0" algn="just">
              <a:buNone/>
            </a:pPr>
            <a:r>
              <a:rPr lang="ar-IQ" b="1" dirty="0"/>
              <a:t>أشارت نص المادة (39) من قانون رعاية القاصرين إلى الحالات التي تنتهي بها مهمة الوصي وذلك:</a:t>
            </a:r>
            <a:endParaRPr lang="en-US" b="1" dirty="0"/>
          </a:p>
          <a:p>
            <a:pPr marL="0" indent="0" algn="just">
              <a:buNone/>
            </a:pPr>
            <a:r>
              <a:rPr lang="ar-IQ" dirty="0"/>
              <a:t>1- بلوغ الصغير سن الرشد ما لم تقرر</a:t>
            </a:r>
            <a:r>
              <a:rPr lang="ar-IQ" b="1" dirty="0"/>
              <a:t> </a:t>
            </a:r>
            <a:r>
              <a:rPr lang="ar-IQ" dirty="0"/>
              <a:t>المحكمة قبيل بلوغه</a:t>
            </a:r>
            <a:r>
              <a:rPr lang="ar-IQ" b="1" dirty="0"/>
              <a:t> </a:t>
            </a:r>
            <a:r>
              <a:rPr lang="ar-IQ" dirty="0"/>
              <a:t>هذا السن </a:t>
            </a:r>
            <a:r>
              <a:rPr lang="ar-IQ" dirty="0" smtClean="0"/>
              <a:t>استمرار </a:t>
            </a:r>
            <a:r>
              <a:rPr lang="ar-IQ" dirty="0"/>
              <a:t>الوصاية عليه. 2- </a:t>
            </a:r>
            <a:r>
              <a:rPr lang="ar-IQ" dirty="0" smtClean="0"/>
              <a:t>استرداد </a:t>
            </a:r>
            <a:r>
              <a:rPr lang="ar-IQ" dirty="0"/>
              <a:t>الأب ولايته. 3- عزل أو قبول </a:t>
            </a:r>
            <a:r>
              <a:rPr lang="ar-IQ" dirty="0" smtClean="0"/>
              <a:t>استقالته. </a:t>
            </a:r>
            <a:r>
              <a:rPr lang="ar-IQ" dirty="0"/>
              <a:t>4- فقدان أهليته أو ثبوت غيبته. 5- موته أو موت الصغير.</a:t>
            </a:r>
          </a:p>
          <a:p>
            <a:pPr marL="0" indent="0" algn="just">
              <a:buNone/>
            </a:pPr>
            <a:endParaRPr lang="en-US" dirty="0"/>
          </a:p>
          <a:p>
            <a:pPr marL="0" indent="0" algn="just">
              <a:buNone/>
            </a:pPr>
            <a:r>
              <a:rPr lang="ar-IQ" dirty="0"/>
              <a:t>أما الآثار المترتبة على </a:t>
            </a:r>
            <a:r>
              <a:rPr lang="ar-IQ" dirty="0" smtClean="0"/>
              <a:t>انتهاء </a:t>
            </a:r>
            <a:r>
              <a:rPr lang="ar-IQ" dirty="0"/>
              <a:t>الوصاية </a:t>
            </a:r>
            <a:r>
              <a:rPr lang="ar-SA" dirty="0" smtClean="0"/>
              <a:t>ب</a:t>
            </a:r>
            <a:r>
              <a:rPr lang="ar-IQ" dirty="0" smtClean="0"/>
              <a:t>بلوغ </a:t>
            </a:r>
            <a:r>
              <a:rPr lang="ar-IQ" dirty="0"/>
              <a:t>الصغير سن الرشد القيام </a:t>
            </a:r>
            <a:r>
              <a:rPr lang="ar-IQ" u="sng" dirty="0"/>
              <a:t>بتسليمه أمواله التي هي تحت الإدارة </a:t>
            </a:r>
            <a:r>
              <a:rPr lang="ar-IQ" dirty="0"/>
              <a:t>وكذلك </a:t>
            </a:r>
            <a:r>
              <a:rPr lang="ar-IQ" u="sng" dirty="0"/>
              <a:t>تسليمه حسابات نهائية مفصلة عن نتائج إدارة أمواله</a:t>
            </a:r>
            <a:r>
              <a:rPr lang="ar-IQ" dirty="0"/>
              <a:t>، </a:t>
            </a:r>
            <a:r>
              <a:rPr lang="ar-SA" dirty="0" smtClean="0"/>
              <a:t>و</a:t>
            </a:r>
            <a:r>
              <a:rPr lang="ar-IQ" dirty="0" smtClean="0"/>
              <a:t>عليه </a:t>
            </a:r>
            <a:r>
              <a:rPr lang="ar-IQ" dirty="0"/>
              <a:t>تسليم نسخة من تلك الحسابات إلى مديرية رعاية القاصرين (م59/أولاً  قاصرين).</a:t>
            </a:r>
          </a:p>
          <a:p>
            <a:pPr marL="0" indent="0">
              <a:buNone/>
            </a:pPr>
            <a:endParaRPr lang="en-US" dirty="0"/>
          </a:p>
        </p:txBody>
      </p:sp>
    </p:spTree>
    <p:extLst>
      <p:ext uri="{BB962C8B-B14F-4D97-AF65-F5344CB8AC3E}">
        <p14:creationId xmlns:p14="http://schemas.microsoft.com/office/powerpoint/2010/main" val="355272575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828</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Zhiman</dc:creator>
  <cp:lastModifiedBy>Zhiman</cp:lastModifiedBy>
  <cp:revision>7</cp:revision>
  <dcterms:created xsi:type="dcterms:W3CDTF">2023-02-25T17:58:19Z</dcterms:created>
  <dcterms:modified xsi:type="dcterms:W3CDTF">2023-02-25T20:02:00Z</dcterms:modified>
</cp:coreProperties>
</file>