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8" r:id="rId3"/>
    <p:sldMasterId id="2147483730" r:id="rId4"/>
    <p:sldMasterId id="2147483744" r:id="rId5"/>
    <p:sldMasterId id="2147483758" r:id="rId6"/>
    <p:sldMasterId id="2147483772" r:id="rId7"/>
    <p:sldMasterId id="2147483784" r:id="rId8"/>
    <p:sldMasterId id="2147483810" r:id="rId9"/>
  </p:sldMasterIdLst>
  <p:notesMasterIdLst>
    <p:notesMasterId r:id="rId55"/>
  </p:notesMasterIdLst>
  <p:sldIdLst>
    <p:sldId id="256" r:id="rId10"/>
    <p:sldId id="435" r:id="rId11"/>
    <p:sldId id="270" r:id="rId12"/>
    <p:sldId id="421" r:id="rId13"/>
    <p:sldId id="420" r:id="rId14"/>
    <p:sldId id="436" r:id="rId15"/>
    <p:sldId id="416" r:id="rId16"/>
    <p:sldId id="422" r:id="rId17"/>
    <p:sldId id="393" r:id="rId18"/>
    <p:sldId id="419" r:id="rId19"/>
    <p:sldId id="418" r:id="rId20"/>
    <p:sldId id="319" r:id="rId21"/>
    <p:sldId id="320" r:id="rId22"/>
    <p:sldId id="322" r:id="rId23"/>
    <p:sldId id="323" r:id="rId24"/>
    <p:sldId id="325" r:id="rId25"/>
    <p:sldId id="342" r:id="rId26"/>
    <p:sldId id="434" r:id="rId27"/>
    <p:sldId id="411" r:id="rId28"/>
    <p:sldId id="374" r:id="rId29"/>
    <p:sldId id="327" r:id="rId30"/>
    <p:sldId id="328" r:id="rId31"/>
    <p:sldId id="433" r:id="rId32"/>
    <p:sldId id="330" r:id="rId33"/>
    <p:sldId id="331" r:id="rId34"/>
    <p:sldId id="426" r:id="rId35"/>
    <p:sldId id="429" r:id="rId36"/>
    <p:sldId id="335" r:id="rId37"/>
    <p:sldId id="427" r:id="rId38"/>
    <p:sldId id="343" r:id="rId39"/>
    <p:sldId id="369" r:id="rId40"/>
    <p:sldId id="423" r:id="rId41"/>
    <p:sldId id="360" r:id="rId42"/>
    <p:sldId id="384" r:id="rId43"/>
    <p:sldId id="303" r:id="rId44"/>
    <p:sldId id="304" r:id="rId45"/>
    <p:sldId id="305" r:id="rId46"/>
    <p:sldId id="306" r:id="rId47"/>
    <p:sldId id="307" r:id="rId48"/>
    <p:sldId id="431" r:id="rId49"/>
    <p:sldId id="430" r:id="rId50"/>
    <p:sldId id="309" r:id="rId51"/>
    <p:sldId id="310" r:id="rId52"/>
    <p:sldId id="338" r:id="rId53"/>
    <p:sldId id="297"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44" d="100"/>
          <a:sy n="44" d="100"/>
        </p:scale>
        <p:origin x="1459" y="67"/>
      </p:cViewPr>
      <p:guideLst>
        <p:guide orient="horz" pos="2160"/>
        <p:guide pos="2880"/>
      </p:guideLst>
    </p:cSldViewPr>
  </p:slideViewPr>
  <p:notesTextViewPr>
    <p:cViewPr>
      <p:scale>
        <a:sx n="100" d="100"/>
        <a:sy n="100" d="100"/>
      </p:scale>
      <p:origin x="0" y="0"/>
    </p:cViewPr>
  </p:notesTextViewPr>
  <p:sorterViewPr>
    <p:cViewPr>
      <p:scale>
        <a:sx n="84" d="100"/>
        <a:sy n="84" d="100"/>
      </p:scale>
      <p:origin x="0" y="-114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69282E-D190-475B-9BF2-478BEF108687}" type="datetimeFigureOut">
              <a:rPr lang="en-US" smtClean="0"/>
              <a:t>2/13/2024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5B7E94-7E12-4DAC-9914-9976CF8FC7AF}" type="slidenum">
              <a:rPr lang="en-US" smtClean="0"/>
              <a:t>‹#›</a:t>
            </a:fld>
            <a:endParaRPr lang="en-US"/>
          </a:p>
        </p:txBody>
      </p:sp>
    </p:spTree>
    <p:extLst>
      <p:ext uri="{BB962C8B-B14F-4D97-AF65-F5344CB8AC3E}">
        <p14:creationId xmlns:p14="http://schemas.microsoft.com/office/powerpoint/2010/main" val="3447554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5B7E94-7E12-4DAC-9914-9976CF8FC7AF}" type="slidenum">
              <a:rPr lang="en-US" smtClean="0"/>
              <a:t>2</a:t>
            </a:fld>
            <a:endParaRPr lang="en-US"/>
          </a:p>
        </p:txBody>
      </p:sp>
    </p:spTree>
    <p:extLst>
      <p:ext uri="{BB962C8B-B14F-4D97-AF65-F5344CB8AC3E}">
        <p14:creationId xmlns:p14="http://schemas.microsoft.com/office/powerpoint/2010/main" val="1200247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546A183F-503D-44AC-A9B8-B74C1856A947}" type="slidenum">
              <a:rPr lang="en-US" altLang="en-US">
                <a:solidFill>
                  <a:prstClr val="black"/>
                </a:solidFill>
              </a:rPr>
              <a:pPr/>
              <a:t>12</a:t>
            </a:fld>
            <a:endParaRPr lang="en-US" altLang="en-US">
              <a:solidFill>
                <a:prstClr val="black"/>
              </a:solidFill>
            </a:endParaRPr>
          </a:p>
        </p:txBody>
      </p:sp>
      <p:sp>
        <p:nvSpPr>
          <p:cNvPr id="20483" name="Rectangle 2"/>
          <p:cNvSpPr>
            <a:spLocks noGrp="1" noRot="1" noChangeAspect="1" noChangeArrowheads="1" noTextEdit="1"/>
          </p:cNvSpPr>
          <p:nvPr>
            <p:ph type="sldImg"/>
          </p:nvPr>
        </p:nvSpPr>
        <p:spPr>
          <a:xfrm>
            <a:off x="1143000" y="685800"/>
            <a:ext cx="4572000" cy="3429000"/>
          </a:xfrm>
          <a:ln w="12700" cap="flat">
            <a:solidFill>
              <a:schemeClr val="tx1"/>
            </a:solidFill>
          </a:ln>
        </p:spPr>
      </p:sp>
      <p:sp>
        <p:nvSpPr>
          <p:cNvPr id="20484" name="Rectangle 3"/>
          <p:cNvSpPr>
            <a:spLocks noGrp="1" noChangeArrowheads="1"/>
          </p:cNvSpPr>
          <p:nvPr>
            <p:ph type="body" idx="1"/>
          </p:nvPr>
        </p:nvSpPr>
        <p:spPr>
          <a:noFill/>
          <a:ln/>
        </p:spPr>
        <p:txBody>
          <a:bodyPr lIns="90487" tIns="44450" rIns="90487" bIns="44450"/>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AB2CB65C-944A-49F1-8750-338943D944BC}" type="slidenum">
              <a:rPr lang="en-US" altLang="en-US">
                <a:solidFill>
                  <a:prstClr val="black"/>
                </a:solidFill>
              </a:rPr>
              <a:pPr/>
              <a:t>21</a:t>
            </a:fld>
            <a:endParaRPr lang="en-US" altLang="en-US">
              <a:solidFill>
                <a:prstClr val="black"/>
              </a:solidFill>
            </a:endParaRPr>
          </a:p>
        </p:txBody>
      </p:sp>
      <p:sp>
        <p:nvSpPr>
          <p:cNvPr id="22531" name="Rectangle 2"/>
          <p:cNvSpPr>
            <a:spLocks noGrp="1" noRot="1" noChangeAspect="1" noChangeArrowheads="1" noTextEdit="1"/>
          </p:cNvSpPr>
          <p:nvPr>
            <p:ph type="sldImg"/>
          </p:nvPr>
        </p:nvSpPr>
        <p:spPr>
          <a:xfrm>
            <a:off x="1143000" y="685800"/>
            <a:ext cx="4572000" cy="3429000"/>
          </a:xfrm>
          <a:ln w="12700" cap="flat">
            <a:solidFill>
              <a:schemeClr val="tx1"/>
            </a:solidFill>
          </a:ln>
        </p:spPr>
      </p:sp>
      <p:sp>
        <p:nvSpPr>
          <p:cNvPr id="22532" name="Rectangle 3"/>
          <p:cNvSpPr>
            <a:spLocks noGrp="1" noChangeArrowheads="1"/>
          </p:cNvSpPr>
          <p:nvPr>
            <p:ph type="body" idx="1"/>
          </p:nvPr>
        </p:nvSpPr>
        <p:spPr>
          <a:noFill/>
          <a:ln/>
        </p:spPr>
        <p:txBody>
          <a:bodyPr lIns="90487" tIns="44450" rIns="90487" bIns="44450"/>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AB8205-4F0D-4272-B617-4C3BFE79A13C}" type="slidenum">
              <a:rPr lang="ar-IQ" smtClean="0">
                <a:solidFill>
                  <a:prstClr val="black"/>
                </a:solidFill>
              </a:rPr>
              <a:pPr/>
              <a:t>26</a:t>
            </a:fld>
            <a:endParaRPr lang="ar-IQ">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1143000" y="685800"/>
            <a:ext cx="4572000" cy="3429000"/>
          </a:xfrm>
        </p:spPr>
      </p:sp>
      <p:sp>
        <p:nvSpPr>
          <p:cNvPr id="3" name="عنصر نائب للملاحظات 2"/>
          <p:cNvSpPr>
            <a:spLocks noGrp="1"/>
          </p:cNvSpPr>
          <p:nvPr>
            <p:ph type="body" idx="1"/>
          </p:nvPr>
        </p:nvSpPr>
        <p:spPr/>
        <p:txBody>
          <a:bodyPr/>
          <a:lstStyle/>
          <a:p>
            <a:endParaRPr lang="ar-IQ" dirty="0"/>
          </a:p>
        </p:txBody>
      </p:sp>
      <p:sp>
        <p:nvSpPr>
          <p:cNvPr id="4" name="عنصر نائب لرقم الشريحة 3"/>
          <p:cNvSpPr>
            <a:spLocks noGrp="1"/>
          </p:cNvSpPr>
          <p:nvPr>
            <p:ph type="sldNum" sz="quarter" idx="10"/>
          </p:nvPr>
        </p:nvSpPr>
        <p:spPr/>
        <p:txBody>
          <a:bodyPr/>
          <a:lstStyle/>
          <a:p>
            <a:fld id="{1CBD03ED-224B-40DB-B706-91BC5AA3AEF7}" type="slidenum">
              <a:rPr lang="ar-IQ" smtClean="0">
                <a:solidFill>
                  <a:prstClr val="black"/>
                </a:solidFill>
              </a:rPr>
              <a:pPr/>
              <a:t>42</a:t>
            </a:fld>
            <a:endParaRPr lang="ar-IQ">
              <a:solidFill>
                <a:prstClr val="black"/>
              </a:solidFill>
            </a:endParaRPr>
          </a:p>
        </p:txBody>
      </p:sp>
    </p:spTree>
    <p:extLst>
      <p:ext uri="{BB962C8B-B14F-4D97-AF65-F5344CB8AC3E}">
        <p14:creationId xmlns:p14="http://schemas.microsoft.com/office/powerpoint/2010/main" val="1169889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4B81C5CE-2F13-4EA3-9BBC-3773F2A19F32}" type="slidenum">
              <a:rPr lang="en-US" altLang="en-US">
                <a:solidFill>
                  <a:prstClr val="black"/>
                </a:solidFill>
              </a:rPr>
              <a:pPr/>
              <a:t>45</a:t>
            </a:fld>
            <a:endParaRPr lang="en-US" altLang="en-US">
              <a:solidFill>
                <a:prstClr val="black"/>
              </a:solidFill>
            </a:endParaRPr>
          </a:p>
        </p:txBody>
      </p:sp>
      <p:sp>
        <p:nvSpPr>
          <p:cNvPr id="23555" name="Rectangle 2"/>
          <p:cNvSpPr>
            <a:spLocks noGrp="1" noRot="1" noChangeAspect="1" noChangeArrowheads="1" noTextEdit="1"/>
          </p:cNvSpPr>
          <p:nvPr>
            <p:ph type="sldImg"/>
          </p:nvPr>
        </p:nvSpPr>
        <p:spPr>
          <a:xfrm>
            <a:off x="1143000" y="685800"/>
            <a:ext cx="4572000" cy="3429000"/>
          </a:xfrm>
          <a:ln w="12700" cap="flat">
            <a:solidFill>
              <a:schemeClr val="tx1"/>
            </a:solidFill>
          </a:ln>
        </p:spPr>
      </p:sp>
      <p:sp>
        <p:nvSpPr>
          <p:cNvPr id="23556" name="Rectangle 3"/>
          <p:cNvSpPr>
            <a:spLocks noGrp="1" noChangeArrowheads="1"/>
          </p:cNvSpPr>
          <p:nvPr>
            <p:ph type="body" idx="1"/>
          </p:nvPr>
        </p:nvSpPr>
        <p:spPr>
          <a:noFill/>
          <a:ln/>
        </p:spPr>
        <p:txBody>
          <a:bodyPr lIns="90487" tIns="44450" rIns="90487" bIns="44450"/>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3158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84655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9689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5067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79291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6159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4198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0141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6118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272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ar-IQ"/>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IQ"/>
          </a:p>
        </p:txBody>
      </p:sp>
      <p:sp>
        <p:nvSpPr>
          <p:cNvPr id="4" name="Date Placeholder 3"/>
          <p:cNvSpPr>
            <a:spLocks noGrp="1"/>
          </p:cNvSpPr>
          <p:nvPr>
            <p:ph type="dt" sz="half" idx="10"/>
          </p:nvPr>
        </p:nvSpPr>
        <p:spPr/>
        <p:txBody>
          <a:bodyPr/>
          <a:lstStyle/>
          <a:p>
            <a:fld id="{1F9EDCBC-F75D-4F18-83F5-68A3C40A246E}"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2712894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4046C854-1F90-4856-9E0F-66DC090ADDE5}"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723618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IQ"/>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2669A6-8E3B-4730-877A-1CAE8A433C95}"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394173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p>
            <a:fld id="{8DCE3DB9-42B6-423A-97DD-432A4AAA2A5F}" type="datetime8">
              <a:rPr lang="ar-IQ" smtClean="0">
                <a:solidFill>
                  <a:prstClr val="black">
                    <a:tint val="75000"/>
                  </a:prstClr>
                </a:solidFill>
              </a:rPr>
              <a:pPr/>
              <a:t>13 شباط، 24</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80570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IQ"/>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p>
            <a:fld id="{307B528B-0E10-41A4-8919-82D67EA16458}" type="datetime8">
              <a:rPr lang="ar-IQ" smtClean="0">
                <a:solidFill>
                  <a:prstClr val="black">
                    <a:tint val="75000"/>
                  </a:prstClr>
                </a:solidFill>
              </a:rPr>
              <a:pPr/>
              <a:t>13 شباط، 24</a:t>
            </a:fld>
            <a:endParaRPr lang="ar-IQ">
              <a:solidFill>
                <a:prstClr val="black">
                  <a:tint val="75000"/>
                </a:prstClr>
              </a:solidFill>
            </a:endParaRPr>
          </a:p>
        </p:txBody>
      </p:sp>
      <p:sp>
        <p:nvSpPr>
          <p:cNvPr id="8" name="Footer Placeholder 7"/>
          <p:cNvSpPr>
            <a:spLocks noGrp="1"/>
          </p:cNvSpPr>
          <p:nvPr>
            <p:ph type="ftr" sz="quarter" idx="11"/>
          </p:nvPr>
        </p:nvSpPr>
        <p:spPr/>
        <p:txBody>
          <a:bodyPr/>
          <a:lstStyle/>
          <a:p>
            <a:endParaRPr lang="ar-IQ">
              <a:solidFill>
                <a:prstClr val="black">
                  <a:tint val="75000"/>
                </a:prstClr>
              </a:solidFill>
            </a:endParaRPr>
          </a:p>
        </p:txBody>
      </p:sp>
      <p:sp>
        <p:nvSpPr>
          <p:cNvPr id="9" name="Slide Number Placeholder 8"/>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246063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p>
            <a:fld id="{AD981A92-BCDE-43FC-8658-A106F1A6C7EB}" type="datetime8">
              <a:rPr lang="ar-IQ" smtClean="0">
                <a:solidFill>
                  <a:prstClr val="black">
                    <a:tint val="75000"/>
                  </a:prstClr>
                </a:solidFill>
              </a:rPr>
              <a:pPr/>
              <a:t>13 شباط، 24</a:t>
            </a:fld>
            <a:endParaRPr lang="ar-IQ">
              <a:solidFill>
                <a:prstClr val="black">
                  <a:tint val="75000"/>
                </a:prstClr>
              </a:solidFill>
            </a:endParaRPr>
          </a:p>
        </p:txBody>
      </p:sp>
      <p:sp>
        <p:nvSpPr>
          <p:cNvPr id="4" name="Footer Placeholder 3"/>
          <p:cNvSpPr>
            <a:spLocks noGrp="1"/>
          </p:cNvSpPr>
          <p:nvPr>
            <p:ph type="ftr" sz="quarter" idx="11"/>
          </p:nvPr>
        </p:nvSpPr>
        <p:spPr/>
        <p:txBody>
          <a:bodyPr/>
          <a:lstStyle/>
          <a:p>
            <a:endParaRPr lang="ar-IQ">
              <a:solidFill>
                <a:prstClr val="black">
                  <a:tint val="75000"/>
                </a:prstClr>
              </a:solidFill>
            </a:endParaRPr>
          </a:p>
        </p:txBody>
      </p:sp>
      <p:sp>
        <p:nvSpPr>
          <p:cNvPr id="5" name="Slide Number Placeholder 4"/>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575121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28B362-407F-4A9B-8C23-E821732458E1}" type="datetime8">
              <a:rPr lang="ar-IQ" smtClean="0">
                <a:solidFill>
                  <a:prstClr val="black">
                    <a:tint val="75000"/>
                  </a:prstClr>
                </a:solidFill>
              </a:rPr>
              <a:pPr/>
              <a:t>13 شباط، 24</a:t>
            </a:fld>
            <a:endParaRPr lang="ar-IQ">
              <a:solidFill>
                <a:prstClr val="black">
                  <a:tint val="75000"/>
                </a:prstClr>
              </a:solidFill>
            </a:endParaRPr>
          </a:p>
        </p:txBody>
      </p:sp>
      <p:sp>
        <p:nvSpPr>
          <p:cNvPr id="3" name="Footer Placeholder 2"/>
          <p:cNvSpPr>
            <a:spLocks noGrp="1"/>
          </p:cNvSpPr>
          <p:nvPr>
            <p:ph type="ftr" sz="quarter" idx="11"/>
          </p:nvPr>
        </p:nvSpPr>
        <p:spPr/>
        <p:txBody>
          <a:bodyPr/>
          <a:lstStyle/>
          <a:p>
            <a:endParaRPr lang="ar-IQ">
              <a:solidFill>
                <a:prstClr val="black">
                  <a:tint val="75000"/>
                </a:prstClr>
              </a:solidFill>
            </a:endParaRPr>
          </a:p>
        </p:txBody>
      </p:sp>
      <p:sp>
        <p:nvSpPr>
          <p:cNvPr id="4" name="Slide Number Placeholder 3"/>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058164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r">
              <a:defRPr sz="2000" b="1"/>
            </a:lvl1pPr>
          </a:lstStyle>
          <a:p>
            <a:r>
              <a:rPr lang="en-US"/>
              <a:t>Click to edit Master title style</a:t>
            </a:r>
            <a:endParaRPr lang="ar-IQ"/>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DEB907-1D9B-455C-BB4C-5354215AF3FC}" type="datetime8">
              <a:rPr lang="ar-IQ" smtClean="0">
                <a:solidFill>
                  <a:prstClr val="black">
                    <a:tint val="75000"/>
                  </a:prstClr>
                </a:solidFill>
              </a:rPr>
              <a:pPr/>
              <a:t>13 شباط، 24</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468365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r">
              <a:defRPr sz="2000" b="1"/>
            </a:lvl1pPr>
          </a:lstStyle>
          <a:p>
            <a:r>
              <a:rPr lang="en-US"/>
              <a:t>Click to edit Master title style</a:t>
            </a:r>
            <a:endParaRPr lang="ar-IQ"/>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184FAB-DEB3-41C5-8AC9-7EC1E6B634D9}" type="datetime8">
              <a:rPr lang="ar-IQ" smtClean="0">
                <a:solidFill>
                  <a:prstClr val="black">
                    <a:tint val="75000"/>
                  </a:prstClr>
                </a:solidFill>
              </a:rPr>
              <a:pPr/>
              <a:t>13 شباط، 24</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97438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533D8366-1793-439A-A963-6DC1709BA007}"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639830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59AC5DD2-937F-4EBD-9B79-11A55DFE2C59}"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553663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ar-IQ"/>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Rectangle 4"/>
          <p:cNvSpPr>
            <a:spLocks noGrp="1" noChangeArrowheads="1"/>
          </p:cNvSpPr>
          <p:nvPr>
            <p:ph type="dt" sz="half" idx="10"/>
          </p:nvPr>
        </p:nvSpPr>
        <p:spPr>
          <a:ln/>
        </p:spPr>
        <p:txBody>
          <a:bodyPr/>
          <a:lstStyle>
            <a:lvl1pPr>
              <a:defRPr/>
            </a:lvl1pPr>
          </a:lstStyle>
          <a:p>
            <a:pPr>
              <a:defRPr/>
            </a:pPr>
            <a:fld id="{D2660348-E5C8-4CAC-A218-08CC72A55E12}" type="datetime8">
              <a:rPr lang="ar-IQ" altLang="en-US" smtClean="0">
                <a:solidFill>
                  <a:prstClr val="black">
                    <a:tint val="75000"/>
                  </a:prstClr>
                </a:solidFill>
              </a:rPr>
              <a:pPr>
                <a:defRPr/>
              </a:pPr>
              <a:t>13 شباط، 24</a:t>
            </a:fld>
            <a:endParaRPr lang="en-US" alt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AEBB57-ED67-4BAA-A93E-8CE36F5814A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7965736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ar-IQ"/>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6" name="Rectangle 4"/>
          <p:cNvSpPr>
            <a:spLocks noGrp="1" noChangeArrowheads="1"/>
          </p:cNvSpPr>
          <p:nvPr>
            <p:ph type="dt" sz="half" idx="10"/>
          </p:nvPr>
        </p:nvSpPr>
        <p:spPr>
          <a:ln/>
        </p:spPr>
        <p:txBody>
          <a:bodyPr/>
          <a:lstStyle>
            <a:lvl1pPr>
              <a:defRPr/>
            </a:lvl1pPr>
          </a:lstStyle>
          <a:p>
            <a:pPr>
              <a:defRPr/>
            </a:pPr>
            <a:fld id="{15F991EB-C85C-4B00-9580-371B327DD5CA}" type="datetime8">
              <a:rPr lang="ar-IQ" altLang="en-US" smtClean="0">
                <a:solidFill>
                  <a:prstClr val="black">
                    <a:tint val="75000"/>
                  </a:prstClr>
                </a:solidFill>
              </a:rPr>
              <a:pPr>
                <a:defRPr/>
              </a:pPr>
              <a:t>13 شباط، 24</a:t>
            </a:fld>
            <a:endParaRPr lang="en-US" alt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1A49C5-493C-4AA7-82E4-3BD8F01FB67D}"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817814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ar-IQ"/>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IQ"/>
          </a:p>
        </p:txBody>
      </p:sp>
      <p:sp>
        <p:nvSpPr>
          <p:cNvPr id="4" name="Date Placeholder 3"/>
          <p:cNvSpPr>
            <a:spLocks noGrp="1"/>
          </p:cNvSpPr>
          <p:nvPr>
            <p:ph type="dt" sz="half" idx="10"/>
          </p:nvPr>
        </p:nvSpPr>
        <p:spPr/>
        <p:txBody>
          <a:bodyPr/>
          <a:lstStyle/>
          <a:p>
            <a:fld id="{1F9EDCBC-F75D-4F18-83F5-68A3C40A246E}"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332238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4046C854-1F90-4856-9E0F-66DC090ADDE5}"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339678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IQ"/>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2669A6-8E3B-4730-877A-1CAE8A433C95}"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299755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p>
            <a:fld id="{8DCE3DB9-42B6-423A-97DD-432A4AAA2A5F}" type="datetime8">
              <a:rPr lang="ar-IQ" smtClean="0">
                <a:solidFill>
                  <a:prstClr val="black">
                    <a:tint val="75000"/>
                  </a:prstClr>
                </a:solidFill>
              </a:rPr>
              <a:pPr/>
              <a:t>13 شباط، 24</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015373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IQ"/>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p>
            <a:fld id="{307B528B-0E10-41A4-8919-82D67EA16458}" type="datetime8">
              <a:rPr lang="ar-IQ" smtClean="0">
                <a:solidFill>
                  <a:prstClr val="black">
                    <a:tint val="75000"/>
                  </a:prstClr>
                </a:solidFill>
              </a:rPr>
              <a:pPr/>
              <a:t>13 شباط، 24</a:t>
            </a:fld>
            <a:endParaRPr lang="ar-IQ">
              <a:solidFill>
                <a:prstClr val="black">
                  <a:tint val="75000"/>
                </a:prstClr>
              </a:solidFill>
            </a:endParaRPr>
          </a:p>
        </p:txBody>
      </p:sp>
      <p:sp>
        <p:nvSpPr>
          <p:cNvPr id="8" name="Footer Placeholder 7"/>
          <p:cNvSpPr>
            <a:spLocks noGrp="1"/>
          </p:cNvSpPr>
          <p:nvPr>
            <p:ph type="ftr" sz="quarter" idx="11"/>
          </p:nvPr>
        </p:nvSpPr>
        <p:spPr/>
        <p:txBody>
          <a:bodyPr/>
          <a:lstStyle/>
          <a:p>
            <a:endParaRPr lang="ar-IQ">
              <a:solidFill>
                <a:prstClr val="black">
                  <a:tint val="75000"/>
                </a:prstClr>
              </a:solidFill>
            </a:endParaRPr>
          </a:p>
        </p:txBody>
      </p:sp>
      <p:sp>
        <p:nvSpPr>
          <p:cNvPr id="9" name="Slide Number Placeholder 8"/>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199960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p>
            <a:fld id="{AD981A92-BCDE-43FC-8658-A106F1A6C7EB}" type="datetime8">
              <a:rPr lang="ar-IQ" smtClean="0">
                <a:solidFill>
                  <a:prstClr val="black">
                    <a:tint val="75000"/>
                  </a:prstClr>
                </a:solidFill>
              </a:rPr>
              <a:pPr/>
              <a:t>13 شباط، 24</a:t>
            </a:fld>
            <a:endParaRPr lang="ar-IQ">
              <a:solidFill>
                <a:prstClr val="black">
                  <a:tint val="75000"/>
                </a:prstClr>
              </a:solidFill>
            </a:endParaRPr>
          </a:p>
        </p:txBody>
      </p:sp>
      <p:sp>
        <p:nvSpPr>
          <p:cNvPr id="4" name="Footer Placeholder 3"/>
          <p:cNvSpPr>
            <a:spLocks noGrp="1"/>
          </p:cNvSpPr>
          <p:nvPr>
            <p:ph type="ftr" sz="quarter" idx="11"/>
          </p:nvPr>
        </p:nvSpPr>
        <p:spPr/>
        <p:txBody>
          <a:bodyPr/>
          <a:lstStyle/>
          <a:p>
            <a:endParaRPr lang="ar-IQ">
              <a:solidFill>
                <a:prstClr val="black">
                  <a:tint val="75000"/>
                </a:prstClr>
              </a:solidFill>
            </a:endParaRPr>
          </a:p>
        </p:txBody>
      </p:sp>
      <p:sp>
        <p:nvSpPr>
          <p:cNvPr id="5" name="Slide Number Placeholder 4"/>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8354383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28B362-407F-4A9B-8C23-E821732458E1}" type="datetime8">
              <a:rPr lang="ar-IQ" smtClean="0">
                <a:solidFill>
                  <a:prstClr val="black">
                    <a:tint val="75000"/>
                  </a:prstClr>
                </a:solidFill>
              </a:rPr>
              <a:pPr/>
              <a:t>13 شباط، 24</a:t>
            </a:fld>
            <a:endParaRPr lang="ar-IQ">
              <a:solidFill>
                <a:prstClr val="black">
                  <a:tint val="75000"/>
                </a:prstClr>
              </a:solidFill>
            </a:endParaRPr>
          </a:p>
        </p:txBody>
      </p:sp>
      <p:sp>
        <p:nvSpPr>
          <p:cNvPr id="3" name="Footer Placeholder 2"/>
          <p:cNvSpPr>
            <a:spLocks noGrp="1"/>
          </p:cNvSpPr>
          <p:nvPr>
            <p:ph type="ftr" sz="quarter" idx="11"/>
          </p:nvPr>
        </p:nvSpPr>
        <p:spPr/>
        <p:txBody>
          <a:bodyPr/>
          <a:lstStyle/>
          <a:p>
            <a:endParaRPr lang="ar-IQ">
              <a:solidFill>
                <a:prstClr val="black">
                  <a:tint val="75000"/>
                </a:prstClr>
              </a:solidFill>
            </a:endParaRPr>
          </a:p>
        </p:txBody>
      </p:sp>
      <p:sp>
        <p:nvSpPr>
          <p:cNvPr id="4" name="Slide Number Placeholder 3"/>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788475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r">
              <a:defRPr sz="2000" b="1"/>
            </a:lvl1pPr>
          </a:lstStyle>
          <a:p>
            <a:r>
              <a:rPr lang="en-US"/>
              <a:t>Click to edit Master title style</a:t>
            </a:r>
            <a:endParaRPr lang="ar-IQ"/>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DEB907-1D9B-455C-BB4C-5354215AF3FC}" type="datetime8">
              <a:rPr lang="ar-IQ" smtClean="0">
                <a:solidFill>
                  <a:prstClr val="black">
                    <a:tint val="75000"/>
                  </a:prstClr>
                </a:solidFill>
              </a:rPr>
              <a:pPr/>
              <a:t>13 شباط، 24</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6406987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r">
              <a:defRPr sz="2000" b="1"/>
            </a:lvl1pPr>
          </a:lstStyle>
          <a:p>
            <a:r>
              <a:rPr lang="en-US"/>
              <a:t>Click to edit Master title style</a:t>
            </a:r>
            <a:endParaRPr lang="ar-IQ"/>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184FAB-DEB3-41C5-8AC9-7EC1E6B634D9}" type="datetime8">
              <a:rPr lang="ar-IQ" smtClean="0">
                <a:solidFill>
                  <a:prstClr val="black">
                    <a:tint val="75000"/>
                  </a:prstClr>
                </a:solidFill>
              </a:rPr>
              <a:pPr/>
              <a:t>13 شباط، 24</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321778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533D8366-1793-439A-A963-6DC1709BA007}"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374908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59AC5DD2-937F-4EBD-9B79-11A55DFE2C59}"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686251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ar-IQ"/>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Rectangle 4"/>
          <p:cNvSpPr>
            <a:spLocks noGrp="1" noChangeArrowheads="1"/>
          </p:cNvSpPr>
          <p:nvPr>
            <p:ph type="dt" sz="half" idx="10"/>
          </p:nvPr>
        </p:nvSpPr>
        <p:spPr>
          <a:ln/>
        </p:spPr>
        <p:txBody>
          <a:bodyPr/>
          <a:lstStyle>
            <a:lvl1pPr>
              <a:defRPr/>
            </a:lvl1pPr>
          </a:lstStyle>
          <a:p>
            <a:pPr>
              <a:defRPr/>
            </a:pPr>
            <a:fld id="{D2660348-E5C8-4CAC-A218-08CC72A55E12}" type="datetime8">
              <a:rPr lang="ar-IQ" altLang="en-US" smtClean="0">
                <a:solidFill>
                  <a:prstClr val="black">
                    <a:tint val="75000"/>
                  </a:prstClr>
                </a:solidFill>
              </a:rPr>
              <a:pPr>
                <a:defRPr/>
              </a:pPr>
              <a:t>13 شباط، 24</a:t>
            </a:fld>
            <a:endParaRPr lang="en-US" alt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AEBB57-ED67-4BAA-A93E-8CE36F5814A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3390757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ar-IQ"/>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6" name="Rectangle 4"/>
          <p:cNvSpPr>
            <a:spLocks noGrp="1" noChangeArrowheads="1"/>
          </p:cNvSpPr>
          <p:nvPr>
            <p:ph type="dt" sz="half" idx="10"/>
          </p:nvPr>
        </p:nvSpPr>
        <p:spPr>
          <a:ln/>
        </p:spPr>
        <p:txBody>
          <a:bodyPr/>
          <a:lstStyle>
            <a:lvl1pPr>
              <a:defRPr/>
            </a:lvl1pPr>
          </a:lstStyle>
          <a:p>
            <a:pPr>
              <a:defRPr/>
            </a:pPr>
            <a:fld id="{15F991EB-C85C-4B00-9580-371B327DD5CA}" type="datetime8">
              <a:rPr lang="ar-IQ" altLang="en-US" smtClean="0">
                <a:solidFill>
                  <a:prstClr val="black">
                    <a:tint val="75000"/>
                  </a:prstClr>
                </a:solidFill>
              </a:rPr>
              <a:pPr>
                <a:defRPr/>
              </a:pPr>
              <a:t>13 شباط، 24</a:t>
            </a:fld>
            <a:endParaRPr lang="en-US" alt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1A49C5-493C-4AA7-82E4-3BD8F01FB67D}"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638380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ar-IQ"/>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IQ"/>
          </a:p>
        </p:txBody>
      </p:sp>
      <p:sp>
        <p:nvSpPr>
          <p:cNvPr id="4" name="Date Placeholder 3"/>
          <p:cNvSpPr>
            <a:spLocks noGrp="1"/>
          </p:cNvSpPr>
          <p:nvPr>
            <p:ph type="dt" sz="half" idx="10"/>
          </p:nvPr>
        </p:nvSpPr>
        <p:spPr/>
        <p:txBody>
          <a:bodyPr/>
          <a:lstStyle/>
          <a:p>
            <a:fld id="{1F9EDCBC-F75D-4F18-83F5-68A3C40A246E}"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81595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4046C854-1F90-4856-9E0F-66DC090ADDE5}"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607682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IQ"/>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2669A6-8E3B-4730-877A-1CAE8A433C95}"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3704362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p>
            <a:fld id="{8DCE3DB9-42B6-423A-97DD-432A4AAA2A5F}" type="datetime8">
              <a:rPr lang="ar-IQ" smtClean="0">
                <a:solidFill>
                  <a:prstClr val="black">
                    <a:tint val="75000"/>
                  </a:prstClr>
                </a:solidFill>
              </a:rPr>
              <a:pPr/>
              <a:t>13 شباط، 24</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05628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IQ"/>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p>
            <a:fld id="{307B528B-0E10-41A4-8919-82D67EA16458}" type="datetime8">
              <a:rPr lang="ar-IQ" smtClean="0">
                <a:solidFill>
                  <a:prstClr val="black">
                    <a:tint val="75000"/>
                  </a:prstClr>
                </a:solidFill>
              </a:rPr>
              <a:pPr/>
              <a:t>13 شباط، 24</a:t>
            </a:fld>
            <a:endParaRPr lang="ar-IQ">
              <a:solidFill>
                <a:prstClr val="black">
                  <a:tint val="75000"/>
                </a:prstClr>
              </a:solidFill>
            </a:endParaRPr>
          </a:p>
        </p:txBody>
      </p:sp>
      <p:sp>
        <p:nvSpPr>
          <p:cNvPr id="8" name="Footer Placeholder 7"/>
          <p:cNvSpPr>
            <a:spLocks noGrp="1"/>
          </p:cNvSpPr>
          <p:nvPr>
            <p:ph type="ftr" sz="quarter" idx="11"/>
          </p:nvPr>
        </p:nvSpPr>
        <p:spPr/>
        <p:txBody>
          <a:bodyPr/>
          <a:lstStyle/>
          <a:p>
            <a:endParaRPr lang="ar-IQ">
              <a:solidFill>
                <a:prstClr val="black">
                  <a:tint val="75000"/>
                </a:prstClr>
              </a:solidFill>
            </a:endParaRPr>
          </a:p>
        </p:txBody>
      </p:sp>
      <p:sp>
        <p:nvSpPr>
          <p:cNvPr id="9" name="Slide Number Placeholder 8"/>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32582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p>
            <a:fld id="{AD981A92-BCDE-43FC-8658-A106F1A6C7EB}" type="datetime8">
              <a:rPr lang="ar-IQ" smtClean="0">
                <a:solidFill>
                  <a:prstClr val="black">
                    <a:tint val="75000"/>
                  </a:prstClr>
                </a:solidFill>
              </a:rPr>
              <a:pPr/>
              <a:t>13 شباط، 24</a:t>
            </a:fld>
            <a:endParaRPr lang="ar-IQ">
              <a:solidFill>
                <a:prstClr val="black">
                  <a:tint val="75000"/>
                </a:prstClr>
              </a:solidFill>
            </a:endParaRPr>
          </a:p>
        </p:txBody>
      </p:sp>
      <p:sp>
        <p:nvSpPr>
          <p:cNvPr id="4" name="Footer Placeholder 3"/>
          <p:cNvSpPr>
            <a:spLocks noGrp="1"/>
          </p:cNvSpPr>
          <p:nvPr>
            <p:ph type="ftr" sz="quarter" idx="11"/>
          </p:nvPr>
        </p:nvSpPr>
        <p:spPr/>
        <p:txBody>
          <a:bodyPr/>
          <a:lstStyle/>
          <a:p>
            <a:endParaRPr lang="ar-IQ">
              <a:solidFill>
                <a:prstClr val="black">
                  <a:tint val="75000"/>
                </a:prstClr>
              </a:solidFill>
            </a:endParaRPr>
          </a:p>
        </p:txBody>
      </p:sp>
      <p:sp>
        <p:nvSpPr>
          <p:cNvPr id="5" name="Slide Number Placeholder 4"/>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2765769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28B362-407F-4A9B-8C23-E821732458E1}" type="datetime8">
              <a:rPr lang="ar-IQ" smtClean="0">
                <a:solidFill>
                  <a:prstClr val="black">
                    <a:tint val="75000"/>
                  </a:prstClr>
                </a:solidFill>
              </a:rPr>
              <a:pPr/>
              <a:t>13 شباط، 24</a:t>
            </a:fld>
            <a:endParaRPr lang="ar-IQ">
              <a:solidFill>
                <a:prstClr val="black">
                  <a:tint val="75000"/>
                </a:prstClr>
              </a:solidFill>
            </a:endParaRPr>
          </a:p>
        </p:txBody>
      </p:sp>
      <p:sp>
        <p:nvSpPr>
          <p:cNvPr id="3" name="Footer Placeholder 2"/>
          <p:cNvSpPr>
            <a:spLocks noGrp="1"/>
          </p:cNvSpPr>
          <p:nvPr>
            <p:ph type="ftr" sz="quarter" idx="11"/>
          </p:nvPr>
        </p:nvSpPr>
        <p:spPr/>
        <p:txBody>
          <a:bodyPr/>
          <a:lstStyle/>
          <a:p>
            <a:endParaRPr lang="ar-IQ">
              <a:solidFill>
                <a:prstClr val="black">
                  <a:tint val="75000"/>
                </a:prstClr>
              </a:solidFill>
            </a:endParaRPr>
          </a:p>
        </p:txBody>
      </p:sp>
      <p:sp>
        <p:nvSpPr>
          <p:cNvPr id="4" name="Slide Number Placeholder 3"/>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3279330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r">
              <a:defRPr sz="2000" b="1"/>
            </a:lvl1pPr>
          </a:lstStyle>
          <a:p>
            <a:r>
              <a:rPr lang="en-US"/>
              <a:t>Click to edit Master title style</a:t>
            </a:r>
            <a:endParaRPr lang="ar-IQ"/>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DEB907-1D9B-455C-BB4C-5354215AF3FC}" type="datetime8">
              <a:rPr lang="ar-IQ" smtClean="0">
                <a:solidFill>
                  <a:prstClr val="black">
                    <a:tint val="75000"/>
                  </a:prstClr>
                </a:solidFill>
              </a:rPr>
              <a:pPr/>
              <a:t>13 شباط، 24</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4733895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r">
              <a:defRPr sz="2000" b="1"/>
            </a:lvl1pPr>
          </a:lstStyle>
          <a:p>
            <a:r>
              <a:rPr lang="en-US"/>
              <a:t>Click to edit Master title style</a:t>
            </a:r>
            <a:endParaRPr lang="ar-IQ"/>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184FAB-DEB3-41C5-8AC9-7EC1E6B634D9}" type="datetime8">
              <a:rPr lang="ar-IQ" smtClean="0">
                <a:solidFill>
                  <a:prstClr val="black">
                    <a:tint val="75000"/>
                  </a:prstClr>
                </a:solidFill>
              </a:rPr>
              <a:pPr/>
              <a:t>13 شباط، 24</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1856612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533D8366-1793-439A-A963-6DC1709BA007}"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051777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59AC5DD2-937F-4EBD-9B79-11A55DFE2C59}"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8324622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ar-IQ"/>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Rectangle 4"/>
          <p:cNvSpPr>
            <a:spLocks noGrp="1" noChangeArrowheads="1"/>
          </p:cNvSpPr>
          <p:nvPr>
            <p:ph type="dt" sz="half" idx="10"/>
          </p:nvPr>
        </p:nvSpPr>
        <p:spPr>
          <a:ln/>
        </p:spPr>
        <p:txBody>
          <a:bodyPr/>
          <a:lstStyle>
            <a:lvl1pPr>
              <a:defRPr/>
            </a:lvl1pPr>
          </a:lstStyle>
          <a:p>
            <a:pPr>
              <a:defRPr/>
            </a:pPr>
            <a:fld id="{D2660348-E5C8-4CAC-A218-08CC72A55E12}" type="datetime8">
              <a:rPr lang="ar-IQ" altLang="en-US" smtClean="0">
                <a:solidFill>
                  <a:prstClr val="black">
                    <a:tint val="75000"/>
                  </a:prstClr>
                </a:solidFill>
              </a:rPr>
              <a:pPr>
                <a:defRPr/>
              </a:pPr>
              <a:t>13 شباط، 24</a:t>
            </a:fld>
            <a:endParaRPr lang="en-US" alt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AEBB57-ED67-4BAA-A93E-8CE36F5814A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376678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ar-IQ"/>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6" name="Rectangle 4"/>
          <p:cNvSpPr>
            <a:spLocks noGrp="1" noChangeArrowheads="1"/>
          </p:cNvSpPr>
          <p:nvPr>
            <p:ph type="dt" sz="half" idx="10"/>
          </p:nvPr>
        </p:nvSpPr>
        <p:spPr>
          <a:ln/>
        </p:spPr>
        <p:txBody>
          <a:bodyPr/>
          <a:lstStyle>
            <a:lvl1pPr>
              <a:defRPr/>
            </a:lvl1pPr>
          </a:lstStyle>
          <a:p>
            <a:pPr>
              <a:defRPr/>
            </a:pPr>
            <a:fld id="{15F991EB-C85C-4B00-9580-371B327DD5CA}" type="datetime8">
              <a:rPr lang="ar-IQ" altLang="en-US" smtClean="0">
                <a:solidFill>
                  <a:prstClr val="black">
                    <a:tint val="75000"/>
                  </a:prstClr>
                </a:solidFill>
              </a:rPr>
              <a:pPr>
                <a:defRPr/>
              </a:pPr>
              <a:t>13 شباط، 24</a:t>
            </a:fld>
            <a:endParaRPr lang="en-US" alt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1A49C5-493C-4AA7-82E4-3BD8F01FB67D}"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368720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ar-IQ"/>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IQ"/>
          </a:p>
        </p:txBody>
      </p:sp>
      <p:sp>
        <p:nvSpPr>
          <p:cNvPr id="4" name="Date Placeholder 3"/>
          <p:cNvSpPr>
            <a:spLocks noGrp="1"/>
          </p:cNvSpPr>
          <p:nvPr>
            <p:ph type="dt" sz="half" idx="10"/>
          </p:nvPr>
        </p:nvSpPr>
        <p:spPr/>
        <p:txBody>
          <a:bodyPr/>
          <a:lstStyle/>
          <a:p>
            <a:fld id="{1F9EDCBC-F75D-4F18-83F5-68A3C40A246E}"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4033696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4046C854-1F90-4856-9E0F-66DC090ADDE5}"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6654936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IQ"/>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2669A6-8E3B-4730-877A-1CAE8A433C95}"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4832711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p>
            <a:fld id="{8DCE3DB9-42B6-423A-97DD-432A4AAA2A5F}" type="datetime8">
              <a:rPr lang="ar-IQ" smtClean="0">
                <a:solidFill>
                  <a:prstClr val="black">
                    <a:tint val="75000"/>
                  </a:prstClr>
                </a:solidFill>
              </a:rPr>
              <a:pPr/>
              <a:t>13 شباط، 24</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3711537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IQ"/>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p>
            <a:fld id="{307B528B-0E10-41A4-8919-82D67EA16458}" type="datetime8">
              <a:rPr lang="ar-IQ" smtClean="0">
                <a:solidFill>
                  <a:prstClr val="black">
                    <a:tint val="75000"/>
                  </a:prstClr>
                </a:solidFill>
              </a:rPr>
              <a:pPr/>
              <a:t>13 شباط، 24</a:t>
            </a:fld>
            <a:endParaRPr lang="ar-IQ">
              <a:solidFill>
                <a:prstClr val="black">
                  <a:tint val="75000"/>
                </a:prstClr>
              </a:solidFill>
            </a:endParaRPr>
          </a:p>
        </p:txBody>
      </p:sp>
      <p:sp>
        <p:nvSpPr>
          <p:cNvPr id="8" name="Footer Placeholder 7"/>
          <p:cNvSpPr>
            <a:spLocks noGrp="1"/>
          </p:cNvSpPr>
          <p:nvPr>
            <p:ph type="ftr" sz="quarter" idx="11"/>
          </p:nvPr>
        </p:nvSpPr>
        <p:spPr/>
        <p:txBody>
          <a:bodyPr/>
          <a:lstStyle/>
          <a:p>
            <a:endParaRPr lang="ar-IQ">
              <a:solidFill>
                <a:prstClr val="black">
                  <a:tint val="75000"/>
                </a:prstClr>
              </a:solidFill>
            </a:endParaRPr>
          </a:p>
        </p:txBody>
      </p:sp>
      <p:sp>
        <p:nvSpPr>
          <p:cNvPr id="9" name="Slide Number Placeholder 8"/>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896963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p>
            <a:fld id="{AD981A92-BCDE-43FC-8658-A106F1A6C7EB}" type="datetime8">
              <a:rPr lang="ar-IQ" smtClean="0">
                <a:solidFill>
                  <a:prstClr val="black">
                    <a:tint val="75000"/>
                  </a:prstClr>
                </a:solidFill>
              </a:rPr>
              <a:pPr/>
              <a:t>13 شباط، 24</a:t>
            </a:fld>
            <a:endParaRPr lang="ar-IQ">
              <a:solidFill>
                <a:prstClr val="black">
                  <a:tint val="75000"/>
                </a:prstClr>
              </a:solidFill>
            </a:endParaRPr>
          </a:p>
        </p:txBody>
      </p:sp>
      <p:sp>
        <p:nvSpPr>
          <p:cNvPr id="4" name="Footer Placeholder 3"/>
          <p:cNvSpPr>
            <a:spLocks noGrp="1"/>
          </p:cNvSpPr>
          <p:nvPr>
            <p:ph type="ftr" sz="quarter" idx="11"/>
          </p:nvPr>
        </p:nvSpPr>
        <p:spPr/>
        <p:txBody>
          <a:bodyPr/>
          <a:lstStyle/>
          <a:p>
            <a:endParaRPr lang="ar-IQ">
              <a:solidFill>
                <a:prstClr val="black">
                  <a:tint val="75000"/>
                </a:prstClr>
              </a:solidFill>
            </a:endParaRPr>
          </a:p>
        </p:txBody>
      </p:sp>
      <p:sp>
        <p:nvSpPr>
          <p:cNvPr id="5" name="Slide Number Placeholder 4"/>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2332267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28B362-407F-4A9B-8C23-E821732458E1}" type="datetime8">
              <a:rPr lang="ar-IQ" smtClean="0">
                <a:solidFill>
                  <a:prstClr val="black">
                    <a:tint val="75000"/>
                  </a:prstClr>
                </a:solidFill>
              </a:rPr>
              <a:pPr/>
              <a:t>13 شباط، 24</a:t>
            </a:fld>
            <a:endParaRPr lang="ar-IQ">
              <a:solidFill>
                <a:prstClr val="black">
                  <a:tint val="75000"/>
                </a:prstClr>
              </a:solidFill>
            </a:endParaRPr>
          </a:p>
        </p:txBody>
      </p:sp>
      <p:sp>
        <p:nvSpPr>
          <p:cNvPr id="3" name="Footer Placeholder 2"/>
          <p:cNvSpPr>
            <a:spLocks noGrp="1"/>
          </p:cNvSpPr>
          <p:nvPr>
            <p:ph type="ftr" sz="quarter" idx="11"/>
          </p:nvPr>
        </p:nvSpPr>
        <p:spPr/>
        <p:txBody>
          <a:bodyPr/>
          <a:lstStyle/>
          <a:p>
            <a:endParaRPr lang="ar-IQ">
              <a:solidFill>
                <a:prstClr val="black">
                  <a:tint val="75000"/>
                </a:prstClr>
              </a:solidFill>
            </a:endParaRPr>
          </a:p>
        </p:txBody>
      </p:sp>
      <p:sp>
        <p:nvSpPr>
          <p:cNvPr id="4" name="Slide Number Placeholder 3"/>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808549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r">
              <a:defRPr sz="2000" b="1"/>
            </a:lvl1pPr>
          </a:lstStyle>
          <a:p>
            <a:r>
              <a:rPr lang="en-US"/>
              <a:t>Click to edit Master title style</a:t>
            </a:r>
            <a:endParaRPr lang="ar-IQ"/>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DEB907-1D9B-455C-BB4C-5354215AF3FC}" type="datetime8">
              <a:rPr lang="ar-IQ" smtClean="0">
                <a:solidFill>
                  <a:prstClr val="black">
                    <a:tint val="75000"/>
                  </a:prstClr>
                </a:solidFill>
              </a:rPr>
              <a:pPr/>
              <a:t>13 شباط، 24</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5550659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r">
              <a:defRPr sz="2000" b="1"/>
            </a:lvl1pPr>
          </a:lstStyle>
          <a:p>
            <a:r>
              <a:rPr lang="en-US"/>
              <a:t>Click to edit Master title style</a:t>
            </a:r>
            <a:endParaRPr lang="ar-IQ"/>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184FAB-DEB3-41C5-8AC9-7EC1E6B634D9}" type="datetime8">
              <a:rPr lang="ar-IQ" smtClean="0">
                <a:solidFill>
                  <a:prstClr val="black">
                    <a:tint val="75000"/>
                  </a:prstClr>
                </a:solidFill>
              </a:rPr>
              <a:pPr/>
              <a:t>13 شباط، 24</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68807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533D8366-1793-439A-A963-6DC1709BA007}"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8873776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59AC5DD2-937F-4EBD-9B79-11A55DFE2C59}"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6272029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ar-IQ"/>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Rectangle 4"/>
          <p:cNvSpPr>
            <a:spLocks noGrp="1" noChangeArrowheads="1"/>
          </p:cNvSpPr>
          <p:nvPr>
            <p:ph type="dt" sz="half" idx="10"/>
          </p:nvPr>
        </p:nvSpPr>
        <p:spPr>
          <a:ln/>
        </p:spPr>
        <p:txBody>
          <a:bodyPr/>
          <a:lstStyle>
            <a:lvl1pPr>
              <a:defRPr/>
            </a:lvl1pPr>
          </a:lstStyle>
          <a:p>
            <a:pPr>
              <a:defRPr/>
            </a:pPr>
            <a:fld id="{D2660348-E5C8-4CAC-A218-08CC72A55E12}" type="datetime8">
              <a:rPr lang="ar-IQ" altLang="en-US" smtClean="0">
                <a:solidFill>
                  <a:prstClr val="black">
                    <a:tint val="75000"/>
                  </a:prstClr>
                </a:solidFill>
              </a:rPr>
              <a:pPr>
                <a:defRPr/>
              </a:pPr>
              <a:t>13 شباط، 24</a:t>
            </a:fld>
            <a:endParaRPr lang="en-US" alt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AEBB57-ED67-4BAA-A93E-8CE36F5814A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1842952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ar-IQ"/>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6" name="Rectangle 4"/>
          <p:cNvSpPr>
            <a:spLocks noGrp="1" noChangeArrowheads="1"/>
          </p:cNvSpPr>
          <p:nvPr>
            <p:ph type="dt" sz="half" idx="10"/>
          </p:nvPr>
        </p:nvSpPr>
        <p:spPr>
          <a:ln/>
        </p:spPr>
        <p:txBody>
          <a:bodyPr/>
          <a:lstStyle>
            <a:lvl1pPr>
              <a:defRPr/>
            </a:lvl1pPr>
          </a:lstStyle>
          <a:p>
            <a:pPr>
              <a:defRPr/>
            </a:pPr>
            <a:fld id="{15F991EB-C85C-4B00-9580-371B327DD5CA}" type="datetime8">
              <a:rPr lang="ar-IQ" altLang="en-US" smtClean="0">
                <a:solidFill>
                  <a:prstClr val="black">
                    <a:tint val="75000"/>
                  </a:prstClr>
                </a:solidFill>
              </a:rPr>
              <a:pPr>
                <a:defRPr/>
              </a:pPr>
              <a:t>13 شباط، 24</a:t>
            </a:fld>
            <a:endParaRPr lang="en-US" alt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1A49C5-493C-4AA7-82E4-3BD8F01FB67D}"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5763829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ar-IQ"/>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IQ"/>
          </a:p>
        </p:txBody>
      </p:sp>
      <p:sp>
        <p:nvSpPr>
          <p:cNvPr id="4" name="Date Placeholder 3"/>
          <p:cNvSpPr>
            <a:spLocks noGrp="1"/>
          </p:cNvSpPr>
          <p:nvPr>
            <p:ph type="dt" sz="half" idx="10"/>
          </p:nvPr>
        </p:nvSpPr>
        <p:spPr/>
        <p:txBody>
          <a:bodyPr/>
          <a:lstStyle/>
          <a:p>
            <a:fld id="{1F9EDCBC-F75D-4F18-83F5-68A3C40A246E}"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5005678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4046C854-1F90-4856-9E0F-66DC090ADDE5}"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8942247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IQ"/>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2669A6-8E3B-4730-877A-1CAE8A433C95}"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4996473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p>
            <a:fld id="{8DCE3DB9-42B6-423A-97DD-432A4AAA2A5F}" type="datetime8">
              <a:rPr lang="ar-IQ" smtClean="0">
                <a:solidFill>
                  <a:prstClr val="black">
                    <a:tint val="75000"/>
                  </a:prstClr>
                </a:solidFill>
              </a:rPr>
              <a:pPr/>
              <a:t>13 شباط، 24</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41198488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IQ"/>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p>
            <a:fld id="{307B528B-0E10-41A4-8919-82D67EA16458}" type="datetime8">
              <a:rPr lang="ar-IQ" smtClean="0">
                <a:solidFill>
                  <a:prstClr val="black">
                    <a:tint val="75000"/>
                  </a:prstClr>
                </a:solidFill>
              </a:rPr>
              <a:pPr/>
              <a:t>13 شباط، 24</a:t>
            </a:fld>
            <a:endParaRPr lang="ar-IQ">
              <a:solidFill>
                <a:prstClr val="black">
                  <a:tint val="75000"/>
                </a:prstClr>
              </a:solidFill>
            </a:endParaRPr>
          </a:p>
        </p:txBody>
      </p:sp>
      <p:sp>
        <p:nvSpPr>
          <p:cNvPr id="8" name="Footer Placeholder 7"/>
          <p:cNvSpPr>
            <a:spLocks noGrp="1"/>
          </p:cNvSpPr>
          <p:nvPr>
            <p:ph type="ftr" sz="quarter" idx="11"/>
          </p:nvPr>
        </p:nvSpPr>
        <p:spPr/>
        <p:txBody>
          <a:bodyPr/>
          <a:lstStyle/>
          <a:p>
            <a:endParaRPr lang="ar-IQ">
              <a:solidFill>
                <a:prstClr val="black">
                  <a:tint val="75000"/>
                </a:prstClr>
              </a:solidFill>
            </a:endParaRPr>
          </a:p>
        </p:txBody>
      </p:sp>
      <p:sp>
        <p:nvSpPr>
          <p:cNvPr id="9" name="Slide Number Placeholder 8"/>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4743175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p>
            <a:fld id="{AD981A92-BCDE-43FC-8658-A106F1A6C7EB}" type="datetime8">
              <a:rPr lang="ar-IQ" smtClean="0">
                <a:solidFill>
                  <a:prstClr val="black">
                    <a:tint val="75000"/>
                  </a:prstClr>
                </a:solidFill>
              </a:rPr>
              <a:pPr/>
              <a:t>13 شباط، 24</a:t>
            </a:fld>
            <a:endParaRPr lang="ar-IQ">
              <a:solidFill>
                <a:prstClr val="black">
                  <a:tint val="75000"/>
                </a:prstClr>
              </a:solidFill>
            </a:endParaRPr>
          </a:p>
        </p:txBody>
      </p:sp>
      <p:sp>
        <p:nvSpPr>
          <p:cNvPr id="4" name="Footer Placeholder 3"/>
          <p:cNvSpPr>
            <a:spLocks noGrp="1"/>
          </p:cNvSpPr>
          <p:nvPr>
            <p:ph type="ftr" sz="quarter" idx="11"/>
          </p:nvPr>
        </p:nvSpPr>
        <p:spPr/>
        <p:txBody>
          <a:bodyPr/>
          <a:lstStyle/>
          <a:p>
            <a:endParaRPr lang="ar-IQ">
              <a:solidFill>
                <a:prstClr val="black">
                  <a:tint val="75000"/>
                </a:prstClr>
              </a:solidFill>
            </a:endParaRPr>
          </a:p>
        </p:txBody>
      </p:sp>
      <p:sp>
        <p:nvSpPr>
          <p:cNvPr id="5" name="Slide Number Placeholder 4"/>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870383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28B362-407F-4A9B-8C23-E821732458E1}" type="datetime8">
              <a:rPr lang="ar-IQ" smtClean="0">
                <a:solidFill>
                  <a:prstClr val="black">
                    <a:tint val="75000"/>
                  </a:prstClr>
                </a:solidFill>
              </a:rPr>
              <a:pPr/>
              <a:t>13 شباط، 24</a:t>
            </a:fld>
            <a:endParaRPr lang="ar-IQ">
              <a:solidFill>
                <a:prstClr val="black">
                  <a:tint val="75000"/>
                </a:prstClr>
              </a:solidFill>
            </a:endParaRPr>
          </a:p>
        </p:txBody>
      </p:sp>
      <p:sp>
        <p:nvSpPr>
          <p:cNvPr id="3" name="Footer Placeholder 2"/>
          <p:cNvSpPr>
            <a:spLocks noGrp="1"/>
          </p:cNvSpPr>
          <p:nvPr>
            <p:ph type="ftr" sz="quarter" idx="11"/>
          </p:nvPr>
        </p:nvSpPr>
        <p:spPr/>
        <p:txBody>
          <a:bodyPr/>
          <a:lstStyle/>
          <a:p>
            <a:endParaRPr lang="ar-IQ">
              <a:solidFill>
                <a:prstClr val="black">
                  <a:tint val="75000"/>
                </a:prstClr>
              </a:solidFill>
            </a:endParaRPr>
          </a:p>
        </p:txBody>
      </p:sp>
      <p:sp>
        <p:nvSpPr>
          <p:cNvPr id="4" name="Slide Number Placeholder 3"/>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8455781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r">
              <a:defRPr sz="2000" b="1"/>
            </a:lvl1pPr>
          </a:lstStyle>
          <a:p>
            <a:r>
              <a:rPr lang="en-US"/>
              <a:t>Click to edit Master title style</a:t>
            </a:r>
            <a:endParaRPr lang="ar-IQ"/>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DEB907-1D9B-455C-BB4C-5354215AF3FC}" type="datetime8">
              <a:rPr lang="ar-IQ" smtClean="0">
                <a:solidFill>
                  <a:prstClr val="black">
                    <a:tint val="75000"/>
                  </a:prstClr>
                </a:solidFill>
              </a:rPr>
              <a:pPr/>
              <a:t>13 شباط، 24</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2663503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r">
              <a:defRPr sz="2000" b="1"/>
            </a:lvl1pPr>
          </a:lstStyle>
          <a:p>
            <a:r>
              <a:rPr lang="en-US"/>
              <a:t>Click to edit Master title style</a:t>
            </a:r>
            <a:endParaRPr lang="ar-IQ"/>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184FAB-DEB3-41C5-8AC9-7EC1E6B634D9}" type="datetime8">
              <a:rPr lang="ar-IQ" smtClean="0">
                <a:solidFill>
                  <a:prstClr val="black">
                    <a:tint val="75000"/>
                  </a:prstClr>
                </a:solidFill>
              </a:rPr>
              <a:pPr/>
              <a:t>13 شباط، 24</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5926064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533D8366-1793-439A-A963-6DC1709BA007}"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8821683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59AC5DD2-937F-4EBD-9B79-11A55DFE2C59}" type="datetime8">
              <a:rPr lang="ar-IQ" smtClean="0">
                <a:solidFill>
                  <a:prstClr val="black">
                    <a:tint val="75000"/>
                  </a:prstClr>
                </a:solidFill>
              </a:rPr>
              <a:pPr/>
              <a:t>13 شباط، 24</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57AA4C66-AFD3-4302-B1E8-D77A5F2D1A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4725495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endParaRPr lang="ar-IQ"/>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IQ"/>
          </a:p>
        </p:txBody>
      </p:sp>
      <p:sp>
        <p:nvSpPr>
          <p:cNvPr id="4" name="Date Placeholder 3"/>
          <p:cNvSpPr>
            <a:spLocks noGrp="1"/>
          </p:cNvSpPr>
          <p:nvPr>
            <p:ph type="dt" sz="half" idx="10"/>
          </p:nvPr>
        </p:nvSpPr>
        <p:spPr/>
        <p:txBody>
          <a:bodyPr/>
          <a:lstStyle/>
          <a:p>
            <a:fld id="{BB45CBB3-09AF-4572-8FCA-108CA60532D1}" type="datetimeFigureOut">
              <a:rPr lang="ar-IQ" smtClean="0">
                <a:solidFill>
                  <a:prstClr val="black">
                    <a:tint val="75000"/>
                  </a:prstClr>
                </a:solidFill>
              </a:rPr>
              <a:pPr/>
              <a:t>04/08/1445</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EF7127D1-4EAB-4840-B62A-6CEBA0F164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0209367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BB45CBB3-09AF-4572-8FCA-108CA60532D1}" type="datetimeFigureOut">
              <a:rPr lang="ar-IQ" smtClean="0">
                <a:solidFill>
                  <a:prstClr val="black">
                    <a:tint val="75000"/>
                  </a:prstClr>
                </a:solidFill>
              </a:rPr>
              <a:pPr/>
              <a:t>04/08/1445</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EF7127D1-4EAB-4840-B62A-6CEBA0F164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0175411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IQ"/>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45CBB3-09AF-4572-8FCA-108CA60532D1}" type="datetimeFigureOut">
              <a:rPr lang="ar-IQ" smtClean="0">
                <a:solidFill>
                  <a:prstClr val="black">
                    <a:tint val="75000"/>
                  </a:prstClr>
                </a:solidFill>
              </a:rPr>
              <a:pPr/>
              <a:t>04/08/1445</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EF7127D1-4EAB-4840-B62A-6CEBA0F164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6288259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p>
            <a:fld id="{BB45CBB3-09AF-4572-8FCA-108CA60532D1}" type="datetimeFigureOut">
              <a:rPr lang="ar-IQ" smtClean="0">
                <a:solidFill>
                  <a:prstClr val="black">
                    <a:tint val="75000"/>
                  </a:prstClr>
                </a:solidFill>
              </a:rPr>
              <a:pPr/>
              <a:t>04/08/1445</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EF7127D1-4EAB-4840-B62A-6CEBA0F164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6715131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IQ"/>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p>
            <a:fld id="{BB45CBB3-09AF-4572-8FCA-108CA60532D1}" type="datetimeFigureOut">
              <a:rPr lang="ar-IQ" smtClean="0">
                <a:solidFill>
                  <a:prstClr val="black">
                    <a:tint val="75000"/>
                  </a:prstClr>
                </a:solidFill>
              </a:rPr>
              <a:pPr/>
              <a:t>04/08/1445</a:t>
            </a:fld>
            <a:endParaRPr lang="ar-IQ">
              <a:solidFill>
                <a:prstClr val="black">
                  <a:tint val="75000"/>
                </a:prstClr>
              </a:solidFill>
            </a:endParaRPr>
          </a:p>
        </p:txBody>
      </p:sp>
      <p:sp>
        <p:nvSpPr>
          <p:cNvPr id="8" name="Footer Placeholder 7"/>
          <p:cNvSpPr>
            <a:spLocks noGrp="1"/>
          </p:cNvSpPr>
          <p:nvPr>
            <p:ph type="ftr" sz="quarter" idx="11"/>
          </p:nvPr>
        </p:nvSpPr>
        <p:spPr/>
        <p:txBody>
          <a:bodyPr/>
          <a:lstStyle/>
          <a:p>
            <a:endParaRPr lang="ar-IQ">
              <a:solidFill>
                <a:prstClr val="black">
                  <a:tint val="75000"/>
                </a:prstClr>
              </a:solidFill>
            </a:endParaRPr>
          </a:p>
        </p:txBody>
      </p:sp>
      <p:sp>
        <p:nvSpPr>
          <p:cNvPr id="9" name="Slide Number Placeholder 8"/>
          <p:cNvSpPr>
            <a:spLocks noGrp="1"/>
          </p:cNvSpPr>
          <p:nvPr>
            <p:ph type="sldNum" sz="quarter" idx="12"/>
          </p:nvPr>
        </p:nvSpPr>
        <p:spPr/>
        <p:txBody>
          <a:bodyPr/>
          <a:lstStyle/>
          <a:p>
            <a:fld id="{EF7127D1-4EAB-4840-B62A-6CEBA0F164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722764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p>
            <a:fld id="{BB45CBB3-09AF-4572-8FCA-108CA60532D1}" type="datetimeFigureOut">
              <a:rPr lang="ar-IQ" smtClean="0">
                <a:solidFill>
                  <a:prstClr val="black">
                    <a:tint val="75000"/>
                  </a:prstClr>
                </a:solidFill>
              </a:rPr>
              <a:pPr/>
              <a:t>04/08/1445</a:t>
            </a:fld>
            <a:endParaRPr lang="ar-IQ">
              <a:solidFill>
                <a:prstClr val="black">
                  <a:tint val="75000"/>
                </a:prstClr>
              </a:solidFill>
            </a:endParaRPr>
          </a:p>
        </p:txBody>
      </p:sp>
      <p:sp>
        <p:nvSpPr>
          <p:cNvPr id="4" name="Footer Placeholder 3"/>
          <p:cNvSpPr>
            <a:spLocks noGrp="1"/>
          </p:cNvSpPr>
          <p:nvPr>
            <p:ph type="ftr" sz="quarter" idx="11"/>
          </p:nvPr>
        </p:nvSpPr>
        <p:spPr/>
        <p:txBody>
          <a:bodyPr/>
          <a:lstStyle/>
          <a:p>
            <a:endParaRPr lang="ar-IQ">
              <a:solidFill>
                <a:prstClr val="black">
                  <a:tint val="75000"/>
                </a:prstClr>
              </a:solidFill>
            </a:endParaRPr>
          </a:p>
        </p:txBody>
      </p:sp>
      <p:sp>
        <p:nvSpPr>
          <p:cNvPr id="5" name="Slide Number Placeholder 4"/>
          <p:cNvSpPr>
            <a:spLocks noGrp="1"/>
          </p:cNvSpPr>
          <p:nvPr>
            <p:ph type="sldNum" sz="quarter" idx="12"/>
          </p:nvPr>
        </p:nvSpPr>
        <p:spPr/>
        <p:txBody>
          <a:bodyPr/>
          <a:lstStyle/>
          <a:p>
            <a:fld id="{EF7127D1-4EAB-4840-B62A-6CEBA0F164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30469935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45CBB3-09AF-4572-8FCA-108CA60532D1}" type="datetimeFigureOut">
              <a:rPr lang="ar-IQ" smtClean="0">
                <a:solidFill>
                  <a:prstClr val="black">
                    <a:tint val="75000"/>
                  </a:prstClr>
                </a:solidFill>
              </a:rPr>
              <a:pPr/>
              <a:t>04/08/1445</a:t>
            </a:fld>
            <a:endParaRPr lang="ar-IQ">
              <a:solidFill>
                <a:prstClr val="black">
                  <a:tint val="75000"/>
                </a:prstClr>
              </a:solidFill>
            </a:endParaRPr>
          </a:p>
        </p:txBody>
      </p:sp>
      <p:sp>
        <p:nvSpPr>
          <p:cNvPr id="3" name="Footer Placeholder 2"/>
          <p:cNvSpPr>
            <a:spLocks noGrp="1"/>
          </p:cNvSpPr>
          <p:nvPr>
            <p:ph type="ftr" sz="quarter" idx="11"/>
          </p:nvPr>
        </p:nvSpPr>
        <p:spPr/>
        <p:txBody>
          <a:bodyPr/>
          <a:lstStyle/>
          <a:p>
            <a:endParaRPr lang="ar-IQ">
              <a:solidFill>
                <a:prstClr val="black">
                  <a:tint val="75000"/>
                </a:prstClr>
              </a:solidFill>
            </a:endParaRPr>
          </a:p>
        </p:txBody>
      </p:sp>
      <p:sp>
        <p:nvSpPr>
          <p:cNvPr id="4" name="Slide Number Placeholder 3"/>
          <p:cNvSpPr>
            <a:spLocks noGrp="1"/>
          </p:cNvSpPr>
          <p:nvPr>
            <p:ph type="sldNum" sz="quarter" idx="12"/>
          </p:nvPr>
        </p:nvSpPr>
        <p:spPr/>
        <p:txBody>
          <a:bodyPr/>
          <a:lstStyle/>
          <a:p>
            <a:fld id="{EF7127D1-4EAB-4840-B62A-6CEBA0F164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747855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r">
              <a:defRPr sz="2000" b="1"/>
            </a:lvl1pPr>
          </a:lstStyle>
          <a:p>
            <a:r>
              <a:rPr lang="en-US"/>
              <a:t>Click to edit Master title style</a:t>
            </a:r>
            <a:endParaRPr lang="ar-IQ"/>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45CBB3-09AF-4572-8FCA-108CA60532D1}" type="datetimeFigureOut">
              <a:rPr lang="ar-IQ" smtClean="0">
                <a:solidFill>
                  <a:prstClr val="black">
                    <a:tint val="75000"/>
                  </a:prstClr>
                </a:solidFill>
              </a:rPr>
              <a:pPr/>
              <a:t>04/08/1445</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EF7127D1-4EAB-4840-B62A-6CEBA0F164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2910750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r">
              <a:defRPr sz="2000" b="1"/>
            </a:lvl1pPr>
          </a:lstStyle>
          <a:p>
            <a:r>
              <a:rPr lang="en-US"/>
              <a:t>Click to edit Master title style</a:t>
            </a:r>
            <a:endParaRPr lang="ar-IQ"/>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45CBB3-09AF-4572-8FCA-108CA60532D1}" type="datetimeFigureOut">
              <a:rPr lang="ar-IQ" smtClean="0">
                <a:solidFill>
                  <a:prstClr val="black">
                    <a:tint val="75000"/>
                  </a:prstClr>
                </a:solidFill>
              </a:rPr>
              <a:pPr/>
              <a:t>04/08/1445</a:t>
            </a:fld>
            <a:endParaRPr lang="ar-IQ">
              <a:solidFill>
                <a:prstClr val="black">
                  <a:tint val="75000"/>
                </a:prstClr>
              </a:solidFill>
            </a:endParaRPr>
          </a:p>
        </p:txBody>
      </p:sp>
      <p:sp>
        <p:nvSpPr>
          <p:cNvPr id="6" name="Footer Placeholder 5"/>
          <p:cNvSpPr>
            <a:spLocks noGrp="1"/>
          </p:cNvSpPr>
          <p:nvPr>
            <p:ph type="ftr" sz="quarter" idx="11"/>
          </p:nvPr>
        </p:nvSpPr>
        <p:spPr/>
        <p:txBody>
          <a:bodyPr/>
          <a:lstStyle/>
          <a:p>
            <a:endParaRPr lang="ar-IQ">
              <a:solidFill>
                <a:prstClr val="black">
                  <a:tint val="75000"/>
                </a:prstClr>
              </a:solidFill>
            </a:endParaRPr>
          </a:p>
        </p:txBody>
      </p:sp>
      <p:sp>
        <p:nvSpPr>
          <p:cNvPr id="7" name="Slide Number Placeholder 6"/>
          <p:cNvSpPr>
            <a:spLocks noGrp="1"/>
          </p:cNvSpPr>
          <p:nvPr>
            <p:ph type="sldNum" sz="quarter" idx="12"/>
          </p:nvPr>
        </p:nvSpPr>
        <p:spPr/>
        <p:txBody>
          <a:bodyPr/>
          <a:lstStyle/>
          <a:p>
            <a:fld id="{EF7127D1-4EAB-4840-B62A-6CEBA0F164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1790254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BB45CBB3-09AF-4572-8FCA-108CA60532D1}" type="datetimeFigureOut">
              <a:rPr lang="ar-IQ" smtClean="0">
                <a:solidFill>
                  <a:prstClr val="black">
                    <a:tint val="75000"/>
                  </a:prstClr>
                </a:solidFill>
              </a:rPr>
              <a:pPr/>
              <a:t>04/08/1445</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EF7127D1-4EAB-4840-B62A-6CEBA0F164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22049733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BB45CBB3-09AF-4572-8FCA-108CA60532D1}" type="datetimeFigureOut">
              <a:rPr lang="ar-IQ" smtClean="0">
                <a:solidFill>
                  <a:prstClr val="black">
                    <a:tint val="75000"/>
                  </a:prstClr>
                </a:solidFill>
              </a:rPr>
              <a:pPr/>
              <a:t>04/08/1445</a:t>
            </a:fld>
            <a:endParaRPr lang="ar-IQ">
              <a:solidFill>
                <a:prstClr val="black">
                  <a:tint val="75000"/>
                </a:prstClr>
              </a:solidFill>
            </a:endParaRPr>
          </a:p>
        </p:txBody>
      </p:sp>
      <p:sp>
        <p:nvSpPr>
          <p:cNvPr id="5" name="Footer Placeholder 4"/>
          <p:cNvSpPr>
            <a:spLocks noGrp="1"/>
          </p:cNvSpPr>
          <p:nvPr>
            <p:ph type="ftr" sz="quarter" idx="11"/>
          </p:nvPr>
        </p:nvSpPr>
        <p:spPr/>
        <p:txBody>
          <a:bodyPr/>
          <a:lstStyle/>
          <a:p>
            <a:endParaRPr lang="ar-IQ">
              <a:solidFill>
                <a:prstClr val="black">
                  <a:tint val="75000"/>
                </a:prstClr>
              </a:solidFill>
            </a:endParaRPr>
          </a:p>
        </p:txBody>
      </p:sp>
      <p:sp>
        <p:nvSpPr>
          <p:cNvPr id="6" name="Slide Number Placeholder 5"/>
          <p:cNvSpPr>
            <a:spLocks noGrp="1"/>
          </p:cNvSpPr>
          <p:nvPr>
            <p:ph type="sldNum" sz="quarter" idx="12"/>
          </p:nvPr>
        </p:nvSpPr>
        <p:spPr/>
        <p:txBody>
          <a:bodyPr/>
          <a:lstStyle/>
          <a:p>
            <a:fld id="{EF7127D1-4EAB-4840-B62A-6CEBA0F1640F}" type="slidenum">
              <a:rPr lang="ar-IQ" smtClean="0">
                <a:solidFill>
                  <a:prstClr val="black">
                    <a:tint val="75000"/>
                  </a:prstClr>
                </a:solidFill>
              </a:rPr>
              <a:pPr/>
              <a:t>‹#›</a:t>
            </a:fld>
            <a:endParaRPr lang="ar-IQ">
              <a:solidFill>
                <a:prstClr val="black">
                  <a:tint val="75000"/>
                </a:prstClr>
              </a:solidFill>
            </a:endParaRPr>
          </a:p>
        </p:txBody>
      </p:sp>
    </p:spTree>
    <p:extLst>
      <p:ext uri="{BB962C8B-B14F-4D97-AF65-F5344CB8AC3E}">
        <p14:creationId xmlns:p14="http://schemas.microsoft.com/office/powerpoint/2010/main" val="11759689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7" y="1600200"/>
            <a:ext cx="6837363"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w="952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w="952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w="2857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w="952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sp>
        <p:nvSpPr>
          <p:cNvPr id="100364" name="Rectangle 12"/>
          <p:cNvSpPr>
            <a:spLocks noGrp="1" noChangeArrowheads="1"/>
          </p:cNvSpPr>
          <p:nvPr>
            <p:ph type="ctrTitle"/>
          </p:nvPr>
        </p:nvSpPr>
        <p:spPr>
          <a:xfrm>
            <a:off x="685800" y="1219202"/>
            <a:ext cx="7772400" cy="1933575"/>
          </a:xfrm>
        </p:spPr>
        <p:txBody>
          <a:bodyPr anchor="b"/>
          <a:lstStyle>
            <a:lvl1pPr algn="r">
              <a:defRPr sz="4400"/>
            </a:lvl1pPr>
          </a:lstStyle>
          <a:p>
            <a:r>
              <a:rPr lang="en-US"/>
              <a:t>Click to edit Master title style</a:t>
            </a:r>
          </a:p>
        </p:txBody>
      </p:sp>
      <p:sp>
        <p:nvSpPr>
          <p:cNvPr id="100365"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r>
              <a:rPr lang="en-US"/>
              <a:t>Click to edit Master subtitle style</a:t>
            </a:r>
          </a:p>
        </p:txBody>
      </p:sp>
      <p:sp>
        <p:nvSpPr>
          <p:cNvPr id="11" name="Rectangle 9"/>
          <p:cNvSpPr>
            <a:spLocks noGrp="1" noChangeArrowheads="1"/>
          </p:cNvSpPr>
          <p:nvPr>
            <p:ph type="dt" sz="half" idx="10"/>
          </p:nvPr>
        </p:nvSpPr>
        <p:spPr/>
        <p:txBody>
          <a:bodyPr/>
          <a:lstStyle>
            <a:lvl1pPr>
              <a:defRPr smtClean="0"/>
            </a:lvl1pPr>
          </a:lstStyle>
          <a:p>
            <a:pPr>
              <a:defRPr/>
            </a:pPr>
            <a:endParaRPr lang="en-US">
              <a:solidFill>
                <a:srgbClr val="000000"/>
              </a:solidFill>
            </a:endParaRPr>
          </a:p>
        </p:txBody>
      </p:sp>
      <p:sp>
        <p:nvSpPr>
          <p:cNvPr id="12" name="Rectangle 10"/>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13" name="Rectangle 11"/>
          <p:cNvSpPr>
            <a:spLocks noGrp="1" noChangeArrowheads="1"/>
          </p:cNvSpPr>
          <p:nvPr>
            <p:ph type="sldNum" sz="quarter" idx="12"/>
          </p:nvPr>
        </p:nvSpPr>
        <p:spPr/>
        <p:txBody>
          <a:bodyPr/>
          <a:lstStyle>
            <a:lvl1pPr>
              <a:defRPr smtClean="0"/>
            </a:lvl1pPr>
          </a:lstStyle>
          <a:p>
            <a:pPr>
              <a:defRPr/>
            </a:pPr>
            <a:fld id="{DD2B7898-3AC7-457C-A2AD-687CCDEDCE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48321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E35CC457-DF9A-4F3F-BC8F-02B7670E37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66295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C6E0EBE-C6EB-41EA-B67D-4BF827E055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84815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9201FB05-093A-4716-B89A-1AB52DA878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3659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644D6F2A-E7E4-4BB2-9B3C-5C7CAB84FB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14977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2117EE54-74A9-478B-B7B8-8E8E927A2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95868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A53DFA2-4405-49FE-AC71-8F07CF4487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4693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93001F79-6230-4DAE-899D-B1249FB0B4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9542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65FE885-A9D5-4215-99FE-8BE9B53E56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0473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5455B70-6BC7-43A4-9FDA-CDE394BF22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1666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62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62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261E407-8F54-4C75-934D-7A8CABCF24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87393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4"/>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4"/>
            <a:ext cx="4038600" cy="4530725"/>
          </a:xfrm>
        </p:spPr>
        <p:txBody>
          <a:bodyPr/>
          <a:lstStyle/>
          <a:p>
            <a:pPr lvl="0"/>
            <a:endParaRPr lang="en-US" noProof="0"/>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0ECD4C6-E9A8-4535-82CA-7C65A53A3D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9490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4"/>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AE4D4675-0C2C-4CDC-BA33-A0733C8C7C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0940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310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2/13/2024</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ar-IQ"/>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2"/>
          </p:nvPr>
        </p:nvSpPr>
        <p:spPr>
          <a:xfrm>
            <a:off x="6553200" y="6356352"/>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rtl="1"/>
            <a:fld id="{E91F1600-E083-48A1-9529-CA18C0170C0C}" type="datetime8">
              <a:rPr lang="ar-IQ" smtClean="0">
                <a:solidFill>
                  <a:prstClr val="black">
                    <a:tint val="75000"/>
                  </a:prstClr>
                </a:solidFill>
              </a:rPr>
              <a:pPr rtl="1"/>
              <a:t>13 شباط، 24</a:t>
            </a:fld>
            <a:endParaRPr lang="ar-IQ">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rtl="1"/>
            <a:endParaRPr lang="ar-IQ">
              <a:solidFill>
                <a:prstClr val="black">
                  <a:tint val="75000"/>
                </a:prstClr>
              </a:solidFill>
            </a:endParaRPr>
          </a:p>
        </p:txBody>
      </p:sp>
      <p:sp>
        <p:nvSpPr>
          <p:cNvPr id="6" name="Slide Number Placeholder 5"/>
          <p:cNvSpPr>
            <a:spLocks noGrp="1"/>
          </p:cNvSpPr>
          <p:nvPr>
            <p:ph type="sldNum" sz="quarter" idx="4"/>
          </p:nvPr>
        </p:nvSpPr>
        <p:spPr>
          <a:xfrm>
            <a:off x="457200" y="6356352"/>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rtl="1"/>
            <a:fld id="{57AA4C66-AFD3-4302-B1E8-D77A5F2D1A0F}" type="slidenum">
              <a:rPr lang="ar-IQ" smtClean="0">
                <a:solidFill>
                  <a:prstClr val="black">
                    <a:tint val="75000"/>
                  </a:prstClr>
                </a:solidFill>
              </a:rPr>
              <a:pPr rtl="1"/>
              <a:t>‹#›</a:t>
            </a:fld>
            <a:endParaRPr lang="ar-IQ">
              <a:solidFill>
                <a:prstClr val="black">
                  <a:tint val="75000"/>
                </a:prstClr>
              </a:solidFill>
            </a:endParaRPr>
          </a:p>
        </p:txBody>
      </p:sp>
    </p:spTree>
    <p:extLst>
      <p:ext uri="{BB962C8B-B14F-4D97-AF65-F5344CB8AC3E}">
        <p14:creationId xmlns:p14="http://schemas.microsoft.com/office/powerpoint/2010/main" val="2232897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ar-IQ"/>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2"/>
          </p:nvPr>
        </p:nvSpPr>
        <p:spPr>
          <a:xfrm>
            <a:off x="6553200" y="6356352"/>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rtl="1"/>
            <a:fld id="{E91F1600-E083-48A1-9529-CA18C0170C0C}" type="datetime8">
              <a:rPr lang="ar-IQ" smtClean="0">
                <a:solidFill>
                  <a:prstClr val="black">
                    <a:tint val="75000"/>
                  </a:prstClr>
                </a:solidFill>
              </a:rPr>
              <a:pPr rtl="1"/>
              <a:t>13 شباط، 24</a:t>
            </a:fld>
            <a:endParaRPr lang="ar-IQ">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rtl="1"/>
            <a:endParaRPr lang="ar-IQ">
              <a:solidFill>
                <a:prstClr val="black">
                  <a:tint val="75000"/>
                </a:prstClr>
              </a:solidFill>
            </a:endParaRPr>
          </a:p>
        </p:txBody>
      </p:sp>
      <p:sp>
        <p:nvSpPr>
          <p:cNvPr id="6" name="Slide Number Placeholder 5"/>
          <p:cNvSpPr>
            <a:spLocks noGrp="1"/>
          </p:cNvSpPr>
          <p:nvPr>
            <p:ph type="sldNum" sz="quarter" idx="4"/>
          </p:nvPr>
        </p:nvSpPr>
        <p:spPr>
          <a:xfrm>
            <a:off x="457200" y="6356352"/>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rtl="1"/>
            <a:fld id="{57AA4C66-AFD3-4302-B1E8-D77A5F2D1A0F}" type="slidenum">
              <a:rPr lang="ar-IQ" smtClean="0">
                <a:solidFill>
                  <a:prstClr val="black">
                    <a:tint val="75000"/>
                  </a:prstClr>
                </a:solidFill>
              </a:rPr>
              <a:pPr rtl="1"/>
              <a:t>‹#›</a:t>
            </a:fld>
            <a:endParaRPr lang="ar-IQ">
              <a:solidFill>
                <a:prstClr val="black">
                  <a:tint val="75000"/>
                </a:prstClr>
              </a:solidFill>
            </a:endParaRPr>
          </a:p>
        </p:txBody>
      </p:sp>
    </p:spTree>
    <p:extLst>
      <p:ext uri="{BB962C8B-B14F-4D97-AF65-F5344CB8AC3E}">
        <p14:creationId xmlns:p14="http://schemas.microsoft.com/office/powerpoint/2010/main" val="350034520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hf sldNum="0" hd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ar-IQ"/>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2"/>
          </p:nvPr>
        </p:nvSpPr>
        <p:spPr>
          <a:xfrm>
            <a:off x="6553200" y="6356352"/>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rtl="1"/>
            <a:fld id="{E91F1600-E083-48A1-9529-CA18C0170C0C}" type="datetime8">
              <a:rPr lang="ar-IQ" smtClean="0">
                <a:solidFill>
                  <a:prstClr val="black">
                    <a:tint val="75000"/>
                  </a:prstClr>
                </a:solidFill>
              </a:rPr>
              <a:pPr rtl="1"/>
              <a:t>13 شباط، 24</a:t>
            </a:fld>
            <a:endParaRPr lang="ar-IQ">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rtl="1"/>
            <a:endParaRPr lang="ar-IQ">
              <a:solidFill>
                <a:prstClr val="black">
                  <a:tint val="75000"/>
                </a:prstClr>
              </a:solidFill>
            </a:endParaRPr>
          </a:p>
        </p:txBody>
      </p:sp>
      <p:sp>
        <p:nvSpPr>
          <p:cNvPr id="6" name="Slide Number Placeholder 5"/>
          <p:cNvSpPr>
            <a:spLocks noGrp="1"/>
          </p:cNvSpPr>
          <p:nvPr>
            <p:ph type="sldNum" sz="quarter" idx="4"/>
          </p:nvPr>
        </p:nvSpPr>
        <p:spPr>
          <a:xfrm>
            <a:off x="457200" y="6356352"/>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rtl="1"/>
            <a:fld id="{57AA4C66-AFD3-4302-B1E8-D77A5F2D1A0F}" type="slidenum">
              <a:rPr lang="ar-IQ" smtClean="0">
                <a:solidFill>
                  <a:prstClr val="black">
                    <a:tint val="75000"/>
                  </a:prstClr>
                </a:solidFill>
              </a:rPr>
              <a:pPr rtl="1"/>
              <a:t>‹#›</a:t>
            </a:fld>
            <a:endParaRPr lang="ar-IQ">
              <a:solidFill>
                <a:prstClr val="black">
                  <a:tint val="75000"/>
                </a:prstClr>
              </a:solidFill>
            </a:endParaRPr>
          </a:p>
        </p:txBody>
      </p:sp>
    </p:spTree>
    <p:extLst>
      <p:ext uri="{BB962C8B-B14F-4D97-AF65-F5344CB8AC3E}">
        <p14:creationId xmlns:p14="http://schemas.microsoft.com/office/powerpoint/2010/main" val="31440718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hf sldNum="0" hd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ar-IQ"/>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2"/>
          </p:nvPr>
        </p:nvSpPr>
        <p:spPr>
          <a:xfrm>
            <a:off x="6553200" y="6356352"/>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rtl="1"/>
            <a:fld id="{E91F1600-E083-48A1-9529-CA18C0170C0C}" type="datetime8">
              <a:rPr lang="ar-IQ" smtClean="0">
                <a:solidFill>
                  <a:prstClr val="black">
                    <a:tint val="75000"/>
                  </a:prstClr>
                </a:solidFill>
              </a:rPr>
              <a:pPr rtl="1"/>
              <a:t>13 شباط، 24</a:t>
            </a:fld>
            <a:endParaRPr lang="ar-IQ">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rtl="1"/>
            <a:endParaRPr lang="ar-IQ">
              <a:solidFill>
                <a:prstClr val="black">
                  <a:tint val="75000"/>
                </a:prstClr>
              </a:solidFill>
            </a:endParaRPr>
          </a:p>
        </p:txBody>
      </p:sp>
      <p:sp>
        <p:nvSpPr>
          <p:cNvPr id="6" name="Slide Number Placeholder 5"/>
          <p:cNvSpPr>
            <a:spLocks noGrp="1"/>
          </p:cNvSpPr>
          <p:nvPr>
            <p:ph type="sldNum" sz="quarter" idx="4"/>
          </p:nvPr>
        </p:nvSpPr>
        <p:spPr>
          <a:xfrm>
            <a:off x="457200" y="6356352"/>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rtl="1"/>
            <a:fld id="{57AA4C66-AFD3-4302-B1E8-D77A5F2D1A0F}" type="slidenum">
              <a:rPr lang="ar-IQ" smtClean="0">
                <a:solidFill>
                  <a:prstClr val="black">
                    <a:tint val="75000"/>
                  </a:prstClr>
                </a:solidFill>
              </a:rPr>
              <a:pPr rtl="1"/>
              <a:t>‹#›</a:t>
            </a:fld>
            <a:endParaRPr lang="ar-IQ">
              <a:solidFill>
                <a:prstClr val="black">
                  <a:tint val="75000"/>
                </a:prstClr>
              </a:solidFill>
            </a:endParaRPr>
          </a:p>
        </p:txBody>
      </p:sp>
    </p:spTree>
    <p:extLst>
      <p:ext uri="{BB962C8B-B14F-4D97-AF65-F5344CB8AC3E}">
        <p14:creationId xmlns:p14="http://schemas.microsoft.com/office/powerpoint/2010/main" val="380806230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hf sldNum="0" hd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ar-IQ"/>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2"/>
          </p:nvPr>
        </p:nvSpPr>
        <p:spPr>
          <a:xfrm>
            <a:off x="6553200" y="6356352"/>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rtl="1"/>
            <a:fld id="{E91F1600-E083-48A1-9529-CA18C0170C0C}" type="datetime8">
              <a:rPr lang="ar-IQ" smtClean="0">
                <a:solidFill>
                  <a:prstClr val="black">
                    <a:tint val="75000"/>
                  </a:prstClr>
                </a:solidFill>
              </a:rPr>
              <a:pPr rtl="1"/>
              <a:t>13 شباط، 24</a:t>
            </a:fld>
            <a:endParaRPr lang="ar-IQ">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rtl="1"/>
            <a:endParaRPr lang="ar-IQ">
              <a:solidFill>
                <a:prstClr val="black">
                  <a:tint val="75000"/>
                </a:prstClr>
              </a:solidFill>
            </a:endParaRPr>
          </a:p>
        </p:txBody>
      </p:sp>
      <p:sp>
        <p:nvSpPr>
          <p:cNvPr id="6" name="Slide Number Placeholder 5"/>
          <p:cNvSpPr>
            <a:spLocks noGrp="1"/>
          </p:cNvSpPr>
          <p:nvPr>
            <p:ph type="sldNum" sz="quarter" idx="4"/>
          </p:nvPr>
        </p:nvSpPr>
        <p:spPr>
          <a:xfrm>
            <a:off x="457200" y="6356352"/>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rtl="1"/>
            <a:fld id="{57AA4C66-AFD3-4302-B1E8-D77A5F2D1A0F}" type="slidenum">
              <a:rPr lang="ar-IQ" smtClean="0">
                <a:solidFill>
                  <a:prstClr val="black">
                    <a:tint val="75000"/>
                  </a:prstClr>
                </a:solidFill>
              </a:rPr>
              <a:pPr rtl="1"/>
              <a:t>‹#›</a:t>
            </a:fld>
            <a:endParaRPr lang="ar-IQ">
              <a:solidFill>
                <a:prstClr val="black">
                  <a:tint val="75000"/>
                </a:prstClr>
              </a:solidFill>
            </a:endParaRPr>
          </a:p>
        </p:txBody>
      </p:sp>
    </p:spTree>
    <p:extLst>
      <p:ext uri="{BB962C8B-B14F-4D97-AF65-F5344CB8AC3E}">
        <p14:creationId xmlns:p14="http://schemas.microsoft.com/office/powerpoint/2010/main" val="425223480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sldNum="0" hd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ar-IQ"/>
          </a:p>
        </p:txBody>
      </p:sp>
      <p:sp>
        <p:nvSpPr>
          <p:cNvPr id="3" name="Text Placeholder 2"/>
          <p:cNvSpPr>
            <a:spLocks noGrp="1"/>
          </p:cNvSpPr>
          <p:nvPr>
            <p:ph type="body" idx="1"/>
          </p:nvPr>
        </p:nvSpPr>
        <p:spPr>
          <a:xfrm>
            <a:off x="457200" y="1600205"/>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2"/>
          </p:nvPr>
        </p:nvSpPr>
        <p:spPr>
          <a:xfrm>
            <a:off x="6553200" y="6356355"/>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rtl="1"/>
            <a:fld id="{BB45CBB3-09AF-4572-8FCA-108CA60532D1}" type="datetimeFigureOut">
              <a:rPr lang="ar-IQ" smtClean="0">
                <a:solidFill>
                  <a:prstClr val="black">
                    <a:tint val="75000"/>
                  </a:prstClr>
                </a:solidFill>
              </a:rPr>
              <a:pPr rtl="1"/>
              <a:t>04/08/1445</a:t>
            </a:fld>
            <a:endParaRPr lang="ar-IQ">
              <a:solidFill>
                <a:prstClr val="black">
                  <a:tint val="75000"/>
                </a:prstClr>
              </a:solidFill>
            </a:endParaRPr>
          </a:p>
        </p:txBody>
      </p:sp>
      <p:sp>
        <p:nvSpPr>
          <p:cNvPr id="5" name="Footer Placeholder 4"/>
          <p:cNvSpPr>
            <a:spLocks noGrp="1"/>
          </p:cNvSpPr>
          <p:nvPr>
            <p:ph type="ftr" sz="quarter" idx="3"/>
          </p:nvPr>
        </p:nvSpPr>
        <p:spPr>
          <a:xfrm>
            <a:off x="3124200" y="6356355"/>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rtl="1"/>
            <a:endParaRPr lang="ar-IQ">
              <a:solidFill>
                <a:prstClr val="black">
                  <a:tint val="75000"/>
                </a:prstClr>
              </a:solidFill>
            </a:endParaRPr>
          </a:p>
        </p:txBody>
      </p:sp>
      <p:sp>
        <p:nvSpPr>
          <p:cNvPr id="6" name="Slide Number Placeholder 5"/>
          <p:cNvSpPr>
            <a:spLocks noGrp="1"/>
          </p:cNvSpPr>
          <p:nvPr>
            <p:ph type="sldNum" sz="quarter" idx="4"/>
          </p:nvPr>
        </p:nvSpPr>
        <p:spPr>
          <a:xfrm>
            <a:off x="457200" y="6356355"/>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rtl="1"/>
            <a:fld id="{EF7127D1-4EAB-4840-B62A-6CEBA0F1640F}" type="slidenum">
              <a:rPr lang="ar-IQ" smtClean="0">
                <a:solidFill>
                  <a:prstClr val="black">
                    <a:tint val="75000"/>
                  </a:prstClr>
                </a:solidFill>
              </a:rPr>
              <a:pPr rtl="1"/>
              <a:t>‹#›</a:t>
            </a:fld>
            <a:endParaRPr lang="ar-IQ">
              <a:solidFill>
                <a:prstClr val="black">
                  <a:tint val="75000"/>
                </a:prstClr>
              </a:solidFill>
            </a:endParaRPr>
          </a:p>
        </p:txBody>
      </p:sp>
    </p:spTree>
    <p:extLst>
      <p:ext uri="{BB962C8B-B14F-4D97-AF65-F5344CB8AC3E}">
        <p14:creationId xmlns:p14="http://schemas.microsoft.com/office/powerpoint/2010/main" val="130635293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4" y="304800"/>
            <a:ext cx="7615237" cy="1106488"/>
            <a:chOff x="675" y="192"/>
            <a:chExt cx="4797" cy="697"/>
          </a:xfrm>
        </p:grpSpPr>
        <p:sp>
          <p:nvSpPr>
            <p:cNvPr id="99331" name="Oval 3"/>
            <p:cNvSpPr>
              <a:spLocks noChangeArrowheads="1"/>
            </p:cNvSpPr>
            <p:nvPr/>
          </p:nvSpPr>
          <p:spPr bwMode="hidden">
            <a:xfrm flipH="1">
              <a:off x="3067" y="192"/>
              <a:ext cx="696" cy="696"/>
            </a:xfrm>
            <a:prstGeom prst="ellipse">
              <a:avLst/>
            </a:prstGeom>
            <a:solidFill>
              <a:schemeClr val="accent2"/>
            </a:solidFill>
            <a:ln w="2857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9332" name="Oval 4"/>
            <p:cNvSpPr>
              <a:spLocks noChangeArrowheads="1"/>
            </p:cNvSpPr>
            <p:nvPr/>
          </p:nvSpPr>
          <p:spPr bwMode="hidden">
            <a:xfrm flipH="1">
              <a:off x="4777" y="192"/>
              <a:ext cx="695" cy="696"/>
            </a:xfrm>
            <a:prstGeom prst="ellipse">
              <a:avLst/>
            </a:prstGeom>
            <a:solidFill>
              <a:schemeClr val="accent2"/>
            </a:solidFill>
            <a:ln w="2857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9333" name="Oval 5"/>
            <p:cNvSpPr>
              <a:spLocks noChangeArrowheads="1"/>
            </p:cNvSpPr>
            <p:nvPr/>
          </p:nvSpPr>
          <p:spPr bwMode="hidden">
            <a:xfrm flipH="1">
              <a:off x="675" y="193"/>
              <a:ext cx="695" cy="696"/>
            </a:xfrm>
            <a:prstGeom prst="ellipse">
              <a:avLst/>
            </a:prstGeom>
            <a:solidFill>
              <a:schemeClr val="accent2"/>
            </a:solidFill>
            <a:ln w="28575">
              <a:no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9334"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sp>
          <p:nvSpPr>
            <p:cNvPr id="99335"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p:spPr>
          <p:txBody>
            <a:bodyPr wrap="none" anchor="ctr"/>
            <a:lstStyle/>
            <a:p>
              <a:pPr algn="ctr" fontAlgn="base">
                <a:spcBef>
                  <a:spcPct val="0"/>
                </a:spcBef>
                <a:spcAft>
                  <a:spcPct val="0"/>
                </a:spcAft>
                <a:defRPr/>
              </a:pPr>
              <a:endParaRPr lang="en-US" sz="2400">
                <a:solidFill>
                  <a:srgbClr val="000000"/>
                </a:solidFill>
                <a:latin typeface="Times New Roman" pitchFamily="18" charset="0"/>
              </a:endParaRPr>
            </a:p>
          </p:txBody>
        </p:sp>
      </p:grpSp>
      <p:sp>
        <p:nvSpPr>
          <p:cNvPr id="1027" name="Rectangle 8"/>
          <p:cNvSpPr>
            <a:spLocks noGrp="1" noChangeArrowheads="1"/>
          </p:cNvSpPr>
          <p:nvPr>
            <p:ph type="body" idx="1"/>
          </p:nvPr>
        </p:nvSpPr>
        <p:spPr bwMode="auto">
          <a:xfrm>
            <a:off x="457200" y="1600204"/>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9337" name="Rectangle 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lvl1pPr>
          </a:lstStyle>
          <a:p>
            <a:pPr fontAlgn="base">
              <a:spcBef>
                <a:spcPct val="0"/>
              </a:spcBef>
              <a:spcAft>
                <a:spcPct val="0"/>
              </a:spcAft>
              <a:defRPr/>
            </a:pPr>
            <a:endParaRPr lang="en-US">
              <a:solidFill>
                <a:srgbClr val="000000"/>
              </a:solidFill>
            </a:endParaRPr>
          </a:p>
        </p:txBody>
      </p:sp>
      <p:sp>
        <p:nvSpPr>
          <p:cNvPr id="99338"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vl1pPr>
          </a:lstStyle>
          <a:p>
            <a:pPr fontAlgn="base">
              <a:spcBef>
                <a:spcPct val="0"/>
              </a:spcBef>
              <a:spcAft>
                <a:spcPct val="0"/>
              </a:spcAft>
              <a:defRPr/>
            </a:pPr>
            <a:endParaRPr lang="en-US">
              <a:solidFill>
                <a:srgbClr val="000000"/>
              </a:solidFill>
            </a:endParaRPr>
          </a:p>
        </p:txBody>
      </p:sp>
      <p:sp>
        <p:nvSpPr>
          <p:cNvPr id="99339" name="Rectangle 1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lvl1pPr>
          </a:lstStyle>
          <a:p>
            <a:pPr fontAlgn="base">
              <a:spcBef>
                <a:spcPct val="0"/>
              </a:spcBef>
              <a:spcAft>
                <a:spcPct val="0"/>
              </a:spcAft>
              <a:defRPr/>
            </a:pPr>
            <a:fld id="{BFB8A0AE-2E78-4D60-A464-A8EDADCAC643}"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31" name="Rectangle 1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12762983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Lst>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defRPr>
      </a:lvl2pPr>
      <a:lvl3pPr algn="l" rtl="0" eaLnBrk="0" fontAlgn="base" hangingPunct="0">
        <a:spcBef>
          <a:spcPct val="0"/>
        </a:spcBef>
        <a:spcAft>
          <a:spcPct val="0"/>
        </a:spcAft>
        <a:defRPr sz="3800">
          <a:solidFill>
            <a:schemeClr val="tx2"/>
          </a:solidFill>
          <a:latin typeface="Arial" charset="0"/>
        </a:defRPr>
      </a:lvl3pPr>
      <a:lvl4pPr algn="l" rtl="0" eaLnBrk="0" fontAlgn="base" hangingPunct="0">
        <a:spcBef>
          <a:spcPct val="0"/>
        </a:spcBef>
        <a:spcAft>
          <a:spcPct val="0"/>
        </a:spcAft>
        <a:defRPr sz="3800">
          <a:solidFill>
            <a:schemeClr val="tx2"/>
          </a:solidFill>
          <a:latin typeface="Arial" charset="0"/>
        </a:defRPr>
      </a:lvl4pPr>
      <a:lvl5pPr algn="l" rtl="0" eaLnBrk="0" fontAlgn="base" hangingPunct="0">
        <a:spcBef>
          <a:spcPct val="0"/>
        </a:spcBef>
        <a:spcAft>
          <a:spcPct val="0"/>
        </a:spcAft>
        <a:defRPr sz="3800">
          <a:solidFill>
            <a:schemeClr val="tx2"/>
          </a:solidFill>
          <a:latin typeface="Arial" charset="0"/>
        </a:defRPr>
      </a:lvl5pPr>
      <a:lvl6pPr marL="457200" algn="l" rtl="0" fontAlgn="base">
        <a:spcBef>
          <a:spcPct val="0"/>
        </a:spcBef>
        <a:spcAft>
          <a:spcPct val="0"/>
        </a:spcAft>
        <a:defRPr sz="3800">
          <a:solidFill>
            <a:schemeClr val="tx2"/>
          </a:solidFill>
          <a:latin typeface="Arial" charset="0"/>
        </a:defRPr>
      </a:lvl6pPr>
      <a:lvl7pPr marL="914400" algn="l" rtl="0" fontAlgn="base">
        <a:spcBef>
          <a:spcPct val="0"/>
        </a:spcBef>
        <a:spcAft>
          <a:spcPct val="0"/>
        </a:spcAft>
        <a:defRPr sz="3800">
          <a:solidFill>
            <a:schemeClr val="tx2"/>
          </a:solidFill>
          <a:latin typeface="Arial" charset="0"/>
        </a:defRPr>
      </a:lvl7pPr>
      <a:lvl8pPr marL="1371600" algn="l" rtl="0" fontAlgn="base">
        <a:spcBef>
          <a:spcPct val="0"/>
        </a:spcBef>
        <a:spcAft>
          <a:spcPct val="0"/>
        </a:spcAft>
        <a:defRPr sz="3800">
          <a:solidFill>
            <a:schemeClr val="tx2"/>
          </a:solidFill>
          <a:latin typeface="Arial" charset="0"/>
        </a:defRPr>
      </a:lvl8pPr>
      <a:lvl9pPr marL="1828800" algn="l" rtl="0" fontAlgn="base">
        <a:spcBef>
          <a:spcPct val="0"/>
        </a:spcBef>
        <a:spcAft>
          <a:spcPct val="0"/>
        </a:spcAft>
        <a:defRPr sz="38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2/13/2024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8596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2" Type="http://schemas.openxmlformats.org/officeDocument/2006/relationships/hyperlink" Target="http://en.wikipedia.org/wiki/Miller%E2%80%93Urey_experiment" TargetMode="Externa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en.wikipedia.org/wiki/Miller%E2%80%93Urey_experiment" TargetMode="External"/><Relationship Id="rId1" Type="http://schemas.openxmlformats.org/officeDocument/2006/relationships/slideLayout" Target="../slideLayouts/slideLayout52.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6.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6.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1.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6700" y="1828800"/>
            <a:ext cx="8610600" cy="2686051"/>
          </a:xfrm>
          <a:solidFill>
            <a:schemeClr val="bg1"/>
          </a:solidFill>
          <a:ln w="57150">
            <a:solidFill>
              <a:schemeClr val="tx1"/>
            </a:solidFill>
          </a:ln>
        </p:spPr>
        <p:txBody>
          <a:bodyPr>
            <a:noAutofit/>
          </a:bodyPr>
          <a:lstStyle/>
          <a:p>
            <a:r>
              <a:rPr lang="en-US" sz="4800" b="1" dirty="0">
                <a:solidFill>
                  <a:srgbClr val="002060"/>
                </a:solidFill>
              </a:rPr>
              <a:t>What is Life?</a:t>
            </a:r>
            <a:br>
              <a:rPr lang="en-US" sz="4800" b="1" dirty="0">
                <a:solidFill>
                  <a:srgbClr val="002060"/>
                </a:solidFill>
              </a:rPr>
            </a:br>
            <a:r>
              <a:rPr lang="en-US" sz="4800" b="1" dirty="0">
                <a:solidFill>
                  <a:srgbClr val="002060"/>
                </a:solidFill>
              </a:rPr>
              <a:t>When, Where and How did life originate?</a:t>
            </a:r>
          </a:p>
        </p:txBody>
      </p:sp>
      <p:sp>
        <p:nvSpPr>
          <p:cNvPr id="3" name="Subtitle 2"/>
          <p:cNvSpPr>
            <a:spLocks noGrp="1"/>
          </p:cNvSpPr>
          <p:nvPr>
            <p:ph type="subTitle" idx="1"/>
          </p:nvPr>
        </p:nvSpPr>
        <p:spPr>
          <a:xfrm>
            <a:off x="1371600" y="4724400"/>
            <a:ext cx="6400800" cy="1219200"/>
          </a:xfrm>
          <a:solidFill>
            <a:schemeClr val="bg1"/>
          </a:solidFill>
          <a:ln>
            <a:solidFill>
              <a:schemeClr val="accent1"/>
            </a:solidFill>
          </a:ln>
        </p:spPr>
        <p:txBody>
          <a:bodyPr>
            <a:noAutofit/>
          </a:bodyPr>
          <a:lstStyle/>
          <a:p>
            <a:r>
              <a:rPr lang="en-US" sz="2000" b="1" dirty="0">
                <a:solidFill>
                  <a:schemeClr val="tx1"/>
                </a:solidFill>
              </a:rPr>
              <a:t>Evolution course/second semester  2024</a:t>
            </a:r>
          </a:p>
          <a:p>
            <a:r>
              <a:rPr lang="en-US" sz="2000" b="1" dirty="0">
                <a:solidFill>
                  <a:schemeClr val="tx1"/>
                </a:solidFill>
              </a:rPr>
              <a:t> Lecture no.1</a:t>
            </a:r>
          </a:p>
          <a:p>
            <a:r>
              <a:rPr lang="en-US" sz="2000" b="1" dirty="0" err="1">
                <a:solidFill>
                  <a:schemeClr val="tx1"/>
                </a:solidFill>
              </a:rPr>
              <a:t>Dr.Bushra</a:t>
            </a:r>
            <a:r>
              <a:rPr lang="en-US" sz="2000" b="1" dirty="0">
                <a:solidFill>
                  <a:schemeClr val="tx1"/>
                </a:solidFill>
              </a:rPr>
              <a:t> MA Mohammed</a:t>
            </a:r>
          </a:p>
        </p:txBody>
      </p:sp>
      <p:pic>
        <p:nvPicPr>
          <p:cNvPr id="4" name="Picture 3">
            <a:extLst>
              <a:ext uri="{FF2B5EF4-FFF2-40B4-BE49-F238E27FC236}">
                <a16:creationId xmlns:a16="http://schemas.microsoft.com/office/drawing/2014/main" id="{0A55FE65-3C38-B6BE-8E26-99B74B09474C}"/>
              </a:ext>
            </a:extLst>
          </p:cNvPr>
          <p:cNvPicPr>
            <a:picLocks noChangeAspect="1"/>
          </p:cNvPicPr>
          <p:nvPr/>
        </p:nvPicPr>
        <p:blipFill>
          <a:blip r:embed="rId2"/>
          <a:stretch>
            <a:fillRect/>
          </a:stretch>
        </p:blipFill>
        <p:spPr>
          <a:xfrm>
            <a:off x="612582" y="320690"/>
            <a:ext cx="1518036" cy="1298561"/>
          </a:xfrm>
          <a:prstGeom prst="rect">
            <a:avLst/>
          </a:prstGeom>
        </p:spPr>
      </p:pic>
      <p:pic>
        <p:nvPicPr>
          <p:cNvPr id="5" name="Picture 4">
            <a:extLst>
              <a:ext uri="{FF2B5EF4-FFF2-40B4-BE49-F238E27FC236}">
                <a16:creationId xmlns:a16="http://schemas.microsoft.com/office/drawing/2014/main" id="{5CC9DDAB-2923-60E0-29BE-1FC2A9F7677D}"/>
              </a:ext>
            </a:extLst>
          </p:cNvPr>
          <p:cNvPicPr>
            <a:picLocks noChangeAspect="1"/>
          </p:cNvPicPr>
          <p:nvPr/>
        </p:nvPicPr>
        <p:blipFill>
          <a:blip r:embed="rId3"/>
          <a:stretch>
            <a:fillRect/>
          </a:stretch>
        </p:blipFill>
        <p:spPr>
          <a:xfrm>
            <a:off x="7190182" y="265821"/>
            <a:ext cx="1341236" cy="1408298"/>
          </a:xfrm>
          <a:prstGeom prst="rect">
            <a:avLst/>
          </a:prstGeom>
        </p:spPr>
      </p:pic>
    </p:spTree>
    <p:extLst>
      <p:ext uri="{BB962C8B-B14F-4D97-AF65-F5344CB8AC3E}">
        <p14:creationId xmlns:p14="http://schemas.microsoft.com/office/powerpoint/2010/main" val="2309610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305800" cy="6019800"/>
          </a:xfrm>
        </p:spPr>
        <p:txBody>
          <a:bodyPr>
            <a:normAutofit fontScale="92500" lnSpcReduction="10000"/>
          </a:bodyPr>
          <a:lstStyle/>
          <a:p>
            <a:pPr marL="0" indent="0" algn="l">
              <a:buNone/>
            </a:pPr>
            <a:r>
              <a:rPr lang="en-US" dirty="0"/>
              <a:t>According to evidence from </a:t>
            </a:r>
            <a:r>
              <a:rPr lang="en-US" b="1" dirty="0"/>
              <a:t>radiometric dating </a:t>
            </a:r>
            <a:r>
              <a:rPr lang="en-US" dirty="0"/>
              <a:t>and other sources, </a:t>
            </a:r>
            <a:r>
              <a:rPr lang="en-US" b="1" dirty="0">
                <a:solidFill>
                  <a:srgbClr val="FF0000"/>
                </a:solidFill>
              </a:rPr>
              <a:t>Earth formed about </a:t>
            </a:r>
            <a:r>
              <a:rPr lang="en-US" b="1" dirty="0">
                <a:solidFill>
                  <a:srgbClr val="7030A0"/>
                </a:solidFill>
              </a:rPr>
              <a:t>4.54</a:t>
            </a:r>
            <a:r>
              <a:rPr lang="en-US" b="1" dirty="0">
                <a:solidFill>
                  <a:srgbClr val="FF0000"/>
                </a:solidFill>
              </a:rPr>
              <a:t> billion years ago.</a:t>
            </a:r>
          </a:p>
          <a:p>
            <a:pPr marL="0" indent="0" algn="l">
              <a:buNone/>
            </a:pPr>
            <a:r>
              <a:rPr lang="en-US" dirty="0"/>
              <a:t>Within its first billion years, life appeared in its oceans and began to affect its atmosphere and surface, promoting the proliferation of aerobic as well as anaerobic organisms. Since then, the combination of Earth's distance from the Sun, its physical properties and its geological history have allowed life to emerge, develop photosynthesis, and, later, evolve further and thrive. </a:t>
            </a:r>
          </a:p>
          <a:p>
            <a:pPr marL="0" indent="0" algn="l">
              <a:buNone/>
            </a:pPr>
            <a:r>
              <a:rPr lang="en-US" b="1" dirty="0">
                <a:solidFill>
                  <a:srgbClr val="FF0000"/>
                </a:solidFill>
              </a:rPr>
              <a:t>The earliest life on Earth arose at least </a:t>
            </a:r>
            <a:r>
              <a:rPr lang="en-US" b="1" dirty="0">
                <a:solidFill>
                  <a:srgbClr val="7030A0"/>
                </a:solidFill>
              </a:rPr>
              <a:t>3.5 </a:t>
            </a:r>
            <a:r>
              <a:rPr lang="en-US" b="1" dirty="0">
                <a:solidFill>
                  <a:srgbClr val="FF0000"/>
                </a:solidFill>
              </a:rPr>
              <a:t>billion years ago.</a:t>
            </a:r>
          </a:p>
        </p:txBody>
      </p:sp>
    </p:spTree>
    <p:extLst>
      <p:ext uri="{BB962C8B-B14F-4D97-AF65-F5344CB8AC3E}">
        <p14:creationId xmlns:p14="http://schemas.microsoft.com/office/powerpoint/2010/main" val="4236425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3"/>
            <a:ext cx="8229600" cy="2362198"/>
          </a:xfrm>
          <a:solidFill>
            <a:schemeClr val="bg1"/>
          </a:solidFill>
        </p:spPr>
        <p:txBody>
          <a:bodyPr>
            <a:normAutofit/>
          </a:bodyPr>
          <a:lstStyle/>
          <a:p>
            <a:pPr marL="0" indent="0" algn="ctr" rtl="0">
              <a:buNone/>
            </a:pPr>
            <a:r>
              <a:rPr lang="en-US" sz="6600" b="1" dirty="0">
                <a:solidFill>
                  <a:srgbClr val="7030A0"/>
                </a:solidFill>
              </a:rPr>
              <a:t>Theories of the Origin of Life</a:t>
            </a:r>
          </a:p>
          <a:p>
            <a:pPr marL="0" indent="0" algn="l" rtl="0">
              <a:buNone/>
            </a:pPr>
            <a:endParaRPr lang="en-US" sz="6600" dirty="0"/>
          </a:p>
        </p:txBody>
      </p:sp>
    </p:spTree>
    <p:extLst>
      <p:ext uri="{BB962C8B-B14F-4D97-AF65-F5344CB8AC3E}">
        <p14:creationId xmlns:p14="http://schemas.microsoft.com/office/powerpoint/2010/main" val="1226805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28601"/>
            <a:ext cx="8077200" cy="682211"/>
          </a:xfrm>
          <a:noFill/>
        </p:spPr>
        <p:txBody>
          <a:bodyPr lIns="90487" tIns="44450" rIns="90487" bIns="44450">
            <a:normAutofit fontScale="90000"/>
          </a:bodyPr>
          <a:lstStyle/>
          <a:p>
            <a:r>
              <a:rPr lang="en-US" altLang="en-US" sz="3200" b="1" i="1" dirty="0">
                <a:solidFill>
                  <a:srgbClr val="FF0000"/>
                </a:solidFill>
                <a:latin typeface="Trebuchet MS" pitchFamily="34" charset="0"/>
              </a:rPr>
              <a:t>Theories of the Origin of Life: Early Ideas</a:t>
            </a:r>
          </a:p>
        </p:txBody>
      </p:sp>
      <p:sp>
        <p:nvSpPr>
          <p:cNvPr id="14339" name="Rectangle 3"/>
          <p:cNvSpPr>
            <a:spLocks noGrp="1" noChangeArrowheads="1"/>
          </p:cNvSpPr>
          <p:nvPr>
            <p:ph type="body" idx="1"/>
          </p:nvPr>
        </p:nvSpPr>
        <p:spPr>
          <a:xfrm>
            <a:off x="380972" y="803654"/>
            <a:ext cx="5559181" cy="5825747"/>
          </a:xfrm>
          <a:noFill/>
        </p:spPr>
        <p:txBody>
          <a:bodyPr lIns="90487" tIns="44450" rIns="90487" bIns="44450">
            <a:normAutofit lnSpcReduction="10000"/>
          </a:bodyPr>
          <a:lstStyle/>
          <a:p>
            <a:pPr algn="l" rtl="0">
              <a:lnSpc>
                <a:spcPct val="80000"/>
              </a:lnSpc>
              <a:buNone/>
            </a:pPr>
            <a:r>
              <a:rPr lang="en-US" altLang="en-US" b="1" dirty="0">
                <a:solidFill>
                  <a:srgbClr val="7030A0"/>
                </a:solidFill>
                <a:latin typeface="Times New Roman" pitchFamily="18" charset="0"/>
                <a:cs typeface="Times New Roman" pitchFamily="18" charset="0"/>
              </a:rPr>
              <a:t>1-Spontaneous Generation theory </a:t>
            </a:r>
            <a:r>
              <a:rPr lang="en-US" altLang="en-US" sz="2000" dirty="0">
                <a:solidFill>
                  <a:srgbClr val="7030A0"/>
                </a:solidFill>
                <a:latin typeface="Times New Roman" pitchFamily="18" charset="0"/>
                <a:cs typeface="Times New Roman" pitchFamily="18" charset="0"/>
              </a:rPr>
              <a:t>(</a:t>
            </a:r>
            <a:r>
              <a:rPr lang="en-US" altLang="en-US" sz="2000" dirty="0" err="1">
                <a:solidFill>
                  <a:srgbClr val="7030A0"/>
                </a:solidFill>
                <a:latin typeface="Times New Roman" pitchFamily="18" charset="0"/>
                <a:cs typeface="Times New Roman" pitchFamily="18" charset="0"/>
              </a:rPr>
              <a:t>Aristotles</a:t>
            </a:r>
            <a:r>
              <a:rPr lang="en-US" altLang="en-US" sz="2000" dirty="0">
                <a:solidFill>
                  <a:srgbClr val="7030A0"/>
                </a:solidFill>
                <a:latin typeface="Times New Roman" pitchFamily="18" charset="0"/>
                <a:cs typeface="Times New Roman" pitchFamily="18" charset="0"/>
              </a:rPr>
              <a:t> 384-322 BC) </a:t>
            </a:r>
          </a:p>
          <a:p>
            <a:pPr algn="l" rtl="0">
              <a:lnSpc>
                <a:spcPct val="80000"/>
              </a:lnSpc>
              <a:buNone/>
            </a:pPr>
            <a:endParaRPr lang="en-US" altLang="en-US" sz="2000" dirty="0">
              <a:solidFill>
                <a:srgbClr val="7030A0"/>
              </a:solidFill>
              <a:latin typeface="Times New Roman" pitchFamily="18" charset="0"/>
              <a:cs typeface="Times New Roman" pitchFamily="18" charset="0"/>
            </a:endParaRPr>
          </a:p>
          <a:p>
            <a:pPr algn="l" rtl="0">
              <a:lnSpc>
                <a:spcPct val="80000"/>
              </a:lnSpc>
            </a:pPr>
            <a:r>
              <a:rPr lang="en-US" kern="0" dirty="0">
                <a:effectLst>
                  <a:outerShdw blurRad="38100" dist="38100" dir="2700000" algn="tl">
                    <a:srgbClr val="C0C0C0"/>
                  </a:outerShdw>
                </a:effectLst>
                <a:latin typeface="Times New Roman" pitchFamily="18" charset="0"/>
                <a:cs typeface="Times New Roman" pitchFamily="18" charset="0"/>
              </a:rPr>
              <a:t>Proposed the theory of</a:t>
            </a:r>
            <a:r>
              <a:rPr lang="en-US" altLang="en-US" dirty="0">
                <a:latin typeface="Times New Roman" pitchFamily="18" charset="0"/>
                <a:cs typeface="Times New Roman" pitchFamily="18" charset="0"/>
              </a:rPr>
              <a:t> Spontaneous Generation,</a:t>
            </a:r>
          </a:p>
          <a:p>
            <a:pPr lvl="1" algn="l" rtl="0">
              <a:lnSpc>
                <a:spcPct val="80000"/>
              </a:lnSpc>
            </a:pPr>
            <a:r>
              <a:rPr lang="en-US" altLang="en-US" sz="3200" dirty="0">
                <a:latin typeface="Times New Roman" pitchFamily="18" charset="0"/>
                <a:cs typeface="Times New Roman" pitchFamily="18" charset="0"/>
              </a:rPr>
              <a:t>idea popular in the 1600-1700’s Century </a:t>
            </a:r>
          </a:p>
          <a:p>
            <a:pPr marL="457200" lvl="1" indent="0" algn="ctr" rtl="0">
              <a:lnSpc>
                <a:spcPct val="80000"/>
              </a:lnSpc>
              <a:buNone/>
            </a:pPr>
            <a:r>
              <a:rPr lang="en-US" altLang="en-US" sz="3200" b="1" dirty="0">
                <a:solidFill>
                  <a:srgbClr val="660066"/>
                </a:solidFill>
                <a:latin typeface="Times New Roman" pitchFamily="18" charset="0"/>
                <a:cs typeface="Times New Roman" pitchFamily="18" charset="0"/>
              </a:rPr>
              <a:t>(living things come from the nonliving)</a:t>
            </a:r>
          </a:p>
          <a:p>
            <a:pPr lvl="1" algn="l" rtl="0">
              <a:lnSpc>
                <a:spcPct val="80000"/>
              </a:lnSpc>
            </a:pPr>
            <a:r>
              <a:rPr lang="en-US" altLang="en-US" sz="3200" dirty="0">
                <a:latin typeface="Times New Roman" pitchFamily="18" charset="0"/>
                <a:cs typeface="Times New Roman" pitchFamily="18" charset="0"/>
              </a:rPr>
              <a:t>Their evidence was that : </a:t>
            </a:r>
          </a:p>
          <a:p>
            <a:pPr lvl="1" algn="l" rtl="0">
              <a:lnSpc>
                <a:spcPct val="80000"/>
              </a:lnSpc>
            </a:pPr>
            <a:r>
              <a:rPr lang="en-US" altLang="en-US" sz="3200" b="1" dirty="0">
                <a:solidFill>
                  <a:schemeClr val="accent6">
                    <a:lumMod val="75000"/>
                  </a:schemeClr>
                </a:solidFill>
                <a:latin typeface="Times New Roman" pitchFamily="18" charset="0"/>
                <a:cs typeface="Times New Roman" pitchFamily="18" charset="0"/>
              </a:rPr>
              <a:t>beetles and other insect larvae arise from cow dung; </a:t>
            </a:r>
          </a:p>
          <a:p>
            <a:pPr lvl="1" algn="l" rtl="0">
              <a:lnSpc>
                <a:spcPct val="80000"/>
              </a:lnSpc>
            </a:pPr>
            <a:r>
              <a:rPr lang="en-US" altLang="en-US" sz="3200" b="1" dirty="0">
                <a:solidFill>
                  <a:schemeClr val="accent6">
                    <a:lumMod val="75000"/>
                  </a:schemeClr>
                </a:solidFill>
                <a:latin typeface="Times New Roman" pitchFamily="18" charset="0"/>
                <a:cs typeface="Times New Roman" pitchFamily="18" charset="0"/>
              </a:rPr>
              <a:t> frogs emerge from mud.</a:t>
            </a:r>
          </a:p>
          <a:p>
            <a:pPr lvl="1" algn="l" rtl="0">
              <a:lnSpc>
                <a:spcPct val="80000"/>
              </a:lnSpc>
            </a:pPr>
            <a:endParaRPr lang="en-US" altLang="en-US" sz="2000" dirty="0">
              <a:latin typeface="Times New Roman" pitchFamily="18" charset="0"/>
              <a:cs typeface="Times New Roman" pitchFamily="18" charset="0"/>
            </a:endParaRPr>
          </a:p>
        </p:txBody>
      </p:sp>
      <p:sp>
        <p:nvSpPr>
          <p:cNvPr id="7" name="Rectangle 6"/>
          <p:cNvSpPr/>
          <p:nvPr/>
        </p:nvSpPr>
        <p:spPr>
          <a:xfrm>
            <a:off x="761973" y="2714620"/>
            <a:ext cx="7715304" cy="590931"/>
          </a:xfrm>
          <a:prstGeom prst="rect">
            <a:avLst/>
          </a:prstGeom>
        </p:spPr>
        <p:txBody>
          <a:bodyPr wrap="square">
            <a:spAutoFit/>
          </a:bodyPr>
          <a:lstStyle/>
          <a:p>
            <a:pPr>
              <a:lnSpc>
                <a:spcPct val="90000"/>
              </a:lnSpc>
              <a:defRPr/>
            </a:pPr>
            <a:endParaRPr lang="en-US" b="1" dirty="0">
              <a:solidFill>
                <a:prstClr val="black"/>
              </a:solidFill>
              <a:effectLst>
                <a:outerShdw blurRad="38100" dist="38100" dir="2700000" algn="tl">
                  <a:srgbClr val="C0C0C0"/>
                </a:outerShdw>
              </a:effectLst>
              <a:latin typeface="Times New Roman" pitchFamily="18" charset="0"/>
              <a:cs typeface="Times New Roman" pitchFamily="18" charset="0"/>
            </a:endParaRPr>
          </a:p>
          <a:p>
            <a:pPr>
              <a:lnSpc>
                <a:spcPct val="90000"/>
              </a:lnSpc>
              <a:defRPr/>
            </a:pPr>
            <a:endParaRPr lang="en-US" b="1" dirty="0">
              <a:solidFill>
                <a:prstClr val="black"/>
              </a:solidFill>
              <a:effectLst>
                <a:outerShdw blurRad="38100" dist="38100" dir="2700000" algn="tl">
                  <a:srgbClr val="C0C0C0"/>
                </a:outerShdw>
              </a:effectLst>
              <a:latin typeface="Comic Sans MS" pitchFamily="66" charset="0"/>
            </a:endParaRPr>
          </a:p>
        </p:txBody>
      </p:sp>
      <p:pic>
        <p:nvPicPr>
          <p:cNvPr id="8" name="Picture 3" descr="http://www.bun.kyoto-u.ac.jp/phisci/Images/aristotle.jpg"/>
          <p:cNvPicPr>
            <a:picLocks noChangeAspect="1" noChangeArrowheads="1"/>
          </p:cNvPicPr>
          <p:nvPr/>
        </p:nvPicPr>
        <p:blipFill>
          <a:blip r:embed="rId3" cstate="print"/>
          <a:srcRect b="5162"/>
          <a:stretch>
            <a:fillRect/>
          </a:stretch>
        </p:blipFill>
        <p:spPr bwMode="auto">
          <a:xfrm>
            <a:off x="5978675" y="1606388"/>
            <a:ext cx="2967885" cy="4695800"/>
          </a:xfrm>
          <a:prstGeom prst="rect">
            <a:avLst/>
          </a:prstGeom>
          <a:noFill/>
          <a:ln w="9525">
            <a:noFill/>
            <a:miter lim="800000"/>
            <a:headEnd/>
            <a:tailEnd/>
          </a:ln>
        </p:spPr>
      </p:pic>
    </p:spTree>
    <p:extLst>
      <p:ext uri="{BB962C8B-B14F-4D97-AF65-F5344CB8AC3E}">
        <p14:creationId xmlns:p14="http://schemas.microsoft.com/office/powerpoint/2010/main" val="1049528685"/>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2" end="2"/>
                                            </p:txEl>
                                          </p:spTgt>
                                        </p:tgtEl>
                                        <p:attrNameLst>
                                          <p:attrName>style.visibility</p:attrName>
                                        </p:attrNameLst>
                                      </p:cBhvr>
                                      <p:to>
                                        <p:strVal val="visible"/>
                                      </p:to>
                                    </p:set>
                                    <p:anim calcmode="lin" valueType="num">
                                      <p:cBhvr additive="base">
                                        <p:cTn id="13"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339">
                                            <p:txEl>
                                              <p:pRg st="3" end="3"/>
                                            </p:txEl>
                                          </p:spTgt>
                                        </p:tgtEl>
                                        <p:attrNameLst>
                                          <p:attrName>style.visibility</p:attrName>
                                        </p:attrNameLst>
                                      </p:cBhvr>
                                      <p:to>
                                        <p:strVal val="visible"/>
                                      </p:to>
                                    </p:set>
                                    <p:anim calcmode="lin" valueType="num">
                                      <p:cBhvr additive="base">
                                        <p:cTn id="17"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339">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339">
                                            <p:txEl>
                                              <p:pRg st="4" end="4"/>
                                            </p:txEl>
                                          </p:spTgt>
                                        </p:tgtEl>
                                        <p:attrNameLst>
                                          <p:attrName>style.visibility</p:attrName>
                                        </p:attrNameLst>
                                      </p:cBhvr>
                                      <p:to>
                                        <p:strVal val="visible"/>
                                      </p:to>
                                    </p:set>
                                    <p:anim calcmode="lin" valueType="num">
                                      <p:cBhvr additive="base">
                                        <p:cTn id="21" dur="5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339">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339">
                                            <p:txEl>
                                              <p:pRg st="5" end="5"/>
                                            </p:txEl>
                                          </p:spTgt>
                                        </p:tgtEl>
                                        <p:attrNameLst>
                                          <p:attrName>style.visibility</p:attrName>
                                        </p:attrNameLst>
                                      </p:cBhvr>
                                      <p:to>
                                        <p:strVal val="visible"/>
                                      </p:to>
                                    </p:set>
                                    <p:anim calcmode="lin" valueType="num">
                                      <p:cBhvr additive="base">
                                        <p:cTn id="25" dur="500" fill="hold"/>
                                        <p:tgtEl>
                                          <p:spTgt spid="1433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339">
                                            <p:txEl>
                                              <p:pRg st="6" end="6"/>
                                            </p:txEl>
                                          </p:spTgt>
                                        </p:tgtEl>
                                        <p:attrNameLst>
                                          <p:attrName>style.visibility</p:attrName>
                                        </p:attrNameLst>
                                      </p:cBhvr>
                                      <p:to>
                                        <p:strVal val="visible"/>
                                      </p:to>
                                    </p:set>
                                    <p:anim calcmode="lin" valueType="num">
                                      <p:cBhvr additive="base">
                                        <p:cTn id="29" dur="500" fill="hold"/>
                                        <p:tgtEl>
                                          <p:spTgt spid="14339">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339">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339">
                                            <p:txEl>
                                              <p:pRg st="7" end="7"/>
                                            </p:txEl>
                                          </p:spTgt>
                                        </p:tgtEl>
                                        <p:attrNameLst>
                                          <p:attrName>style.visibility</p:attrName>
                                        </p:attrNameLst>
                                      </p:cBhvr>
                                      <p:to>
                                        <p:strVal val="visible"/>
                                      </p:to>
                                    </p:set>
                                    <p:anim calcmode="lin" valueType="num">
                                      <p:cBhvr additive="base">
                                        <p:cTn id="33" dur="500" fill="hold"/>
                                        <p:tgtEl>
                                          <p:spTgt spid="14339">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33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71546"/>
          </a:xfrm>
        </p:spPr>
        <p:txBody>
          <a:bodyPr>
            <a:normAutofit/>
          </a:bodyPr>
          <a:lstStyle/>
          <a:p>
            <a:r>
              <a:rPr lang="en-US" sz="3200" dirty="0">
                <a:solidFill>
                  <a:srgbClr val="FF0000"/>
                </a:solidFill>
                <a:latin typeface="Calisto MT" pitchFamily="18" charset="0"/>
              </a:rPr>
              <a:t>Disproving Spontaneous Generation</a:t>
            </a:r>
            <a:endParaRPr lang="ar-IQ" sz="3200" dirty="0">
              <a:solidFill>
                <a:srgbClr val="FF0000"/>
              </a:solidFill>
              <a:latin typeface="Calisto MT" pitchFamily="18" charset="0"/>
            </a:endParaRPr>
          </a:p>
        </p:txBody>
      </p:sp>
      <p:sp>
        <p:nvSpPr>
          <p:cNvPr id="3" name="Content Placeholder 2"/>
          <p:cNvSpPr>
            <a:spLocks noGrp="1"/>
          </p:cNvSpPr>
          <p:nvPr>
            <p:ph idx="1"/>
          </p:nvPr>
        </p:nvSpPr>
        <p:spPr>
          <a:xfrm>
            <a:off x="457200" y="964391"/>
            <a:ext cx="8229600" cy="5416937"/>
          </a:xfrm>
        </p:spPr>
        <p:txBody>
          <a:bodyPr>
            <a:normAutofit fontScale="25000" lnSpcReduction="20000"/>
          </a:bodyPr>
          <a:lstStyle/>
          <a:p>
            <a:pPr algn="l" rtl="0">
              <a:lnSpc>
                <a:spcPct val="120000"/>
              </a:lnSpc>
            </a:pPr>
            <a:r>
              <a:rPr lang="en-US" sz="11200" b="1" dirty="0">
                <a:solidFill>
                  <a:srgbClr val="660066"/>
                </a:solidFill>
                <a:latin typeface="Times New Roman" pitchFamily="18" charset="0"/>
                <a:cs typeface="Times New Roman" pitchFamily="18" charset="0"/>
              </a:rPr>
              <a:t>In 1668, Francesco </a:t>
            </a:r>
            <a:r>
              <a:rPr lang="en-US" sz="11200" b="1" dirty="0" err="1">
                <a:solidFill>
                  <a:srgbClr val="660066"/>
                </a:solidFill>
                <a:latin typeface="Times New Roman" pitchFamily="18" charset="0"/>
                <a:cs typeface="Times New Roman" pitchFamily="18" charset="0"/>
              </a:rPr>
              <a:t>Redi</a:t>
            </a:r>
            <a:r>
              <a:rPr lang="en-US" sz="11200" b="1" dirty="0">
                <a:solidFill>
                  <a:srgbClr val="660066"/>
                </a:solidFill>
                <a:latin typeface="Times New Roman" pitchFamily="18" charset="0"/>
                <a:cs typeface="Times New Roman" pitchFamily="18" charset="0"/>
              </a:rPr>
              <a:t>, </a:t>
            </a:r>
            <a:r>
              <a:rPr lang="en-US" sz="11200" dirty="0">
                <a:latin typeface="Times New Roman" pitchFamily="18" charset="0"/>
                <a:cs typeface="Times New Roman" pitchFamily="18" charset="0"/>
              </a:rPr>
              <a:t>an Italian physician, did an experiment with flies and wide-mouth jars. </a:t>
            </a:r>
          </a:p>
          <a:p>
            <a:pPr algn="l" rtl="0">
              <a:lnSpc>
                <a:spcPct val="120000"/>
              </a:lnSpc>
            </a:pPr>
            <a:r>
              <a:rPr lang="en-US" sz="11200" dirty="0">
                <a:latin typeface="Times New Roman" pitchFamily="18" charset="0"/>
                <a:cs typeface="Times New Roman" pitchFamily="18" charset="0"/>
              </a:rPr>
              <a:t>He </a:t>
            </a:r>
            <a:r>
              <a:rPr lang="en-US" altLang="en-US" sz="11200" dirty="0">
                <a:latin typeface="Times New Roman" pitchFamily="18" charset="0"/>
                <a:cs typeface="Times New Roman" pitchFamily="18" charset="0"/>
              </a:rPr>
              <a:t>demonstrated that meat that was covered did not produce </a:t>
            </a:r>
            <a:r>
              <a:rPr lang="en-US" altLang="en-US" sz="11200" dirty="0">
                <a:solidFill>
                  <a:schemeClr val="accent6">
                    <a:lumMod val="75000"/>
                  </a:schemeClr>
                </a:solidFill>
                <a:latin typeface="Times New Roman" pitchFamily="18" charset="0"/>
                <a:cs typeface="Times New Roman" pitchFamily="18" charset="0"/>
              </a:rPr>
              <a:t>maggots</a:t>
            </a:r>
            <a:r>
              <a:rPr lang="en-US" altLang="en-US" sz="11200" dirty="0">
                <a:latin typeface="Times New Roman" pitchFamily="18" charset="0"/>
                <a:cs typeface="Times New Roman" pitchFamily="18" charset="0"/>
              </a:rPr>
              <a:t>  </a:t>
            </a:r>
          </a:p>
          <a:p>
            <a:pPr algn="just" rtl="0">
              <a:lnSpc>
                <a:spcPct val="120000"/>
              </a:lnSpc>
              <a:defRPr/>
            </a:pPr>
            <a:r>
              <a:rPr lang="en-US" sz="11200" dirty="0">
                <a:latin typeface="Times New Roman" pitchFamily="18" charset="0"/>
                <a:cs typeface="Times New Roman" pitchFamily="18" charset="0"/>
              </a:rPr>
              <a:t>This may have been the </a:t>
            </a:r>
            <a:r>
              <a:rPr lang="en-US" sz="11200" b="1" dirty="0">
                <a:latin typeface="Times New Roman" pitchFamily="18" charset="0"/>
                <a:cs typeface="Times New Roman" pitchFamily="18" charset="0"/>
              </a:rPr>
              <a:t>first true scientific experiment… </a:t>
            </a:r>
          </a:p>
          <a:p>
            <a:pPr algn="just" rtl="0">
              <a:lnSpc>
                <a:spcPct val="120000"/>
              </a:lnSpc>
              <a:defRPr/>
            </a:pPr>
            <a:r>
              <a:rPr lang="en-US" sz="11200" dirty="0" err="1">
                <a:latin typeface="Times New Roman" pitchFamily="18" charset="0"/>
                <a:cs typeface="Times New Roman" pitchFamily="18" charset="0"/>
              </a:rPr>
              <a:t>Redi</a:t>
            </a:r>
            <a:r>
              <a:rPr lang="en-US" sz="11200" dirty="0">
                <a:latin typeface="Times New Roman" pitchFamily="18" charset="0"/>
                <a:cs typeface="Times New Roman" pitchFamily="18" charset="0"/>
              </a:rPr>
              <a:t> used open &amp; closed flasks which contained meat.</a:t>
            </a:r>
          </a:p>
          <a:p>
            <a:pPr algn="ctr" rtl="0">
              <a:lnSpc>
                <a:spcPct val="120000"/>
              </a:lnSpc>
              <a:defRPr/>
            </a:pPr>
            <a:r>
              <a:rPr lang="en-US" sz="11200" dirty="0">
                <a:latin typeface="Times New Roman" pitchFamily="18" charset="0"/>
                <a:cs typeface="Times New Roman" pitchFamily="18" charset="0"/>
              </a:rPr>
              <a:t> </a:t>
            </a:r>
            <a:r>
              <a:rPr lang="en-US" sz="11200" b="1" dirty="0">
                <a:latin typeface="Times New Roman" pitchFamily="18" charset="0"/>
                <a:cs typeface="Times New Roman" pitchFamily="18" charset="0"/>
              </a:rPr>
              <a:t>His hypothesis was </a:t>
            </a:r>
            <a:r>
              <a:rPr lang="en-US" sz="11200" b="1" dirty="0">
                <a:solidFill>
                  <a:srgbClr val="660066"/>
                </a:solidFill>
                <a:latin typeface="Times New Roman" pitchFamily="18" charset="0"/>
                <a:cs typeface="Times New Roman" pitchFamily="18" charset="0"/>
              </a:rPr>
              <a:t>that rotten meat does not turn into flies.</a:t>
            </a:r>
          </a:p>
          <a:p>
            <a:pPr algn="just" rtl="0">
              <a:lnSpc>
                <a:spcPct val="120000"/>
              </a:lnSpc>
              <a:defRPr/>
            </a:pPr>
            <a:r>
              <a:rPr lang="en-US" sz="11200" dirty="0">
                <a:latin typeface="Times New Roman" pitchFamily="18" charset="0"/>
                <a:cs typeface="Times New Roman" pitchFamily="18" charset="0"/>
              </a:rPr>
              <a:t> He observed these flasks to see in which one(s) maggots would develop.</a:t>
            </a:r>
            <a:r>
              <a:rPr lang="en-US" sz="11200" dirty="0">
                <a:solidFill>
                  <a:srgbClr val="000000"/>
                </a:solidFill>
                <a:latin typeface="Times New Roman" pitchFamily="18" charset="0"/>
                <a:cs typeface="Times New Roman" pitchFamily="18" charset="0"/>
              </a:rPr>
              <a:t> </a:t>
            </a:r>
          </a:p>
          <a:p>
            <a:pPr algn="l" rtl="0">
              <a:lnSpc>
                <a:spcPct val="120000"/>
              </a:lnSpc>
            </a:pPr>
            <a:endParaRPr lang="en-US" sz="9000" dirty="0">
              <a:cs typeface="+mj-cs"/>
            </a:endParaRPr>
          </a:p>
          <a:p>
            <a:pPr algn="l" rtl="0">
              <a:lnSpc>
                <a:spcPct val="80000"/>
              </a:lnSpc>
              <a:buFontTx/>
              <a:buNone/>
            </a:pPr>
            <a:endParaRPr lang="en-US" altLang="en-US" sz="9000" dirty="0">
              <a:cs typeface="+mj-cs"/>
            </a:endParaRPr>
          </a:p>
          <a:p>
            <a:endParaRPr lang="ar-IQ" sz="2000" dirty="0">
              <a:cs typeface="+mj-cs"/>
            </a:endParaRPr>
          </a:p>
        </p:txBody>
      </p:sp>
      <p:sp>
        <p:nvSpPr>
          <p:cNvPr id="5" name="Rectangle 4"/>
          <p:cNvSpPr/>
          <p:nvPr/>
        </p:nvSpPr>
        <p:spPr>
          <a:xfrm>
            <a:off x="952475" y="3284985"/>
            <a:ext cx="7429552" cy="646331"/>
          </a:xfrm>
          <a:prstGeom prst="rect">
            <a:avLst/>
          </a:prstGeom>
        </p:spPr>
        <p:txBody>
          <a:bodyPr wrap="square">
            <a:spAutoFit/>
          </a:bodyPr>
          <a:lstStyle/>
          <a:p>
            <a:pPr algn="ctr" rtl="1"/>
            <a:br>
              <a:rPr lang="en-US" dirty="0">
                <a:solidFill>
                  <a:prstClr val="black"/>
                </a:solidFill>
                <a:latin typeface="Comic Sans MS" pitchFamily="66" charset="0"/>
              </a:rPr>
            </a:br>
            <a:endParaRPr lang="ar-IQ" dirty="0">
              <a:solidFill>
                <a:prstClr val="black"/>
              </a:solidFill>
            </a:endParaRPr>
          </a:p>
        </p:txBody>
      </p:sp>
    </p:spTree>
    <p:extLst>
      <p:ext uri="{BB962C8B-B14F-4D97-AF65-F5344CB8AC3E}">
        <p14:creationId xmlns:p14="http://schemas.microsoft.com/office/powerpoint/2010/main" val="2813236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2798" y="1066799"/>
            <a:ext cx="5734002" cy="5059365"/>
          </a:xfrm>
        </p:spPr>
        <p:txBody>
          <a:bodyPr/>
          <a:lstStyle/>
          <a:p>
            <a:pPr algn="l" rtl="0">
              <a:buNone/>
            </a:pPr>
            <a:r>
              <a:rPr lang="en-US" dirty="0">
                <a:latin typeface="Times New Roman" pitchFamily="18" charset="0"/>
                <a:ea typeface="Cambria Math" pitchFamily="18" charset="0"/>
                <a:cs typeface="Times New Roman" pitchFamily="18" charset="0"/>
              </a:rPr>
              <a:t>1. Unsealed – maggots on meat</a:t>
            </a:r>
          </a:p>
          <a:p>
            <a:pPr algn="l" rtl="0">
              <a:buNone/>
            </a:pPr>
            <a:r>
              <a:rPr lang="en-US" dirty="0">
                <a:latin typeface="Times New Roman" pitchFamily="18" charset="0"/>
                <a:ea typeface="Cambria Math" pitchFamily="18" charset="0"/>
                <a:cs typeface="Times New Roman" pitchFamily="18" charset="0"/>
              </a:rPr>
              <a:t>2. Sealed – no maggots on meat</a:t>
            </a:r>
          </a:p>
          <a:p>
            <a:pPr algn="l" rtl="0">
              <a:buNone/>
            </a:pPr>
            <a:r>
              <a:rPr lang="en-US" dirty="0">
                <a:latin typeface="Times New Roman" pitchFamily="18" charset="0"/>
                <a:ea typeface="Cambria Math" pitchFamily="18" charset="0"/>
                <a:cs typeface="Times New Roman" pitchFamily="18" charset="0"/>
              </a:rPr>
              <a:t>3. Gauze – few maggots on gauze, none on meat</a:t>
            </a:r>
          </a:p>
          <a:p>
            <a:pPr>
              <a:buNone/>
            </a:pPr>
            <a:endParaRPr lang="en-US" dirty="0"/>
          </a:p>
        </p:txBody>
      </p:sp>
      <p:pic>
        <p:nvPicPr>
          <p:cNvPr id="5" name="Picture 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245727" y="2819400"/>
            <a:ext cx="5734001" cy="3642320"/>
          </a:xfrm>
          <a:prstGeom prst="rect">
            <a:avLst/>
          </a:prstGeom>
          <a:noFill/>
          <a:ln w="9525">
            <a:noFill/>
            <a:miter lim="800000"/>
            <a:headEnd/>
            <a:tailEnd/>
          </a:ln>
        </p:spPr>
      </p:pic>
      <p:sp>
        <p:nvSpPr>
          <p:cNvPr id="6" name="Rectangle 5"/>
          <p:cNvSpPr/>
          <p:nvPr/>
        </p:nvSpPr>
        <p:spPr>
          <a:xfrm>
            <a:off x="457200" y="-65314"/>
            <a:ext cx="7467600" cy="1138773"/>
          </a:xfrm>
          <a:prstGeom prst="rect">
            <a:avLst/>
          </a:prstGeom>
        </p:spPr>
        <p:txBody>
          <a:bodyPr wrap="square">
            <a:spAutoFit/>
          </a:bodyPr>
          <a:lstStyle/>
          <a:p>
            <a:pPr algn="r" rtl="1"/>
            <a:endParaRPr lang="en-US" dirty="0">
              <a:solidFill>
                <a:prstClr val="black"/>
              </a:solidFill>
              <a:latin typeface="Comic Sans MS" pitchFamily="66" charset="0"/>
            </a:endParaRPr>
          </a:p>
          <a:p>
            <a:pPr algn="r" rtl="1"/>
            <a:endParaRPr lang="en-US" dirty="0">
              <a:solidFill>
                <a:prstClr val="black"/>
              </a:solidFill>
              <a:latin typeface="Comic Sans MS" pitchFamily="66" charset="0"/>
            </a:endParaRPr>
          </a:p>
          <a:p>
            <a:pPr algn="ctr" rtl="1"/>
            <a:r>
              <a:rPr lang="en-US" sz="3200" dirty="0">
                <a:solidFill>
                  <a:prstClr val="black"/>
                </a:solidFill>
                <a:latin typeface="Comic Sans MS" pitchFamily="66" charset="0"/>
              </a:rPr>
              <a:t>Redi’s (1626-1697) Experiments</a:t>
            </a:r>
            <a:endParaRPr lang="en-US" sz="3200" dirty="0">
              <a:solidFill>
                <a:prstClr val="black"/>
              </a:solidFill>
            </a:endParaRPr>
          </a:p>
        </p:txBody>
      </p:sp>
      <p:pic>
        <p:nvPicPr>
          <p:cNvPr id="2" name="Picture 1">
            <a:extLst>
              <a:ext uri="{FF2B5EF4-FFF2-40B4-BE49-F238E27FC236}">
                <a16:creationId xmlns:a16="http://schemas.microsoft.com/office/drawing/2014/main" id="{909A755B-DC06-FFF9-A301-15598FABEC84}"/>
              </a:ext>
            </a:extLst>
          </p:cNvPr>
          <p:cNvPicPr>
            <a:picLocks noChangeAspect="1"/>
          </p:cNvPicPr>
          <p:nvPr/>
        </p:nvPicPr>
        <p:blipFill>
          <a:blip r:embed="rId3"/>
          <a:stretch>
            <a:fillRect/>
          </a:stretch>
        </p:blipFill>
        <p:spPr>
          <a:xfrm>
            <a:off x="164272" y="1786251"/>
            <a:ext cx="2563688" cy="3962401"/>
          </a:xfrm>
          <a:prstGeom prst="rect">
            <a:avLst/>
          </a:prstGeom>
        </p:spPr>
      </p:pic>
    </p:spTree>
    <p:extLst>
      <p:ext uri="{BB962C8B-B14F-4D97-AF65-F5344CB8AC3E}">
        <p14:creationId xmlns:p14="http://schemas.microsoft.com/office/powerpoint/2010/main" val="174753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457200"/>
            <a:ext cx="8462744" cy="6019800"/>
          </a:xfrm>
        </p:spPr>
        <p:txBody>
          <a:bodyPr>
            <a:normAutofit fontScale="92500" lnSpcReduction="20000"/>
          </a:bodyPr>
          <a:lstStyle/>
          <a:p>
            <a:pPr algn="l" rtl="0">
              <a:lnSpc>
                <a:spcPct val="90000"/>
              </a:lnSpc>
              <a:defRPr/>
            </a:pPr>
            <a:r>
              <a:rPr lang="en-US" sz="4000" dirty="0">
                <a:latin typeface="Times New Roman" pitchFamily="18" charset="0"/>
                <a:cs typeface="Times New Roman" pitchFamily="18" charset="0"/>
              </a:rPr>
              <a:t>He found that if a flask was closed with a lid so adult flies could not get in, no maggots developed on the rotting meat within.</a:t>
            </a:r>
          </a:p>
          <a:p>
            <a:pPr algn="l" rtl="0">
              <a:lnSpc>
                <a:spcPct val="90000"/>
              </a:lnSpc>
              <a:defRPr/>
            </a:pPr>
            <a:r>
              <a:rPr lang="en-US" sz="4000" dirty="0">
                <a:latin typeface="Times New Roman" pitchFamily="18" charset="0"/>
                <a:cs typeface="Times New Roman" pitchFamily="18" charset="0"/>
              </a:rPr>
              <a:t> In a flask without a lid, maggots soon were seen in the meat because adult flies had laid eggs and more adult flies soon appeared. </a:t>
            </a:r>
          </a:p>
          <a:p>
            <a:pPr algn="l" rtl="0">
              <a:lnSpc>
                <a:spcPct val="90000"/>
              </a:lnSpc>
              <a:defRPr/>
            </a:pPr>
            <a:r>
              <a:rPr lang="en-US" sz="4000" dirty="0">
                <a:latin typeface="Times New Roman" pitchFamily="18" charset="0"/>
                <a:cs typeface="Times New Roman" pitchFamily="18" charset="0"/>
              </a:rPr>
              <a:t>The results of this experiment disproved the idea of spontaneous generation for larger organisms, </a:t>
            </a:r>
          </a:p>
          <a:p>
            <a:pPr algn="l" rtl="0">
              <a:lnSpc>
                <a:spcPct val="90000"/>
              </a:lnSpc>
              <a:defRPr/>
            </a:pPr>
            <a:r>
              <a:rPr lang="en-US" sz="4000" dirty="0">
                <a:latin typeface="Times New Roman" pitchFamily="18" charset="0"/>
                <a:cs typeface="Times New Roman" pitchFamily="18" charset="0"/>
              </a:rPr>
              <a:t>but people still thought microscopic organisms like algae or bacteria could arise that way.</a:t>
            </a:r>
          </a:p>
          <a:p>
            <a:pPr algn="l" rtl="0"/>
            <a:endParaRPr lang="ar-IQ" sz="2400" dirty="0">
              <a:latin typeface="Times New Roman" pitchFamily="18" charset="0"/>
              <a:cs typeface="Times New Roman" pitchFamily="18" charset="0"/>
            </a:endParaRPr>
          </a:p>
        </p:txBody>
      </p:sp>
    </p:spTree>
    <p:extLst>
      <p:ext uri="{BB962C8B-B14F-4D97-AF65-F5344CB8AC3E}">
        <p14:creationId xmlns:p14="http://schemas.microsoft.com/office/powerpoint/2010/main" val="1781119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33400" y="152401"/>
            <a:ext cx="7772400" cy="811989"/>
          </a:xfrm>
        </p:spPr>
        <p:txBody>
          <a:bodyPr>
            <a:normAutofit fontScale="90000"/>
          </a:bodyPr>
          <a:lstStyle/>
          <a:p>
            <a:r>
              <a:rPr lang="en-US" sz="2400" b="1" i="1" dirty="0">
                <a:latin typeface="Trebuchet MS" pitchFamily="34" charset="0"/>
              </a:rPr>
              <a:t>Other Ideas: </a:t>
            </a:r>
            <a:br>
              <a:rPr lang="en-US" sz="2400" b="1" i="1" dirty="0">
                <a:latin typeface="Trebuchet MS" pitchFamily="34" charset="0"/>
              </a:rPr>
            </a:br>
            <a:r>
              <a:rPr lang="en-US" sz="2400" b="1" i="1" dirty="0">
                <a:latin typeface="Trebuchet MS" pitchFamily="34" charset="0"/>
              </a:rPr>
              <a:t>2-</a:t>
            </a:r>
            <a:r>
              <a:rPr lang="en-US" sz="3200" b="1" i="1" dirty="0">
                <a:solidFill>
                  <a:srgbClr val="FF0000"/>
                </a:solidFill>
                <a:latin typeface="Trebuchet MS" pitchFamily="34" charset="0"/>
              </a:rPr>
              <a:t>Life from a Religion Creation</a:t>
            </a:r>
          </a:p>
        </p:txBody>
      </p:sp>
      <p:sp>
        <p:nvSpPr>
          <p:cNvPr id="7171" name="Rectangle 3"/>
          <p:cNvSpPr>
            <a:spLocks noGrp="1" noChangeArrowheads="1"/>
          </p:cNvSpPr>
          <p:nvPr>
            <p:ph type="body" sz="half" idx="1"/>
          </p:nvPr>
        </p:nvSpPr>
        <p:spPr>
          <a:xfrm>
            <a:off x="381000" y="1340769"/>
            <a:ext cx="8191528" cy="720080"/>
          </a:xfrm>
        </p:spPr>
        <p:txBody>
          <a:bodyPr>
            <a:normAutofit fontScale="25000" lnSpcReduction="20000"/>
          </a:bodyPr>
          <a:lstStyle/>
          <a:p>
            <a:pPr algn="l">
              <a:lnSpc>
                <a:spcPct val="90000"/>
              </a:lnSpc>
              <a:buFontTx/>
              <a:buNone/>
            </a:pPr>
            <a:r>
              <a:rPr lang="en-US" sz="12800" b="1" dirty="0"/>
              <a:t>The Judaism  religion</a:t>
            </a:r>
            <a:endParaRPr lang="ar-IQ" sz="12800" b="1" dirty="0"/>
          </a:p>
          <a:p>
            <a:pPr algn="l">
              <a:lnSpc>
                <a:spcPct val="90000"/>
              </a:lnSpc>
              <a:buFontTx/>
              <a:buNone/>
            </a:pPr>
            <a:r>
              <a:rPr lang="en-US" sz="12800" b="1" dirty="0"/>
              <a:t> then Christian Creationism</a:t>
            </a:r>
            <a:r>
              <a:rPr lang="en-US" sz="12800" dirty="0"/>
              <a:t> states that the world, including all life, </a:t>
            </a:r>
            <a:r>
              <a:rPr lang="en-US" sz="12800" dirty="0">
                <a:solidFill>
                  <a:srgbClr val="7030A0"/>
                </a:solidFill>
              </a:rPr>
              <a:t>was created in six literal days by God.</a:t>
            </a:r>
          </a:p>
          <a:p>
            <a:pPr algn="l" rtl="0">
              <a:buNone/>
            </a:pPr>
            <a:r>
              <a:rPr lang="en-US" sz="12800" dirty="0"/>
              <a:t>Moreover  </a:t>
            </a:r>
            <a:r>
              <a:rPr lang="en-US" sz="12800" b="1" dirty="0"/>
              <a:t>Muslims' Creationism  </a:t>
            </a:r>
            <a:r>
              <a:rPr lang="en-US" sz="12800" dirty="0"/>
              <a:t>also</a:t>
            </a:r>
            <a:r>
              <a:rPr lang="en-US" sz="12800" b="1" dirty="0"/>
              <a:t> </a:t>
            </a:r>
            <a:r>
              <a:rPr lang="en-US" sz="12800" dirty="0"/>
              <a:t>confirm the same idea .</a:t>
            </a:r>
          </a:p>
          <a:p>
            <a:pPr algn="l" rtl="0">
              <a:buNone/>
            </a:pPr>
            <a:endParaRPr lang="en-US" sz="2800" dirty="0"/>
          </a:p>
          <a:p>
            <a:pPr algn="l" rtl="0">
              <a:buNone/>
            </a:pPr>
            <a:r>
              <a:rPr lang="en-US" sz="12800" dirty="0"/>
              <a:t> So …God creates living beings roughly one after another, which is in essence the idea of evolution. </a:t>
            </a:r>
          </a:p>
        </p:txBody>
      </p:sp>
      <p:sp>
        <p:nvSpPr>
          <p:cNvPr id="9" name="Footer Placeholder 8"/>
          <p:cNvSpPr>
            <a:spLocks noGrp="1"/>
          </p:cNvSpPr>
          <p:nvPr>
            <p:ph type="ftr" sz="quarter" idx="11"/>
          </p:nvPr>
        </p:nvSpPr>
        <p:spPr/>
        <p:txBody>
          <a:bodyPr/>
          <a:lstStyle/>
          <a:p>
            <a:pPr>
              <a:defRPr/>
            </a:pPr>
            <a:r>
              <a:rPr lang="en-US" altLang="en-US" dirty="0">
                <a:solidFill>
                  <a:prstClr val="black">
                    <a:tint val="75000"/>
                  </a:prstClr>
                </a:solidFill>
              </a:rPr>
              <a:t>9</a:t>
            </a:r>
          </a:p>
        </p:txBody>
      </p:sp>
    </p:spTree>
    <p:extLst>
      <p:ext uri="{BB962C8B-B14F-4D97-AF65-F5344CB8AC3E}">
        <p14:creationId xmlns:p14="http://schemas.microsoft.com/office/powerpoint/2010/main" val="1747229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3- The </a:t>
            </a:r>
            <a:r>
              <a:rPr lang="en-US" b="1" dirty="0" err="1">
                <a:solidFill>
                  <a:schemeClr val="accent6">
                    <a:lumMod val="75000"/>
                  </a:schemeClr>
                </a:solidFill>
              </a:rPr>
              <a:t>Raelians</a:t>
            </a:r>
            <a:r>
              <a:rPr lang="en-US" b="1" dirty="0">
                <a:solidFill>
                  <a:schemeClr val="accent6">
                    <a:lumMod val="75000"/>
                  </a:schemeClr>
                </a:solidFill>
              </a:rPr>
              <a:t>  Theory</a:t>
            </a:r>
          </a:p>
        </p:txBody>
      </p:sp>
      <p:sp>
        <p:nvSpPr>
          <p:cNvPr id="3" name="Content Placeholder 2"/>
          <p:cNvSpPr>
            <a:spLocks noGrp="1"/>
          </p:cNvSpPr>
          <p:nvPr>
            <p:ph idx="1"/>
          </p:nvPr>
        </p:nvSpPr>
        <p:spPr>
          <a:xfrm>
            <a:off x="457200" y="1371600"/>
            <a:ext cx="8229600" cy="5562600"/>
          </a:xfrm>
        </p:spPr>
        <p:txBody>
          <a:bodyPr>
            <a:normAutofit fontScale="92500" lnSpcReduction="20000"/>
          </a:bodyPr>
          <a:lstStyle/>
          <a:p>
            <a:pPr marL="0" indent="0" algn="l">
              <a:buNone/>
            </a:pPr>
            <a:r>
              <a:rPr lang="en-US" dirty="0"/>
              <a:t>This idea suggested that </a:t>
            </a:r>
            <a:r>
              <a:rPr lang="en-US" b="1" dirty="0">
                <a:solidFill>
                  <a:srgbClr val="7030A0"/>
                </a:solidFill>
              </a:rPr>
              <a:t>life developed elsewhere in the universe and arrived on Earth in the form of spores. </a:t>
            </a:r>
          </a:p>
          <a:p>
            <a:pPr marL="0" indent="0" algn="l">
              <a:buNone/>
            </a:pPr>
            <a:r>
              <a:rPr lang="en-US" dirty="0"/>
              <a:t>This is not a theory of how life began, but a theory of how it might have spread. </a:t>
            </a:r>
          </a:p>
          <a:p>
            <a:pPr marL="0" indent="0" algn="l">
              <a:buNone/>
            </a:pPr>
            <a:r>
              <a:rPr lang="en-US" dirty="0"/>
              <a:t>It may have spread, for example</a:t>
            </a:r>
            <a:r>
              <a:rPr lang="en-US" dirty="0">
                <a:solidFill>
                  <a:srgbClr val="7030A0"/>
                </a:solidFill>
              </a:rPr>
              <a:t>, </a:t>
            </a:r>
            <a:r>
              <a:rPr lang="en-US" b="1" dirty="0">
                <a:solidFill>
                  <a:srgbClr val="7030A0"/>
                </a:solidFill>
              </a:rPr>
              <a:t>by meteorites. </a:t>
            </a:r>
            <a:endParaRPr lang="ar-IQ" b="1" dirty="0">
              <a:solidFill>
                <a:srgbClr val="7030A0"/>
              </a:solidFill>
            </a:endParaRPr>
          </a:p>
          <a:p>
            <a:pPr marL="0" indent="0" algn="l">
              <a:buNone/>
            </a:pPr>
            <a:r>
              <a:rPr lang="en-US" b="1" dirty="0">
                <a:solidFill>
                  <a:srgbClr val="7030A0"/>
                </a:solidFill>
              </a:rPr>
              <a:t>For instance, rocks regularly get blasted off Mars by cosmic impacts</a:t>
            </a:r>
            <a:r>
              <a:rPr lang="en-US" dirty="0">
                <a:solidFill>
                  <a:srgbClr val="7030A0"/>
                </a:solidFill>
              </a:rPr>
              <a:t>,</a:t>
            </a:r>
            <a:r>
              <a:rPr lang="en-US" dirty="0"/>
              <a:t> and a number of </a:t>
            </a:r>
            <a:r>
              <a:rPr lang="en-US" b="1" dirty="0">
                <a:solidFill>
                  <a:srgbClr val="00B050"/>
                </a:solidFill>
              </a:rPr>
              <a:t>Martian meteorites </a:t>
            </a:r>
            <a:r>
              <a:rPr lang="en-US" dirty="0">
                <a:solidFill>
                  <a:srgbClr val="FF0000"/>
                </a:solidFill>
              </a:rPr>
              <a:t>have been found on Earth that some researchers have controversially suggested brought microbes over here, potentially making us all Martians originally.</a:t>
            </a:r>
          </a:p>
          <a:p>
            <a:pPr marL="0" indent="0" algn="l">
              <a:buNone/>
            </a:pPr>
            <a:r>
              <a:rPr lang="en-US" dirty="0"/>
              <a:t> </a:t>
            </a:r>
          </a:p>
        </p:txBody>
      </p:sp>
    </p:spTree>
    <p:extLst>
      <p:ext uri="{BB962C8B-B14F-4D97-AF65-F5344CB8AC3E}">
        <p14:creationId xmlns:p14="http://schemas.microsoft.com/office/powerpoint/2010/main" val="2851594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90279B0-D533-CD5D-8922-D956D5FB3822}"/>
              </a:ext>
            </a:extLst>
          </p:cNvPr>
          <p:cNvSpPr>
            <a:spLocks noGrp="1"/>
          </p:cNvSpPr>
          <p:nvPr>
            <p:ph type="ftr" sz="quarter" idx="11"/>
          </p:nvPr>
        </p:nvSpPr>
        <p:spPr/>
        <p:txBody>
          <a:bodyPr/>
          <a:lstStyle/>
          <a:p>
            <a:endParaRPr lang="ar-IQ">
              <a:solidFill>
                <a:prstClr val="black">
                  <a:tint val="75000"/>
                </a:prstClr>
              </a:solidFill>
            </a:endParaRPr>
          </a:p>
        </p:txBody>
      </p:sp>
      <p:pic>
        <p:nvPicPr>
          <p:cNvPr id="3" name="Picture 2">
            <a:extLst>
              <a:ext uri="{FF2B5EF4-FFF2-40B4-BE49-F238E27FC236}">
                <a16:creationId xmlns:a16="http://schemas.microsoft.com/office/drawing/2014/main" id="{12511F10-5036-AAD2-0E01-F45322CCBD82}"/>
              </a:ext>
            </a:extLst>
          </p:cNvPr>
          <p:cNvPicPr>
            <a:picLocks noChangeAspect="1"/>
          </p:cNvPicPr>
          <p:nvPr/>
        </p:nvPicPr>
        <p:blipFill>
          <a:blip r:embed="rId2"/>
          <a:stretch>
            <a:fillRect/>
          </a:stretch>
        </p:blipFill>
        <p:spPr>
          <a:xfrm>
            <a:off x="0" y="0"/>
            <a:ext cx="9144000" cy="7391400"/>
          </a:xfrm>
          <a:prstGeom prst="rect">
            <a:avLst/>
          </a:prstGeom>
        </p:spPr>
      </p:pic>
    </p:spTree>
    <p:extLst>
      <p:ext uri="{BB962C8B-B14F-4D97-AF65-F5344CB8AC3E}">
        <p14:creationId xmlns:p14="http://schemas.microsoft.com/office/powerpoint/2010/main" val="2517437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ar-IQ" dirty="0">
              <a:solidFill>
                <a:prstClr val="black">
                  <a:tint val="75000"/>
                </a:prstClr>
              </a:solidFill>
            </a:endParaRPr>
          </a:p>
        </p:txBody>
      </p:sp>
      <p:pic>
        <p:nvPicPr>
          <p:cNvPr id="51202" name="Picture 2" descr="http://en.twwtn.com/Upload/13/4/18100746600.jpg"/>
          <p:cNvPicPr>
            <a:picLocks noChangeAspect="1" noChangeArrowheads="1"/>
          </p:cNvPicPr>
          <p:nvPr/>
        </p:nvPicPr>
        <p:blipFill>
          <a:blip r:embed="rId2" cstate="print"/>
          <a:srcRect/>
          <a:stretch>
            <a:fillRect/>
          </a:stretch>
        </p:blipFill>
        <p:spPr bwMode="auto">
          <a:xfrm>
            <a:off x="251520" y="836712"/>
            <a:ext cx="8640960" cy="5832648"/>
          </a:xfrm>
          <a:prstGeom prst="rect">
            <a:avLst/>
          </a:prstGeom>
          <a:noFill/>
        </p:spPr>
      </p:pic>
      <p:sp>
        <p:nvSpPr>
          <p:cNvPr id="4" name="Rectangle 3"/>
          <p:cNvSpPr/>
          <p:nvPr/>
        </p:nvSpPr>
        <p:spPr>
          <a:xfrm>
            <a:off x="1691680" y="0"/>
            <a:ext cx="4608512" cy="923330"/>
          </a:xfrm>
          <a:prstGeom prst="rect">
            <a:avLst/>
          </a:prstGeom>
        </p:spPr>
        <p:txBody>
          <a:bodyPr wrap="square">
            <a:spAutoFit/>
          </a:bodyPr>
          <a:lstStyle/>
          <a:p>
            <a:pPr algn="r" rtl="1"/>
            <a:r>
              <a:rPr lang="en-US" sz="5400" dirty="0">
                <a:solidFill>
                  <a:prstClr val="black"/>
                </a:solidFill>
                <a:latin typeface="Times New Roman" pitchFamily="18" charset="0"/>
                <a:cs typeface="Times New Roman" pitchFamily="18" charset="0"/>
              </a:rPr>
              <a:t>Meteorites</a:t>
            </a:r>
            <a:r>
              <a:rPr lang="en-US" dirty="0">
                <a:solidFill>
                  <a:prstClr val="black"/>
                </a:solidFill>
                <a:latin typeface="Times New Roman" pitchFamily="18" charset="0"/>
                <a:cs typeface="Times New Roman" pitchFamily="18" charset="0"/>
              </a:rPr>
              <a:t> </a:t>
            </a:r>
            <a:endParaRPr lang="en-US" dirty="0">
              <a:solidFill>
                <a:prstClr val="black"/>
              </a:solidFill>
            </a:endParaRPr>
          </a:p>
        </p:txBody>
      </p:sp>
    </p:spTree>
    <p:extLst>
      <p:ext uri="{BB962C8B-B14F-4D97-AF65-F5344CB8AC3E}">
        <p14:creationId xmlns:p14="http://schemas.microsoft.com/office/powerpoint/2010/main" val="761272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41DF-CF16-9138-E683-DA63900689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8DFFED8-FE49-3AA3-D25A-682415B1AE3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A8EBEEB-8B7A-24C9-36B2-04C071A91051}"/>
              </a:ext>
            </a:extLst>
          </p:cNvPr>
          <p:cNvPicPr>
            <a:picLocks noChangeAspect="1"/>
          </p:cNvPicPr>
          <p:nvPr/>
        </p:nvPicPr>
        <p:blipFill>
          <a:blip r:embed="rId3"/>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125A94B9-AD03-3553-B8E1-7C71D239CF38}"/>
              </a:ext>
            </a:extLst>
          </p:cNvPr>
          <p:cNvSpPr txBox="1"/>
          <p:nvPr/>
        </p:nvSpPr>
        <p:spPr>
          <a:xfrm>
            <a:off x="1447800" y="1"/>
            <a:ext cx="6629400" cy="1200329"/>
          </a:xfrm>
          <a:prstGeom prst="rect">
            <a:avLst/>
          </a:prstGeom>
          <a:solidFill>
            <a:schemeClr val="bg1"/>
          </a:solidFill>
        </p:spPr>
        <p:txBody>
          <a:bodyPr wrap="square">
            <a:spAutoFit/>
          </a:bodyPr>
          <a:lstStyle/>
          <a:p>
            <a:pPr algn="ctr"/>
            <a:r>
              <a:rPr lang="en-US" sz="2400" dirty="0"/>
              <a:t>Very  deep in history , The Earth and other planets  separated from sun then began to be cold and solidified </a:t>
            </a:r>
          </a:p>
        </p:txBody>
      </p:sp>
    </p:spTree>
    <p:extLst>
      <p:ext uri="{BB962C8B-B14F-4D97-AF65-F5344CB8AC3E}">
        <p14:creationId xmlns:p14="http://schemas.microsoft.com/office/powerpoint/2010/main" val="106925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6324600"/>
          </a:xfrm>
        </p:spPr>
        <p:txBody>
          <a:bodyPr>
            <a:normAutofit/>
          </a:bodyPr>
          <a:lstStyle/>
          <a:p>
            <a:pPr algn="l" rtl="0"/>
            <a:r>
              <a:rPr lang="en-US" dirty="0"/>
              <a:t>From current </a:t>
            </a:r>
            <a:r>
              <a:rPr lang="en-US" b="1" dirty="0"/>
              <a:t>astronomical research</a:t>
            </a:r>
            <a:r>
              <a:rPr lang="en-US" dirty="0"/>
              <a:t>, we know that </a:t>
            </a:r>
            <a:r>
              <a:rPr lang="en-US" dirty="0">
                <a:solidFill>
                  <a:srgbClr val="00B050"/>
                </a:solidFill>
              </a:rPr>
              <a:t>meteorites can carry ice and other compounds, including carbon-based compounds. </a:t>
            </a:r>
          </a:p>
          <a:p>
            <a:pPr algn="l" rtl="0"/>
            <a:r>
              <a:rPr lang="en-US" dirty="0">
                <a:solidFill>
                  <a:srgbClr val="FF0000"/>
                </a:solidFill>
              </a:rPr>
              <a:t>Other scientists </a:t>
            </a:r>
            <a:r>
              <a:rPr lang="en-US" dirty="0"/>
              <a:t>have even suggested that </a:t>
            </a:r>
            <a:r>
              <a:rPr lang="en-US" b="1" dirty="0"/>
              <a:t>life might have hitchhiked on comets from other star systems.</a:t>
            </a:r>
            <a:r>
              <a:rPr lang="en-US" dirty="0"/>
              <a:t> </a:t>
            </a:r>
          </a:p>
          <a:p>
            <a:pPr algn="l" rtl="0"/>
            <a:r>
              <a:rPr lang="en-US" dirty="0"/>
              <a:t>However, even if this concept were true, the question of how life began on Earth would then only change to </a:t>
            </a:r>
            <a:r>
              <a:rPr lang="en-US" dirty="0">
                <a:solidFill>
                  <a:schemeClr val="accent6">
                    <a:lumMod val="75000"/>
                  </a:schemeClr>
                </a:solidFill>
              </a:rPr>
              <a:t>how life began elsewhere in space.</a:t>
            </a:r>
          </a:p>
          <a:p>
            <a:pPr algn="l" rtl="0"/>
            <a:endParaRPr lang="en-US" dirty="0"/>
          </a:p>
          <a:p>
            <a:pPr algn="l" rtl="0"/>
            <a:endParaRPr lang="en-US" dirty="0"/>
          </a:p>
        </p:txBody>
      </p:sp>
    </p:spTree>
    <p:extLst>
      <p:ext uri="{BB962C8B-B14F-4D97-AF65-F5344CB8AC3E}">
        <p14:creationId xmlns:p14="http://schemas.microsoft.com/office/powerpoint/2010/main" val="3370968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285720" y="304800"/>
            <a:ext cx="8858280" cy="7315200"/>
          </a:xfrm>
          <a:noFill/>
        </p:spPr>
        <p:txBody>
          <a:bodyPr lIns="90487" tIns="44450" rIns="90487" bIns="44450">
            <a:noAutofit/>
          </a:bodyPr>
          <a:lstStyle/>
          <a:p>
            <a:pPr algn="l" rtl="0">
              <a:buNone/>
            </a:pPr>
            <a:r>
              <a:rPr lang="en-US" altLang="en-US" sz="4000" b="1" i="1" dirty="0"/>
              <a:t>4-</a:t>
            </a:r>
            <a:r>
              <a:rPr lang="en-US" altLang="en-US" sz="4000" b="1" i="1" dirty="0">
                <a:solidFill>
                  <a:srgbClr val="FF0000"/>
                </a:solidFill>
              </a:rPr>
              <a:t>Chemical Evolution </a:t>
            </a:r>
            <a:r>
              <a:rPr lang="en-US" altLang="en-US" sz="4000" b="1" i="1" dirty="0"/>
              <a:t>or</a:t>
            </a:r>
            <a:r>
              <a:rPr lang="en-US" sz="4000" b="1" dirty="0">
                <a:solidFill>
                  <a:srgbClr val="FF0000"/>
                </a:solidFill>
              </a:rPr>
              <a:t> </a:t>
            </a:r>
          </a:p>
          <a:p>
            <a:pPr algn="l" rtl="0">
              <a:buNone/>
            </a:pPr>
            <a:r>
              <a:rPr lang="en-US" sz="4000" b="1" dirty="0">
                <a:solidFill>
                  <a:srgbClr val="FF0000"/>
                </a:solidFill>
              </a:rPr>
              <a:t>    Accidental Origin theory</a:t>
            </a:r>
          </a:p>
          <a:p>
            <a:pPr algn="l" rtl="0">
              <a:buNone/>
            </a:pPr>
            <a:r>
              <a:rPr lang="en-US" altLang="en-US" sz="3600" dirty="0"/>
              <a:t>The </a:t>
            </a:r>
            <a:r>
              <a:rPr lang="en-US" altLang="en-US" sz="3600" dirty="0">
                <a:cs typeface="+mj-cs"/>
              </a:rPr>
              <a:t>idea that long ago </a:t>
            </a:r>
            <a:r>
              <a:rPr lang="en-US" altLang="en-US" sz="3600" b="1" dirty="0">
                <a:cs typeface="+mj-cs"/>
              </a:rPr>
              <a:t>complex collections of chemicals formed the first cells</a:t>
            </a:r>
            <a:r>
              <a:rPr lang="en-US" altLang="en-US" sz="3600" dirty="0">
                <a:cs typeface="+mj-cs"/>
              </a:rPr>
              <a:t>.</a:t>
            </a:r>
          </a:p>
          <a:p>
            <a:pPr algn="l" rtl="0"/>
            <a:r>
              <a:rPr lang="en-US" altLang="en-US" sz="3600" dirty="0">
                <a:cs typeface="+mj-cs"/>
              </a:rPr>
              <a:t>Life began in the oceans .</a:t>
            </a:r>
            <a:r>
              <a:rPr lang="en-US" altLang="en-US" sz="3600" b="1" dirty="0">
                <a:solidFill>
                  <a:srgbClr val="660066"/>
                </a:solidFill>
                <a:cs typeface="+mj-cs"/>
              </a:rPr>
              <a:t>The earliest life on Earth arose at least </a:t>
            </a:r>
            <a:r>
              <a:rPr lang="en-US" altLang="en-US" sz="3600" b="1" dirty="0">
                <a:solidFill>
                  <a:srgbClr val="FF0000"/>
                </a:solidFill>
                <a:cs typeface="+mj-cs"/>
              </a:rPr>
              <a:t>3.5 billion years ago </a:t>
            </a:r>
            <a:r>
              <a:rPr lang="en-US" altLang="en-US" sz="3600" dirty="0">
                <a:cs typeface="+mj-cs"/>
              </a:rPr>
              <a:t>from simple chemicals joining together like </a:t>
            </a:r>
            <a:r>
              <a:rPr lang="en-US" altLang="en-US" sz="3600" b="1" dirty="0">
                <a:cs typeface="+mj-cs"/>
              </a:rPr>
              <a:t>“soup” then </a:t>
            </a:r>
            <a:r>
              <a:rPr lang="en-US" altLang="en-US" sz="3600" dirty="0">
                <a:cs typeface="+mj-cs"/>
              </a:rPr>
              <a:t>Complex chemicals evolved into living cells </a:t>
            </a:r>
          </a:p>
        </p:txBody>
      </p:sp>
    </p:spTree>
    <p:extLst>
      <p:ext uri="{BB962C8B-B14F-4D97-AF65-F5344CB8AC3E}">
        <p14:creationId xmlns:p14="http://schemas.microsoft.com/office/powerpoint/2010/main" val="2974404378"/>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additive="base">
                                        <p:cTn id="25"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tooltip="Miller–Urey experiment"/>
              </a:rPr>
              <a:t>Miller–Urey experiment</a:t>
            </a:r>
            <a:endParaRPr lang="en-US" dirty="0"/>
          </a:p>
        </p:txBody>
      </p:sp>
      <p:sp>
        <p:nvSpPr>
          <p:cNvPr id="3" name="Content Placeholder 2"/>
          <p:cNvSpPr>
            <a:spLocks noGrp="1"/>
          </p:cNvSpPr>
          <p:nvPr>
            <p:ph idx="1"/>
          </p:nvPr>
        </p:nvSpPr>
        <p:spPr>
          <a:xfrm>
            <a:off x="457200" y="1412778"/>
            <a:ext cx="8229600" cy="5445224"/>
          </a:xfrm>
        </p:spPr>
        <p:txBody>
          <a:bodyPr>
            <a:normAutofit fontScale="85000" lnSpcReduction="20000"/>
          </a:bodyPr>
          <a:lstStyle/>
          <a:p>
            <a:pPr algn="l" rtl="0"/>
            <a:r>
              <a:rPr lang="en-US" dirty="0"/>
              <a:t>In </a:t>
            </a:r>
            <a:r>
              <a:rPr lang="en-US" dirty="0">
                <a:solidFill>
                  <a:srgbClr val="FF0000"/>
                </a:solidFill>
              </a:rPr>
              <a:t>1950</a:t>
            </a:r>
            <a:r>
              <a:rPr lang="en-US" dirty="0"/>
              <a:t> ,Two American scientists, </a:t>
            </a:r>
            <a:r>
              <a:rPr lang="en-US" dirty="0">
                <a:solidFill>
                  <a:srgbClr val="FF0000"/>
                </a:solidFill>
              </a:rPr>
              <a:t>Stanley Miller </a:t>
            </a:r>
            <a:r>
              <a:rPr lang="en-US" dirty="0"/>
              <a:t>and </a:t>
            </a:r>
            <a:r>
              <a:rPr lang="en-US" dirty="0">
                <a:solidFill>
                  <a:srgbClr val="FF0000"/>
                </a:solidFill>
              </a:rPr>
              <a:t>Harold Urey</a:t>
            </a:r>
            <a:r>
              <a:rPr lang="en-US" dirty="0"/>
              <a:t>, </a:t>
            </a:r>
            <a:r>
              <a:rPr lang="en-US" b="1" dirty="0"/>
              <a:t>designed an experiment to simulate conditions on early Earth and observe for the formation of life. </a:t>
            </a:r>
          </a:p>
          <a:p>
            <a:pPr algn="l" rtl="0"/>
            <a:r>
              <a:rPr lang="en-US" dirty="0"/>
              <a:t>They </a:t>
            </a:r>
            <a:r>
              <a:rPr lang="en-US" dirty="0">
                <a:solidFill>
                  <a:srgbClr val="FF0000"/>
                </a:solidFill>
              </a:rPr>
              <a:t>combined </a:t>
            </a:r>
            <a:r>
              <a:rPr lang="en-US" b="1" dirty="0"/>
              <a:t>methane, water, ammonia</a:t>
            </a:r>
            <a:r>
              <a:rPr lang="en-US" dirty="0"/>
              <a:t>, and </a:t>
            </a:r>
            <a:r>
              <a:rPr lang="en-US" b="1" dirty="0"/>
              <a:t>hydrogen</a:t>
            </a:r>
            <a:r>
              <a:rPr lang="en-US" dirty="0"/>
              <a:t> </a:t>
            </a:r>
            <a:r>
              <a:rPr lang="en-US" dirty="0">
                <a:solidFill>
                  <a:srgbClr val="FF0000"/>
                </a:solidFill>
              </a:rPr>
              <a:t>into a container in the approximate concentrations theorized to have existed on early Earth. </a:t>
            </a:r>
          </a:p>
          <a:p>
            <a:pPr algn="l" rtl="0"/>
            <a:r>
              <a:rPr lang="en-US" dirty="0"/>
              <a:t>To </a:t>
            </a:r>
            <a:r>
              <a:rPr lang="en-US" b="1" dirty="0">
                <a:solidFill>
                  <a:srgbClr val="FF0000"/>
                </a:solidFill>
              </a:rPr>
              <a:t>simulate lightning</a:t>
            </a:r>
            <a:r>
              <a:rPr lang="en-US" dirty="0"/>
              <a:t>, they </a:t>
            </a:r>
            <a:r>
              <a:rPr lang="en-US" dirty="0">
                <a:solidFill>
                  <a:srgbClr val="660066"/>
                </a:solidFill>
              </a:rPr>
              <a:t>added an </a:t>
            </a:r>
            <a:r>
              <a:rPr lang="en-US" b="1" dirty="0">
                <a:solidFill>
                  <a:srgbClr val="660066"/>
                </a:solidFill>
              </a:rPr>
              <a:t>electrical spark</a:t>
            </a:r>
            <a:r>
              <a:rPr lang="en-US" dirty="0"/>
              <a:t>. </a:t>
            </a:r>
          </a:p>
          <a:p>
            <a:pPr algn="l" rtl="0"/>
            <a:r>
              <a:rPr lang="en-US" b="1" dirty="0"/>
              <a:t>Days later</a:t>
            </a:r>
            <a:r>
              <a:rPr lang="en-US" dirty="0"/>
              <a:t>, they examined the “soup” that formed and discovered the presence of </a:t>
            </a:r>
            <a:r>
              <a:rPr lang="en-US" b="1" dirty="0"/>
              <a:t>several simple amino acids</a:t>
            </a:r>
            <a:r>
              <a:rPr lang="en-US" dirty="0"/>
              <a:t>! Although this experimental design probably did not accurately represent early Earth's percent of gaseous combinations, </a:t>
            </a:r>
          </a:p>
        </p:txBody>
      </p:sp>
    </p:spTree>
    <p:extLst>
      <p:ext uri="{BB962C8B-B14F-4D97-AF65-F5344CB8AC3E}">
        <p14:creationId xmlns:p14="http://schemas.microsoft.com/office/powerpoint/2010/main" val="170425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F799-E59F-6AC3-05AB-731D35B01C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AC1501-C990-20B0-A303-869E682E245B}"/>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1C0FF181-6AA5-CD0F-7B43-F40BD86679D2}"/>
              </a:ext>
            </a:extLst>
          </p:cNvPr>
          <p:cNvSpPr>
            <a:spLocks noGrp="1"/>
          </p:cNvSpPr>
          <p:nvPr>
            <p:ph type="ftr" sz="quarter" idx="11"/>
          </p:nvPr>
        </p:nvSpPr>
        <p:spPr/>
        <p:txBody>
          <a:bodyPr/>
          <a:lstStyle/>
          <a:p>
            <a:endParaRPr lang="ar-IQ">
              <a:solidFill>
                <a:prstClr val="black">
                  <a:tint val="75000"/>
                </a:prstClr>
              </a:solidFill>
            </a:endParaRPr>
          </a:p>
        </p:txBody>
      </p:sp>
      <p:pic>
        <p:nvPicPr>
          <p:cNvPr id="5" name="Picture 4">
            <a:extLst>
              <a:ext uri="{FF2B5EF4-FFF2-40B4-BE49-F238E27FC236}">
                <a16:creationId xmlns:a16="http://schemas.microsoft.com/office/drawing/2014/main" id="{7156A27D-0984-A9D0-D70D-37534535703B}"/>
              </a:ext>
            </a:extLst>
          </p:cNvPr>
          <p:cNvPicPr>
            <a:picLocks noChangeAspect="1"/>
          </p:cNvPicPr>
          <p:nvPr/>
        </p:nvPicPr>
        <p:blipFill>
          <a:blip r:embed="rId2"/>
          <a:stretch>
            <a:fillRect/>
          </a:stretch>
        </p:blipFill>
        <p:spPr>
          <a:xfrm>
            <a:off x="-609600" y="0"/>
            <a:ext cx="11963400" cy="6858000"/>
          </a:xfrm>
          <a:prstGeom prst="rect">
            <a:avLst/>
          </a:prstGeom>
        </p:spPr>
      </p:pic>
      <p:sp>
        <p:nvSpPr>
          <p:cNvPr id="7" name="TextBox 6">
            <a:extLst>
              <a:ext uri="{FF2B5EF4-FFF2-40B4-BE49-F238E27FC236}">
                <a16:creationId xmlns:a16="http://schemas.microsoft.com/office/drawing/2014/main" id="{74B29017-4A74-4BD2-0694-DA0038138C3B}"/>
              </a:ext>
            </a:extLst>
          </p:cNvPr>
          <p:cNvSpPr txBox="1"/>
          <p:nvPr/>
        </p:nvSpPr>
        <p:spPr>
          <a:xfrm>
            <a:off x="457201" y="2667000"/>
            <a:ext cx="1828800" cy="1200329"/>
          </a:xfrm>
          <a:prstGeom prst="rect">
            <a:avLst/>
          </a:prstGeom>
          <a:solidFill>
            <a:schemeClr val="accent3">
              <a:lumMod val="20000"/>
              <a:lumOff val="80000"/>
            </a:schemeClr>
          </a:solidFill>
        </p:spPr>
        <p:txBody>
          <a:bodyPr wrap="square">
            <a:spAutoFit/>
          </a:bodyPr>
          <a:lstStyle/>
          <a:p>
            <a:r>
              <a:rPr lang="en-US" dirty="0"/>
              <a:t>They combined methane, water, ammonia, and hydrogen </a:t>
            </a:r>
          </a:p>
        </p:txBody>
      </p:sp>
    </p:spTree>
    <p:extLst>
      <p:ext uri="{BB962C8B-B14F-4D97-AF65-F5344CB8AC3E}">
        <p14:creationId xmlns:p14="http://schemas.microsoft.com/office/powerpoint/2010/main" val="3497356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tooltip="Miller–Urey experiment"/>
              </a:rPr>
              <a:t>Miller–Urey experiment</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ar-IQ">
              <a:solidFill>
                <a:prstClr val="black">
                  <a:tint val="75000"/>
                </a:prstClr>
              </a:solidFill>
            </a:endParaRPr>
          </a:p>
        </p:txBody>
      </p:sp>
      <p:pic>
        <p:nvPicPr>
          <p:cNvPr id="61442" name="Picture 2" descr="http://www.newswise.com/images/uploads/2014/01/14/51039A.png"/>
          <p:cNvPicPr>
            <a:picLocks noChangeAspect="1" noChangeArrowheads="1"/>
          </p:cNvPicPr>
          <p:nvPr/>
        </p:nvPicPr>
        <p:blipFill>
          <a:blip r:embed="rId3" cstate="print"/>
          <a:srcRect/>
          <a:stretch>
            <a:fillRect/>
          </a:stretch>
        </p:blipFill>
        <p:spPr bwMode="auto">
          <a:xfrm>
            <a:off x="1" y="1340768"/>
            <a:ext cx="5028879" cy="5517232"/>
          </a:xfrm>
          <a:prstGeom prst="rect">
            <a:avLst/>
          </a:prstGeom>
          <a:noFill/>
        </p:spPr>
      </p:pic>
      <p:pic>
        <p:nvPicPr>
          <p:cNvPr id="61444" name="Picture 4" descr="http://davidbrin.files.wordpress.com/2012/10/miller-urey.jpg"/>
          <p:cNvPicPr>
            <a:picLocks noChangeAspect="1" noChangeArrowheads="1"/>
          </p:cNvPicPr>
          <p:nvPr/>
        </p:nvPicPr>
        <p:blipFill>
          <a:blip r:embed="rId4" cstate="print"/>
          <a:srcRect/>
          <a:stretch>
            <a:fillRect/>
          </a:stretch>
        </p:blipFill>
        <p:spPr bwMode="auto">
          <a:xfrm>
            <a:off x="4716016" y="1412777"/>
            <a:ext cx="4427984" cy="5112568"/>
          </a:xfrm>
          <a:prstGeom prst="rect">
            <a:avLst/>
          </a:prstGeom>
          <a:noFill/>
        </p:spPr>
      </p:pic>
    </p:spTree>
    <p:extLst>
      <p:ext uri="{BB962C8B-B14F-4D97-AF65-F5344CB8AC3E}">
        <p14:creationId xmlns:p14="http://schemas.microsoft.com/office/powerpoint/2010/main" val="50370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ar-IQ">
              <a:solidFill>
                <a:prstClr val="black">
                  <a:tint val="75000"/>
                </a:prstClr>
              </a:solidFill>
            </a:endParaRPr>
          </a:p>
        </p:txBody>
      </p:sp>
      <p:pic>
        <p:nvPicPr>
          <p:cNvPr id="62466" name="Picture 2" descr="http://msutoday.msu.edu/_/img/assets/2011/professors-working-on-origins-of-life-experiment.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455241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81000" y="381000"/>
            <a:ext cx="8305800" cy="838200"/>
          </a:xfrm>
        </p:spPr>
        <p:txBody>
          <a:bodyPr>
            <a:normAutofit/>
          </a:bodyPr>
          <a:lstStyle/>
          <a:p>
            <a:r>
              <a:rPr lang="en-US" sz="3600" b="1" dirty="0">
                <a:solidFill>
                  <a:srgbClr val="C00000"/>
                </a:solidFill>
              </a:rPr>
              <a:t>Problems with Miller’s experiment</a:t>
            </a:r>
          </a:p>
        </p:txBody>
      </p:sp>
      <p:sp>
        <p:nvSpPr>
          <p:cNvPr id="59395" name="Rectangle 3"/>
          <p:cNvSpPr>
            <a:spLocks noGrp="1" noChangeArrowheads="1"/>
          </p:cNvSpPr>
          <p:nvPr>
            <p:ph type="body" idx="1"/>
          </p:nvPr>
        </p:nvSpPr>
        <p:spPr>
          <a:xfrm>
            <a:off x="304800" y="1295400"/>
            <a:ext cx="8610600" cy="5562600"/>
          </a:xfrm>
        </p:spPr>
        <p:txBody>
          <a:bodyPr>
            <a:normAutofit lnSpcReduction="10000"/>
          </a:bodyPr>
          <a:lstStyle/>
          <a:p>
            <a:pPr marL="514350" indent="-514350" algn="l" rtl="0">
              <a:lnSpc>
                <a:spcPct val="90000"/>
              </a:lnSpc>
              <a:buFont typeface="+mj-lt"/>
              <a:buAutoNum type="arabicPeriod"/>
            </a:pPr>
            <a:r>
              <a:rPr lang="en-US" dirty="0"/>
              <a:t>Miller’s experiment cannot produce </a:t>
            </a:r>
            <a:r>
              <a:rPr lang="en-US" dirty="0">
                <a:solidFill>
                  <a:srgbClr val="7030A0"/>
                </a:solidFill>
              </a:rPr>
              <a:t>enough amino-acids </a:t>
            </a:r>
            <a:r>
              <a:rPr lang="en-US" dirty="0"/>
              <a:t>(electrical sparks </a:t>
            </a:r>
            <a:r>
              <a:rPr lang="en-US" dirty="0">
                <a:solidFill>
                  <a:srgbClr val="FF0000"/>
                </a:solidFill>
              </a:rPr>
              <a:t>destroy</a:t>
            </a:r>
            <a:r>
              <a:rPr lang="en-US" dirty="0"/>
              <a:t> the amino-acids )</a:t>
            </a:r>
          </a:p>
          <a:p>
            <a:pPr marL="514350" indent="-514350" algn="l" rtl="0">
              <a:lnSpc>
                <a:spcPct val="90000"/>
              </a:lnSpc>
              <a:buFont typeface="+mj-lt"/>
              <a:buAutoNum type="arabicPeriod"/>
            </a:pPr>
            <a:r>
              <a:rPr lang="en-US" dirty="0"/>
              <a:t>Miller’s (and later) experiment can only create </a:t>
            </a:r>
            <a:r>
              <a:rPr lang="en-US" dirty="0">
                <a:solidFill>
                  <a:srgbClr val="7030A0"/>
                </a:solidFill>
              </a:rPr>
              <a:t>proteins</a:t>
            </a:r>
            <a:r>
              <a:rPr lang="en-US" dirty="0">
                <a:solidFill>
                  <a:srgbClr val="FFFF00"/>
                </a:solidFill>
              </a:rPr>
              <a:t> </a:t>
            </a:r>
            <a:r>
              <a:rPr lang="en-US" dirty="0"/>
              <a:t>made with up to </a:t>
            </a:r>
            <a:r>
              <a:rPr lang="en-US" dirty="0">
                <a:solidFill>
                  <a:srgbClr val="7030A0"/>
                </a:solidFill>
              </a:rPr>
              <a:t>30</a:t>
            </a:r>
            <a:r>
              <a:rPr lang="en-US" dirty="0">
                <a:solidFill>
                  <a:srgbClr val="FFFF00"/>
                </a:solidFill>
              </a:rPr>
              <a:t> </a:t>
            </a:r>
            <a:r>
              <a:rPr lang="en-US" dirty="0"/>
              <a:t>amino-acids (some proteins have more than </a:t>
            </a:r>
            <a:r>
              <a:rPr lang="en-US" dirty="0">
                <a:solidFill>
                  <a:srgbClr val="FF0000"/>
                </a:solidFill>
              </a:rPr>
              <a:t>1000</a:t>
            </a:r>
            <a:r>
              <a:rPr lang="en-US" dirty="0"/>
              <a:t> amino-acids )</a:t>
            </a:r>
          </a:p>
          <a:p>
            <a:pPr marL="514350" indent="-514350" algn="l" rtl="0">
              <a:lnSpc>
                <a:spcPct val="90000"/>
              </a:lnSpc>
              <a:buFont typeface="+mj-lt"/>
              <a:buAutoNum type="arabicPeriod"/>
            </a:pPr>
            <a:r>
              <a:rPr lang="en-US" dirty="0"/>
              <a:t>Proteins made in Miller’s experiment contain </a:t>
            </a:r>
            <a:r>
              <a:rPr lang="en-US" dirty="0">
                <a:solidFill>
                  <a:srgbClr val="7030A0"/>
                </a:solidFill>
              </a:rPr>
              <a:t>both left-handed and right-handed </a:t>
            </a:r>
            <a:r>
              <a:rPr lang="en-US" dirty="0"/>
              <a:t>variants of amino-acids (</a:t>
            </a:r>
            <a:r>
              <a:rPr lang="en-US" dirty="0">
                <a:solidFill>
                  <a:srgbClr val="FF0000"/>
                </a:solidFill>
              </a:rPr>
              <a:t>living cells only use left-handed ones</a:t>
            </a:r>
            <a:r>
              <a:rPr lang="en-US" dirty="0"/>
              <a:t>)</a:t>
            </a:r>
          </a:p>
          <a:p>
            <a:pPr marL="514350" indent="-514350" algn="l" rtl="0">
              <a:lnSpc>
                <a:spcPct val="90000"/>
              </a:lnSpc>
              <a:buFont typeface="+mj-lt"/>
              <a:buAutoNum type="arabicPeriod"/>
            </a:pPr>
            <a:r>
              <a:rPr lang="en-US" dirty="0"/>
              <a:t>More over when scientist Change the  supposed gazes the result show poising materials like Cyanide and formaldehyde . </a:t>
            </a:r>
          </a:p>
          <a:p>
            <a:pPr marL="514350" indent="-514350" algn="l" rtl="0">
              <a:lnSpc>
                <a:spcPct val="90000"/>
              </a:lnSpc>
              <a:buFont typeface="+mj-lt"/>
              <a:buAutoNum type="arabicPeriod"/>
            </a:pPr>
            <a:endParaRPr lang="en-US" dirty="0"/>
          </a:p>
        </p:txBody>
      </p:sp>
    </p:spTree>
    <p:extLst>
      <p:ext uri="{BB962C8B-B14F-4D97-AF65-F5344CB8AC3E}">
        <p14:creationId xmlns:p14="http://schemas.microsoft.com/office/powerpoint/2010/main" val="86011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dissolve">
                                      <p:cBhvr>
                                        <p:cTn id="7" dur="500"/>
                                        <p:tgtEl>
                                          <p:spTgt spid="593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9395">
                                            <p:txEl>
                                              <p:pRg st="1" end="1"/>
                                            </p:txEl>
                                          </p:spTgt>
                                        </p:tgtEl>
                                        <p:attrNameLst>
                                          <p:attrName>style.visibility</p:attrName>
                                        </p:attrNameLst>
                                      </p:cBhvr>
                                      <p:to>
                                        <p:strVal val="visible"/>
                                      </p:to>
                                    </p:set>
                                    <p:animEffect transition="in" filter="dissolve">
                                      <p:cBhvr>
                                        <p:cTn id="12" dur="500"/>
                                        <p:tgtEl>
                                          <p:spTgt spid="593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Effect transition="in" filter="dissolve">
                                      <p:cBhvr>
                                        <p:cTn id="17" dur="500"/>
                                        <p:tgtEl>
                                          <p:spTgt spid="593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9395">
                                            <p:txEl>
                                              <p:pRg st="3" end="3"/>
                                            </p:txEl>
                                          </p:spTgt>
                                        </p:tgtEl>
                                        <p:attrNameLst>
                                          <p:attrName>style.visibility</p:attrName>
                                        </p:attrNameLst>
                                      </p:cBhvr>
                                      <p:to>
                                        <p:strVal val="visible"/>
                                      </p:to>
                                    </p:set>
                                    <p:animEffect transition="in" filter="dissolve">
                                      <p:cBhvr>
                                        <p:cTn id="22" dur="500"/>
                                        <p:tgtEl>
                                          <p:spTgt spid="593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A5CF9-AD19-CDBF-5E05-8DC6EC07702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4C55D8D-BEF4-986A-6C13-4C62A40DCFA6}"/>
              </a:ext>
            </a:extLst>
          </p:cNvPr>
          <p:cNvPicPr>
            <a:picLocks noGrp="1" noChangeAspect="1"/>
          </p:cNvPicPr>
          <p:nvPr>
            <p:ph idx="1"/>
          </p:nvPr>
        </p:nvPicPr>
        <p:blipFill>
          <a:blip r:embed="rId2"/>
          <a:stretch>
            <a:fillRect/>
          </a:stretch>
        </p:blipFill>
        <p:spPr>
          <a:xfrm>
            <a:off x="548922" y="136524"/>
            <a:ext cx="8046156" cy="5989640"/>
          </a:xfrm>
          <a:prstGeom prst="rect">
            <a:avLst/>
          </a:prstGeom>
        </p:spPr>
      </p:pic>
      <p:sp>
        <p:nvSpPr>
          <p:cNvPr id="4" name="Footer Placeholder 3">
            <a:extLst>
              <a:ext uri="{FF2B5EF4-FFF2-40B4-BE49-F238E27FC236}">
                <a16:creationId xmlns:a16="http://schemas.microsoft.com/office/drawing/2014/main" id="{7D619C51-637D-5237-BB03-4CD284535398}"/>
              </a:ext>
            </a:extLst>
          </p:cNvPr>
          <p:cNvSpPr>
            <a:spLocks noGrp="1"/>
          </p:cNvSpPr>
          <p:nvPr>
            <p:ph type="ftr" sz="quarter" idx="11"/>
          </p:nvPr>
        </p:nvSpPr>
        <p:spPr/>
        <p:txBody>
          <a:bodyPr/>
          <a:lstStyle/>
          <a:p>
            <a:endParaRPr lang="ar-IQ">
              <a:solidFill>
                <a:prstClr val="black">
                  <a:tint val="75000"/>
                </a:prstClr>
              </a:solidFill>
            </a:endParaRPr>
          </a:p>
        </p:txBody>
      </p:sp>
    </p:spTree>
    <p:extLst>
      <p:ext uri="{BB962C8B-B14F-4D97-AF65-F5344CB8AC3E}">
        <p14:creationId xmlns:p14="http://schemas.microsoft.com/office/powerpoint/2010/main" val="521496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74576"/>
            <a:ext cx="8229600" cy="1044624"/>
          </a:xfrm>
        </p:spPr>
        <p:txBody>
          <a:bodyPr>
            <a:normAutofit fontScale="90000"/>
          </a:bodyPr>
          <a:lstStyle/>
          <a:p>
            <a:pPr algn="l"/>
            <a:r>
              <a:rPr lang="en-US" sz="3100" dirty="0"/>
              <a:t>when scientist Change the  supposed gazes the result show poising materials like Cyanide and formaldehyde </a:t>
            </a:r>
            <a:r>
              <a:rPr lang="en-US" sz="2000" dirty="0"/>
              <a:t>.  </a:t>
            </a:r>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quarter" idx="2"/>
          </p:nvPr>
        </p:nvSpPr>
        <p:spPr/>
        <p:txBody>
          <a:bodyPr/>
          <a:lstStyle/>
          <a:p>
            <a:endParaRPr lang="en-US"/>
          </a:p>
        </p:txBody>
      </p:sp>
      <p:sp>
        <p:nvSpPr>
          <p:cNvPr id="5" name="Content Placeholder 4"/>
          <p:cNvSpPr>
            <a:spLocks noGrp="1"/>
          </p:cNvSpPr>
          <p:nvPr>
            <p:ph sz="quarter" idx="3"/>
          </p:nvPr>
        </p:nvSpPr>
        <p:spPr/>
        <p:txBody>
          <a:bodyPr/>
          <a:lstStyle/>
          <a:p>
            <a:endParaRPr lang="en-US"/>
          </a:p>
        </p:txBody>
      </p:sp>
      <p:sp>
        <p:nvSpPr>
          <p:cNvPr id="6" name="Footer Placeholder 5"/>
          <p:cNvSpPr>
            <a:spLocks noGrp="1"/>
          </p:cNvSpPr>
          <p:nvPr>
            <p:ph type="ftr" sz="quarter" idx="11"/>
          </p:nvPr>
        </p:nvSpPr>
        <p:spPr/>
        <p:txBody>
          <a:bodyPr/>
          <a:lstStyle/>
          <a:p>
            <a:pPr>
              <a:defRPr/>
            </a:pPr>
            <a:endParaRPr lang="en-US" altLang="en-US">
              <a:solidFill>
                <a:prstClr val="black">
                  <a:tint val="75000"/>
                </a:prstClr>
              </a:solidFill>
            </a:endParaRPr>
          </a:p>
        </p:txBody>
      </p:sp>
      <p:pic>
        <p:nvPicPr>
          <p:cNvPr id="7" name="Picture 4" descr="C:\tmp\Millers-experiment1.gif"/>
          <p:cNvPicPr>
            <a:picLocks noChangeAspect="1" noChangeArrowheads="1"/>
          </p:cNvPicPr>
          <p:nvPr/>
        </p:nvPicPr>
        <p:blipFill>
          <a:blip r:embed="rId2" cstate="print"/>
          <a:srcRect/>
          <a:stretch>
            <a:fillRect/>
          </a:stretch>
        </p:blipFill>
        <p:spPr bwMode="auto">
          <a:xfrm>
            <a:off x="251522" y="1219200"/>
            <a:ext cx="4216079" cy="5464224"/>
          </a:xfrm>
          <a:prstGeom prst="rect">
            <a:avLst/>
          </a:prstGeom>
          <a:noFill/>
          <a:ln>
            <a:solidFill>
              <a:schemeClr val="accent1"/>
            </a:solidFill>
          </a:ln>
        </p:spPr>
      </p:pic>
      <p:pic>
        <p:nvPicPr>
          <p:cNvPr id="8" name="Picture 5" descr="C:\tmp\Millers-experiment2.gif"/>
          <p:cNvPicPr>
            <a:picLocks noChangeAspect="1" noChangeArrowheads="1"/>
          </p:cNvPicPr>
          <p:nvPr/>
        </p:nvPicPr>
        <p:blipFill>
          <a:blip r:embed="rId3" cstate="print"/>
          <a:srcRect/>
          <a:stretch>
            <a:fillRect/>
          </a:stretch>
        </p:blipFill>
        <p:spPr bwMode="auto">
          <a:xfrm>
            <a:off x="4644009" y="1219200"/>
            <a:ext cx="4499992" cy="5464224"/>
          </a:xfrm>
          <a:prstGeom prst="rect">
            <a:avLst/>
          </a:prstGeom>
          <a:noFill/>
          <a:ln>
            <a:solidFill>
              <a:schemeClr val="accent1"/>
            </a:solidFill>
          </a:ln>
        </p:spPr>
      </p:pic>
    </p:spTree>
    <p:extLst>
      <p:ext uri="{BB962C8B-B14F-4D97-AF65-F5344CB8AC3E}">
        <p14:creationId xmlns:p14="http://schemas.microsoft.com/office/powerpoint/2010/main" val="328283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458200" cy="5364165"/>
          </a:xfrm>
        </p:spPr>
        <p:txBody>
          <a:bodyPr>
            <a:normAutofit/>
          </a:bodyPr>
          <a:lstStyle/>
          <a:p>
            <a:pPr algn="l" rtl="0"/>
            <a:r>
              <a:rPr lang="en-US" sz="3600" dirty="0"/>
              <a:t>Still, </a:t>
            </a:r>
            <a:r>
              <a:rPr lang="en-US" sz="3600" b="1" dirty="0"/>
              <a:t>Miller's experiment can be shown that the basic building blocks </a:t>
            </a:r>
            <a:r>
              <a:rPr lang="en-US" sz="3600" dirty="0"/>
              <a:t>for the large macromolecules can be synthesized in vitro </a:t>
            </a:r>
            <a:r>
              <a:rPr lang="en-US" sz="3600" b="1" dirty="0"/>
              <a:t>from inorganic compounds. </a:t>
            </a:r>
          </a:p>
          <a:p>
            <a:pPr algn="l" rtl="0"/>
            <a:r>
              <a:rPr lang="en-US" sz="3600" dirty="0"/>
              <a:t>But No one has yet synthesized a "protocell" using basic components which would have the necessary properties of life  so ,</a:t>
            </a:r>
            <a:r>
              <a:rPr lang="en-US" sz="3600" b="1" dirty="0"/>
              <a:t>We shall never know exactly what happened.</a:t>
            </a:r>
          </a:p>
        </p:txBody>
      </p:sp>
    </p:spTree>
    <p:extLst>
      <p:ext uri="{BB962C8B-B14F-4D97-AF65-F5344CB8AC3E}">
        <p14:creationId xmlns:p14="http://schemas.microsoft.com/office/powerpoint/2010/main" val="1248665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body" idx="1"/>
          </p:nvPr>
        </p:nvSpPr>
        <p:spPr>
          <a:xfrm>
            <a:off x="406400" y="304800"/>
            <a:ext cx="8585200" cy="7315200"/>
          </a:xfrm>
        </p:spPr>
        <p:txBody>
          <a:bodyPr>
            <a:normAutofit/>
          </a:bodyPr>
          <a:lstStyle/>
          <a:p>
            <a:pPr marL="0" indent="0" algn="l" rtl="0">
              <a:buNone/>
            </a:pPr>
            <a:endParaRPr lang="en-US" sz="1400" b="1" dirty="0">
              <a:solidFill>
                <a:srgbClr val="FF0000"/>
              </a:solidFill>
            </a:endParaRPr>
          </a:p>
          <a:p>
            <a:pPr marL="0" indent="0" algn="l" rtl="0">
              <a:buNone/>
            </a:pPr>
            <a:r>
              <a:rPr lang="en-US" sz="2800" b="1" dirty="0">
                <a:solidFill>
                  <a:srgbClr val="FF0000"/>
                </a:solidFill>
              </a:rPr>
              <a:t>What is Life?</a:t>
            </a:r>
          </a:p>
          <a:p>
            <a:pPr marL="0" indent="0" algn="l" rtl="0">
              <a:buNone/>
            </a:pPr>
            <a:r>
              <a:rPr lang="en-US" sz="2400" dirty="0"/>
              <a:t>There is no simple definition of Life, except that </a:t>
            </a:r>
            <a:r>
              <a:rPr lang="en-US" sz="2400" b="1" dirty="0"/>
              <a:t>life forms are able to act on their own behalf to support their own existence, and to reproduce themselves. </a:t>
            </a:r>
            <a:r>
              <a:rPr lang="en-US" sz="2400" b="1" dirty="0">
                <a:solidFill>
                  <a:srgbClr val="0070C0"/>
                </a:solidFill>
              </a:rPr>
              <a:t>Scientists admit they don't even have a good definition of life !</a:t>
            </a:r>
          </a:p>
          <a:p>
            <a:pPr marL="0" indent="0" algn="l" rtl="0">
              <a:buNone/>
            </a:pPr>
            <a:r>
              <a:rPr lang="en-US" sz="2400" dirty="0"/>
              <a:t>The field of science known as </a:t>
            </a:r>
            <a:r>
              <a:rPr lang="en-US" sz="2400" b="1" dirty="0">
                <a:solidFill>
                  <a:srgbClr val="FF0000"/>
                </a:solidFill>
              </a:rPr>
              <a:t>Biology</a:t>
            </a:r>
            <a:r>
              <a:rPr lang="en-US" sz="2400" b="1" dirty="0"/>
              <a:t> is dedicated to the study of life</a:t>
            </a:r>
            <a:r>
              <a:rPr lang="en-US" sz="2400" dirty="0"/>
              <a:t>, its component species, and the variations within species of life forms.</a:t>
            </a:r>
          </a:p>
          <a:p>
            <a:pPr marL="0" indent="0" algn="l" rtl="0">
              <a:buNone/>
            </a:pPr>
            <a:r>
              <a:rPr lang="en-US" sz="2800" b="1" dirty="0">
                <a:solidFill>
                  <a:srgbClr val="FF0000"/>
                </a:solidFill>
              </a:rPr>
              <a:t>Conditions on the Early Earth</a:t>
            </a:r>
          </a:p>
          <a:p>
            <a:pPr marL="0" indent="0" algn="l" rtl="0">
              <a:buNone/>
            </a:pPr>
            <a:r>
              <a:rPr lang="en-US" sz="2800" dirty="0"/>
              <a:t>Early stages of formation of Earth; much of the surface is still </a:t>
            </a:r>
            <a:r>
              <a:rPr lang="en-US" sz="2800" dirty="0" err="1"/>
              <a:t>molten,the</a:t>
            </a:r>
            <a:r>
              <a:rPr lang="en-US" sz="2800" dirty="0"/>
              <a:t> earth was very hot, evaporating the liquid water into the atmosphere. As Earth cooled, an atmosphere formed mainly from gases spewed from volcanoes. </a:t>
            </a:r>
          </a:p>
          <a:p>
            <a:pPr marL="0" indent="0" algn="l" rtl="0">
              <a:buNone/>
            </a:pPr>
            <a:endParaRPr lang="en-US" sz="2000" b="1" dirty="0"/>
          </a:p>
        </p:txBody>
      </p:sp>
      <p:sp>
        <p:nvSpPr>
          <p:cNvPr id="6" name="Footer Placeholder 5"/>
          <p:cNvSpPr>
            <a:spLocks noGrp="1"/>
          </p:cNvSpPr>
          <p:nvPr>
            <p:ph type="ftr" sz="quarter" idx="11"/>
          </p:nvPr>
        </p:nvSpPr>
        <p:spPr/>
        <p:txBody>
          <a:bodyPr/>
          <a:lstStyle/>
          <a:p>
            <a:r>
              <a:rPr lang="en-US" dirty="0">
                <a:solidFill>
                  <a:prstClr val="black">
                    <a:tint val="75000"/>
                  </a:prstClr>
                </a:solidFill>
              </a:rPr>
              <a:t>2</a:t>
            </a:r>
            <a:endParaRPr lang="ar-IQ" dirty="0">
              <a:solidFill>
                <a:prstClr val="black">
                  <a:tint val="75000"/>
                </a:prstClr>
              </a:solidFill>
            </a:endParaRPr>
          </a:p>
        </p:txBody>
      </p:sp>
    </p:spTree>
    <p:extLst>
      <p:ext uri="{BB962C8B-B14F-4D97-AF65-F5344CB8AC3E}">
        <p14:creationId xmlns:p14="http://schemas.microsoft.com/office/powerpoint/2010/main" val="683002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FF0000"/>
                </a:solidFill>
              </a:rPr>
              <a:t>What do scientist say about the origin of life </a:t>
            </a:r>
          </a:p>
        </p:txBody>
      </p:sp>
      <p:sp>
        <p:nvSpPr>
          <p:cNvPr id="3" name="Content Placeholder 2"/>
          <p:cNvSpPr>
            <a:spLocks noGrp="1"/>
          </p:cNvSpPr>
          <p:nvPr>
            <p:ph idx="1"/>
          </p:nvPr>
        </p:nvSpPr>
        <p:spPr/>
        <p:txBody>
          <a:bodyPr>
            <a:normAutofit fontScale="85000" lnSpcReduction="20000"/>
          </a:bodyPr>
          <a:lstStyle/>
          <a:p>
            <a:r>
              <a:rPr lang="en-US" dirty="0"/>
              <a:t>Evidence suggests that life first evolved around </a:t>
            </a:r>
            <a:r>
              <a:rPr lang="en-US" b="1" dirty="0"/>
              <a:t>3.5 billion years ago</a:t>
            </a:r>
            <a:r>
              <a:rPr lang="en-US" dirty="0"/>
              <a:t>. (</a:t>
            </a:r>
            <a:r>
              <a:rPr lang="en-US" dirty="0">
                <a:solidFill>
                  <a:srgbClr val="FF0000"/>
                </a:solidFill>
              </a:rPr>
              <a:t>out of the total of 4.6 billion years our Earth has been in existence</a:t>
            </a:r>
            <a:r>
              <a:rPr lang="en-US" dirty="0"/>
              <a:t>). </a:t>
            </a:r>
          </a:p>
          <a:p>
            <a:r>
              <a:rPr lang="en-US" dirty="0"/>
              <a:t>This </a:t>
            </a:r>
            <a:r>
              <a:rPr lang="en-US" b="1" dirty="0">
                <a:solidFill>
                  <a:srgbClr val="7030A0"/>
                </a:solidFill>
              </a:rPr>
              <a:t>evidence takes the form of microfossils </a:t>
            </a:r>
            <a:r>
              <a:rPr lang="en-US" dirty="0"/>
              <a:t>(fossils too small to be seen without the aid of a microscope) and ancient rock structures in South Africa and Australia called </a:t>
            </a:r>
            <a:r>
              <a:rPr lang="en-US" b="1" dirty="0">
                <a:solidFill>
                  <a:srgbClr val="0070C0"/>
                </a:solidFill>
              </a:rPr>
              <a:t>stromatolites</a:t>
            </a:r>
            <a:r>
              <a:rPr lang="en-US" dirty="0"/>
              <a:t>. </a:t>
            </a:r>
          </a:p>
          <a:p>
            <a:r>
              <a:rPr lang="en-US" b="1" dirty="0" err="1"/>
              <a:t>Stromatolites</a:t>
            </a:r>
            <a:r>
              <a:rPr lang="en-US" dirty="0"/>
              <a:t> </a:t>
            </a:r>
            <a:r>
              <a:rPr lang="en-US" b="1" dirty="0">
                <a:solidFill>
                  <a:schemeClr val="accent2"/>
                </a:solidFill>
              </a:rPr>
              <a:t>are produced by microbes (mainly photosynthesizing cyanobacteria</a:t>
            </a:r>
            <a:r>
              <a:rPr lang="en-US" dirty="0"/>
              <a:t>) that form thin microbial films which trap mud; over time, layers of these mud/microbe mats can build up into a layered rock structure — the stromatolite.</a:t>
            </a:r>
          </a:p>
          <a:p>
            <a:endParaRPr lang="en-US" dirty="0"/>
          </a:p>
        </p:txBody>
      </p:sp>
    </p:spTree>
    <p:extLst>
      <p:ext uri="{BB962C8B-B14F-4D97-AF65-F5344CB8AC3E}">
        <p14:creationId xmlns:p14="http://schemas.microsoft.com/office/powerpoint/2010/main" val="3783015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638800"/>
          </a:xfrm>
        </p:spPr>
        <p:txBody>
          <a:bodyPr>
            <a:normAutofit lnSpcReduction="10000"/>
          </a:bodyPr>
          <a:lstStyle/>
          <a:p>
            <a:r>
              <a:rPr lang="en-US" dirty="0"/>
              <a:t>Stromatolites are still produced by microbes today. </a:t>
            </a:r>
          </a:p>
          <a:p>
            <a:r>
              <a:rPr lang="en-US" dirty="0"/>
              <a:t>These </a:t>
            </a:r>
            <a:r>
              <a:rPr lang="en-US" b="1" dirty="0">
                <a:solidFill>
                  <a:schemeClr val="accent2"/>
                </a:solidFill>
              </a:rPr>
              <a:t>modern stromatolites </a:t>
            </a:r>
            <a:r>
              <a:rPr lang="en-US" dirty="0"/>
              <a:t>are remarkably similar to the ancient stromatolites which provide evidence of some of the earliest life on Earth. </a:t>
            </a:r>
          </a:p>
          <a:p>
            <a:r>
              <a:rPr lang="en-US" dirty="0"/>
              <a:t>Modern and ancient stromatolites have similar shapes and, when seen in cross section, both show </a:t>
            </a:r>
            <a:r>
              <a:rPr lang="en-US" b="1" dirty="0"/>
              <a:t>the same fine layering produced by thin bacterial sheets</a:t>
            </a:r>
            <a:r>
              <a:rPr lang="en-US" dirty="0"/>
              <a:t>. Microfossils of ancient cyanobacteria can sometimes be identified within these layers.</a:t>
            </a:r>
          </a:p>
          <a:p>
            <a:endParaRPr lang="en-US" dirty="0"/>
          </a:p>
        </p:txBody>
      </p:sp>
    </p:spTree>
    <p:extLst>
      <p:ext uri="{BB962C8B-B14F-4D97-AF65-F5344CB8AC3E}">
        <p14:creationId xmlns:p14="http://schemas.microsoft.com/office/powerpoint/2010/main" val="2561340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50000"/>
                  </a:schemeClr>
                </a:solidFill>
              </a:rPr>
              <a:t>Stromatolites</a:t>
            </a:r>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9" y="1219200"/>
            <a:ext cx="3651251" cy="494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219200"/>
            <a:ext cx="4479852" cy="494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323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1"/>
            <a:ext cx="8229600" cy="5211768"/>
          </a:xfrm>
        </p:spPr>
        <p:txBody>
          <a:bodyPr/>
          <a:lstStyle/>
          <a:p>
            <a:pPr algn="l" rtl="0"/>
            <a:r>
              <a:rPr lang="en-US" dirty="0"/>
              <a:t>At a site in NW Australia (left), a bed of 3.5 billion year old stromatolite fossils has been discovered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590800"/>
            <a:ext cx="7543800"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2591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Microfossils of ancient cyanobacteria can sometimes be identified within these layers.</a:t>
            </a: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8305800" cy="5009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4095331"/>
            <a:ext cx="1447800" cy="215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8002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5"/>
            <a:ext cx="8229600" cy="5721500"/>
          </a:xfrm>
        </p:spPr>
        <p:txBody>
          <a:bodyPr/>
          <a:lstStyle/>
          <a:p>
            <a:pPr marL="0" indent="0" algn="ctr">
              <a:buNone/>
            </a:pPr>
            <a:r>
              <a:rPr lang="en-US" sz="4400" b="1" dirty="0">
                <a:solidFill>
                  <a:srgbClr val="7030A0"/>
                </a:solidFill>
              </a:rPr>
              <a:t>How did life  originate?</a:t>
            </a:r>
          </a:p>
          <a:p>
            <a:pPr marL="0" indent="0" algn="ctr">
              <a:buNone/>
            </a:pPr>
            <a:endParaRPr lang="ar-IQ" dirty="0">
              <a:solidFill>
                <a:srgbClr val="FF0000"/>
              </a:solidFill>
            </a:endParaRPr>
          </a:p>
        </p:txBody>
      </p:sp>
      <p:sp>
        <p:nvSpPr>
          <p:cNvPr id="4" name="مستطيل 3"/>
          <p:cNvSpPr/>
          <p:nvPr/>
        </p:nvSpPr>
        <p:spPr>
          <a:xfrm>
            <a:off x="473582" y="1295400"/>
            <a:ext cx="8229600" cy="5632311"/>
          </a:xfrm>
          <a:prstGeom prst="rect">
            <a:avLst/>
          </a:prstGeom>
        </p:spPr>
        <p:txBody>
          <a:bodyPr wrap="square">
            <a:spAutoFit/>
          </a:bodyPr>
          <a:lstStyle/>
          <a:p>
            <a:pPr rtl="1"/>
            <a:r>
              <a:rPr lang="en-US" sz="4000" dirty="0">
                <a:solidFill>
                  <a:prstClr val="black"/>
                </a:solidFill>
              </a:rPr>
              <a:t>life </a:t>
            </a:r>
            <a:r>
              <a:rPr lang="en-US" sz="4000" dirty="0">
                <a:solidFill>
                  <a:srgbClr val="FF0000"/>
                </a:solidFill>
              </a:rPr>
              <a:t>almost certainly </a:t>
            </a:r>
            <a:r>
              <a:rPr lang="en-US" sz="4000" dirty="0">
                <a:solidFill>
                  <a:prstClr val="black"/>
                </a:solidFill>
              </a:rPr>
              <a:t>originated in </a:t>
            </a:r>
            <a:r>
              <a:rPr lang="en-US" sz="4000" dirty="0"/>
              <a:t>a </a:t>
            </a:r>
          </a:p>
          <a:p>
            <a:pPr rtl="1"/>
            <a:r>
              <a:rPr lang="en-US" sz="4000" dirty="0"/>
              <a:t>series of small steps </a:t>
            </a:r>
            <a:r>
              <a:rPr lang="en-US" sz="4000" dirty="0">
                <a:solidFill>
                  <a:schemeClr val="accent2"/>
                </a:solidFill>
              </a:rPr>
              <a:t>in water</a:t>
            </a:r>
            <a:r>
              <a:rPr lang="en-US" sz="4000" dirty="0"/>
              <a:t>:</a:t>
            </a:r>
            <a:r>
              <a:rPr lang="en-US" sz="4000" dirty="0">
                <a:solidFill>
                  <a:prstClr val="black"/>
                </a:solidFill>
              </a:rPr>
              <a:t> </a:t>
            </a:r>
          </a:p>
          <a:p>
            <a:pPr rtl="1"/>
            <a:endParaRPr lang="en-US" sz="4000" dirty="0">
              <a:solidFill>
                <a:prstClr val="black"/>
              </a:solidFill>
            </a:endParaRPr>
          </a:p>
          <a:p>
            <a:pPr rtl="1"/>
            <a:r>
              <a:rPr lang="en-US" sz="4000" dirty="0"/>
              <a:t>1-Experiments suggest </a:t>
            </a:r>
            <a:r>
              <a:rPr lang="en-US" sz="4000" dirty="0">
                <a:solidFill>
                  <a:prstClr val="black"/>
                </a:solidFill>
              </a:rPr>
              <a:t>that </a:t>
            </a:r>
            <a:r>
              <a:rPr lang="en-US" sz="4000" b="1" dirty="0">
                <a:solidFill>
                  <a:prstClr val="black"/>
                </a:solidFill>
              </a:rPr>
              <a:t>organic molecules </a:t>
            </a:r>
            <a:r>
              <a:rPr lang="en-US" sz="4000" dirty="0">
                <a:solidFill>
                  <a:prstClr val="black"/>
                </a:solidFill>
              </a:rPr>
              <a:t>could have been synthesized in the atmosphere of early Earth and rained down into the oceans. </a:t>
            </a:r>
          </a:p>
          <a:p>
            <a:pPr rtl="1"/>
            <a:endParaRPr lang="en-US" sz="4000" dirty="0">
              <a:solidFill>
                <a:prstClr val="black"/>
              </a:solidFill>
            </a:endParaRPr>
          </a:p>
        </p:txBody>
      </p:sp>
    </p:spTree>
    <p:extLst>
      <p:ext uri="{BB962C8B-B14F-4D97-AF65-F5344CB8AC3E}">
        <p14:creationId xmlns:p14="http://schemas.microsoft.com/office/powerpoint/2010/main" val="2254341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4707"/>
            <a:ext cx="8229600" cy="5361461"/>
          </a:xfrm>
        </p:spPr>
        <p:txBody>
          <a:bodyPr>
            <a:noAutofit/>
          </a:bodyPr>
          <a:lstStyle/>
          <a:p>
            <a:pPr marL="0" indent="0" algn="l" rtl="0">
              <a:buNone/>
            </a:pPr>
            <a:r>
              <a:rPr lang="en-US" sz="3600" b="1" dirty="0">
                <a:solidFill>
                  <a:srgbClr val="7030A0"/>
                </a:solidFill>
              </a:rPr>
              <a:t>2-</a:t>
            </a:r>
            <a:r>
              <a:rPr lang="en-US" sz="3600" dirty="0"/>
              <a:t>Replicating molecules evolved in the form of an </a:t>
            </a:r>
            <a:r>
              <a:rPr lang="en-US" sz="3600" b="1" dirty="0"/>
              <a:t>RNA self-replicator </a:t>
            </a:r>
            <a:r>
              <a:rPr lang="en-US" sz="3600" dirty="0"/>
              <a:t>— an RNA molecule that could copy itself. </a:t>
            </a:r>
          </a:p>
          <a:p>
            <a:pPr marL="0" indent="0" algn="l" rtl="0">
              <a:buNone/>
            </a:pPr>
            <a:r>
              <a:rPr lang="en-US" sz="3600" dirty="0"/>
              <a:t>Many biologists hypothesize that this step led to an </a:t>
            </a:r>
            <a:r>
              <a:rPr lang="en-US" sz="3600" dirty="0">
                <a:solidFill>
                  <a:srgbClr val="FF0000"/>
                </a:solidFill>
              </a:rPr>
              <a:t>"RNA world" </a:t>
            </a:r>
            <a:r>
              <a:rPr lang="en-US" sz="3600" dirty="0"/>
              <a:t>in which RNA did many jobs, </a:t>
            </a:r>
            <a:r>
              <a:rPr lang="en-US" sz="3600" dirty="0">
                <a:solidFill>
                  <a:srgbClr val="7030A0"/>
                </a:solidFill>
              </a:rPr>
              <a:t>storing genetic information, copying itself, and performing basic metabolic functions</a:t>
            </a:r>
            <a:r>
              <a:rPr lang="en-US" sz="2800" dirty="0">
                <a:solidFill>
                  <a:srgbClr val="7030A0"/>
                </a:solidFill>
              </a:rPr>
              <a:t>. </a:t>
            </a:r>
          </a:p>
        </p:txBody>
      </p:sp>
    </p:spTree>
    <p:extLst>
      <p:ext uri="{BB962C8B-B14F-4D97-AF65-F5344CB8AC3E}">
        <p14:creationId xmlns:p14="http://schemas.microsoft.com/office/powerpoint/2010/main" val="3621724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7"/>
            <a:ext cx="8229600" cy="5433468"/>
          </a:xfrm>
        </p:spPr>
        <p:txBody>
          <a:bodyPr>
            <a:normAutofit/>
          </a:bodyPr>
          <a:lstStyle/>
          <a:p>
            <a:pPr algn="l" rtl="0"/>
            <a:r>
              <a:rPr lang="en-US" dirty="0"/>
              <a:t>These super-replicators would have become more common — that is, until </a:t>
            </a:r>
            <a:r>
              <a:rPr lang="en-US" dirty="0">
                <a:solidFill>
                  <a:srgbClr val="7030A0"/>
                </a:solidFill>
              </a:rPr>
              <a:t>one of them was accidentally built in a way that allowed it to be a super-super-replicator </a:t>
            </a:r>
            <a:r>
              <a:rPr lang="en-US" dirty="0"/>
              <a:t>— and then, that variant would take over. </a:t>
            </a:r>
          </a:p>
          <a:p>
            <a:pPr algn="l" rtl="0"/>
            <a:r>
              <a:rPr lang="en-US" dirty="0"/>
              <a:t>Through this process of continuous natural selection, small changes in replicating molecules eventually accumulated until a stable, efficient replicating system evolved. are just long chains of simple nucleotides. </a:t>
            </a:r>
          </a:p>
          <a:p>
            <a:pPr algn="l" rtl="0"/>
            <a:endParaRPr lang="en-US" dirty="0"/>
          </a:p>
        </p:txBody>
      </p:sp>
    </p:spTree>
    <p:extLst>
      <p:ext uri="{BB962C8B-B14F-4D97-AF65-F5344CB8AC3E}">
        <p14:creationId xmlns:p14="http://schemas.microsoft.com/office/powerpoint/2010/main" val="2114966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50658"/>
            <a:ext cx="8077200" cy="4104456"/>
          </a:xfrm>
        </p:spPr>
        <p:txBody>
          <a:bodyPr>
            <a:noAutofit/>
          </a:bodyPr>
          <a:lstStyle/>
          <a:p>
            <a:pPr marL="0" indent="0" algn="l" rtl="0">
              <a:buNone/>
            </a:pPr>
            <a:r>
              <a:rPr lang="en-US" b="1" dirty="0">
                <a:solidFill>
                  <a:srgbClr val="7030A0"/>
                </a:solidFill>
              </a:rPr>
              <a:t>3-Replicating molecules became enclosed within a cell membrane</a:t>
            </a:r>
            <a:r>
              <a:rPr lang="en-US" b="1" dirty="0"/>
              <a:t>.</a:t>
            </a:r>
            <a:br>
              <a:rPr lang="en-US" b="1" dirty="0"/>
            </a:br>
            <a:r>
              <a:rPr lang="en-US" dirty="0"/>
              <a:t>The evolution of a membrane surrounding the genetic material provided two huge advantages: </a:t>
            </a:r>
          </a:p>
          <a:p>
            <a:pPr marL="0" indent="0" algn="l" rtl="0">
              <a:buNone/>
            </a:pPr>
            <a:r>
              <a:rPr lang="en-US" dirty="0"/>
              <a:t>the products of the </a:t>
            </a:r>
            <a:r>
              <a:rPr lang="en-US" dirty="0">
                <a:solidFill>
                  <a:srgbClr val="C00000"/>
                </a:solidFill>
              </a:rPr>
              <a:t>genetic material </a:t>
            </a:r>
            <a:r>
              <a:rPr lang="en-US" dirty="0"/>
              <a:t>could be </a:t>
            </a:r>
            <a:r>
              <a:rPr lang="en-US" dirty="0">
                <a:solidFill>
                  <a:srgbClr val="C00000"/>
                </a:solidFill>
              </a:rPr>
              <a:t>kept close</a:t>
            </a:r>
            <a:r>
              <a:rPr lang="en-US" dirty="0"/>
              <a:t> </a:t>
            </a:r>
            <a:r>
              <a:rPr lang="en-US" dirty="0">
                <a:solidFill>
                  <a:srgbClr val="C00000"/>
                </a:solidFill>
              </a:rPr>
              <a:t>by</a:t>
            </a:r>
            <a:r>
              <a:rPr lang="en-US" dirty="0"/>
              <a:t> and the </a:t>
            </a:r>
            <a:r>
              <a:rPr lang="en-US" dirty="0">
                <a:solidFill>
                  <a:srgbClr val="C00000"/>
                </a:solidFill>
              </a:rPr>
              <a:t>internal environment of this proto-cell could be different than the external environment</a:t>
            </a:r>
            <a:r>
              <a:rPr lang="en-US" dirty="0"/>
              <a:t>. </a:t>
            </a:r>
          </a:p>
          <a:p>
            <a:pPr marL="0" indent="0" algn="l" rtl="0">
              <a:buNone/>
            </a:pPr>
            <a:r>
              <a:rPr lang="en-US" sz="2800" dirty="0"/>
              <a:t>This breakthrough would have given rise to an organism much </a:t>
            </a:r>
            <a:r>
              <a:rPr lang="en-US" sz="2800" dirty="0">
                <a:solidFill>
                  <a:srgbClr val="C00000"/>
                </a:solidFill>
              </a:rPr>
              <a:t>like a modern bacterium    </a:t>
            </a:r>
          </a:p>
          <a:p>
            <a:pPr algn="l" rtl="0"/>
            <a:endParaRPr lang="en-US" dirty="0"/>
          </a:p>
          <a:p>
            <a:pPr algn="l" rtl="0"/>
            <a:endParaRPr lang="en-US" dirty="0"/>
          </a:p>
          <a:p>
            <a:pPr algn="l" rtl="0"/>
            <a:endParaRPr lang="ar-IQ" dirty="0"/>
          </a:p>
        </p:txBody>
      </p:sp>
    </p:spTree>
    <p:extLst>
      <p:ext uri="{BB962C8B-B14F-4D97-AF65-F5344CB8AC3E}">
        <p14:creationId xmlns:p14="http://schemas.microsoft.com/office/powerpoint/2010/main" val="1320810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60"/>
            <a:ext cx="8229600" cy="6525343"/>
          </a:xfrm>
        </p:spPr>
        <p:txBody>
          <a:bodyPr>
            <a:normAutofit fontScale="92500" lnSpcReduction="20000"/>
          </a:bodyPr>
          <a:lstStyle/>
          <a:p>
            <a:pPr marL="0" indent="0" algn="l" rtl="0">
              <a:buNone/>
            </a:pPr>
            <a:r>
              <a:rPr lang="en-US" dirty="0"/>
              <a:t> </a:t>
            </a:r>
            <a:r>
              <a:rPr lang="en-US" b="1" dirty="0">
                <a:solidFill>
                  <a:srgbClr val="7030A0"/>
                </a:solidFill>
              </a:rPr>
              <a:t>4-Some cells began to evolve modern metabolic processes and out-competed those with older forms of metabolism.</a:t>
            </a:r>
            <a:br>
              <a:rPr lang="en-US" b="1" dirty="0">
                <a:solidFill>
                  <a:srgbClr val="7030A0"/>
                </a:solidFill>
              </a:rPr>
            </a:br>
            <a:r>
              <a:rPr lang="en-US" dirty="0"/>
              <a:t>cells evolved to use different types of molecules for different functions: </a:t>
            </a:r>
            <a:r>
              <a:rPr lang="en-US" b="1" dirty="0">
                <a:solidFill>
                  <a:srgbClr val="C00000"/>
                </a:solidFill>
              </a:rPr>
              <a:t>DNA</a:t>
            </a:r>
            <a:r>
              <a:rPr lang="en-US" dirty="0"/>
              <a:t> (which is more stable than RNA) became the genetic material, proteins (which are often more efficient promoters of chemical reactions than RNA) became responsible for basic metabolic reactions in the cell, and </a:t>
            </a:r>
            <a:r>
              <a:rPr lang="en-US" dirty="0">
                <a:solidFill>
                  <a:srgbClr val="7030A0"/>
                </a:solidFill>
              </a:rPr>
              <a:t>RNA was demoted to the role of messenger</a:t>
            </a:r>
            <a:r>
              <a:rPr lang="en-US" dirty="0"/>
              <a:t>, carrying information from the DNA to protein-building centers in the cell. </a:t>
            </a:r>
          </a:p>
          <a:p>
            <a:pPr algn="l" rtl="0"/>
            <a:r>
              <a:rPr lang="en-US" dirty="0">
                <a:solidFill>
                  <a:srgbClr val="C00000"/>
                </a:solidFill>
              </a:rPr>
              <a:t>Cells incorporating these innovations would have easily out-competed "old-fashioned" cells with RNA-based metabolisms, </a:t>
            </a:r>
            <a:r>
              <a:rPr lang="en-US" dirty="0"/>
              <a:t>hailing </a:t>
            </a:r>
            <a:r>
              <a:rPr lang="en-US" dirty="0">
                <a:solidFill>
                  <a:srgbClr val="7030A0"/>
                </a:solidFill>
              </a:rPr>
              <a:t>the end of the RNA world. </a:t>
            </a:r>
          </a:p>
          <a:p>
            <a:endParaRPr lang="en-US" dirty="0"/>
          </a:p>
        </p:txBody>
      </p:sp>
    </p:spTree>
    <p:extLst>
      <p:ext uri="{BB962C8B-B14F-4D97-AF65-F5344CB8AC3E}">
        <p14:creationId xmlns:p14="http://schemas.microsoft.com/office/powerpoint/2010/main" val="1667255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6477000"/>
          </a:xfrm>
        </p:spPr>
        <p:txBody>
          <a:bodyPr>
            <a:normAutofit fontScale="92500" lnSpcReduction="20000"/>
          </a:bodyPr>
          <a:lstStyle/>
          <a:p>
            <a:pPr marL="0" indent="0" algn="l">
              <a:buNone/>
            </a:pPr>
            <a:r>
              <a:rPr lang="en-US" sz="3800" dirty="0"/>
              <a:t>It included hydrogen sulfide, methane, and ten to 200 times as much carbon dioxide as today's atmosphere. After about half a billion years, Earth's surface cooled and solidified enough for water to collect on it.</a:t>
            </a:r>
            <a:br>
              <a:rPr lang="en-US" sz="3800" dirty="0"/>
            </a:br>
            <a:r>
              <a:rPr lang="en-US" sz="3800" dirty="0"/>
              <a:t>with a solidified surface and </a:t>
            </a:r>
            <a:r>
              <a:rPr lang="en-US" sz="3800" b="1" dirty="0"/>
              <a:t>as the earth cooled, gravity-trapped water  , vapor condensed</a:t>
            </a:r>
            <a:r>
              <a:rPr lang="en-US" sz="3800" dirty="0"/>
              <a:t>, </a:t>
            </a:r>
            <a:r>
              <a:rPr lang="en-US" sz="3800" b="1" dirty="0">
                <a:solidFill>
                  <a:srgbClr val="0070C0"/>
                </a:solidFill>
              </a:rPr>
              <a:t>fell as rain</a:t>
            </a:r>
            <a:r>
              <a:rPr lang="en-US" sz="3800" dirty="0"/>
              <a:t>, and did not boil away but </a:t>
            </a:r>
            <a:r>
              <a:rPr lang="en-US" sz="3800" b="1" dirty="0">
                <a:solidFill>
                  <a:srgbClr val="0070C0"/>
                </a:solidFill>
              </a:rPr>
              <a:t>remained impounded in pools that became lakes and oceans. </a:t>
            </a:r>
          </a:p>
          <a:p>
            <a:pPr marL="0" indent="0" algn="l">
              <a:buNone/>
            </a:pPr>
            <a:r>
              <a:rPr lang="en-US" sz="3800" dirty="0"/>
              <a:t>Their was also many volcanic eruptions at that time. </a:t>
            </a:r>
          </a:p>
          <a:p>
            <a:pPr marL="0" indent="0" algn="l">
              <a:buNone/>
            </a:pPr>
            <a:endParaRPr lang="en-US" sz="3800" dirty="0"/>
          </a:p>
          <a:p>
            <a:pPr marL="0" indent="0" algn="l">
              <a:buNone/>
            </a:pPr>
            <a:r>
              <a:rPr lang="en-US" dirty="0"/>
              <a:t>.</a:t>
            </a:r>
          </a:p>
        </p:txBody>
      </p:sp>
    </p:spTree>
    <p:extLst>
      <p:ext uri="{BB962C8B-B14F-4D97-AF65-F5344CB8AC3E}">
        <p14:creationId xmlns:p14="http://schemas.microsoft.com/office/powerpoint/2010/main" val="15774899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AD1E-DC58-9EF9-DE3C-8CAD322E18B5}"/>
              </a:ext>
            </a:extLst>
          </p:cNvPr>
          <p:cNvSpPr>
            <a:spLocks noGrp="1"/>
          </p:cNvSpPr>
          <p:nvPr>
            <p:ph type="title"/>
          </p:nvPr>
        </p:nvSpPr>
        <p:spPr/>
        <p:txBody>
          <a:bodyPr/>
          <a:lstStyle/>
          <a:p>
            <a:r>
              <a:rPr lang="en-US" b="1" dirty="0">
                <a:solidFill>
                  <a:srgbClr val="FF0000"/>
                </a:solidFill>
              </a:rPr>
              <a:t>5-Endosymbiosis theory </a:t>
            </a:r>
          </a:p>
        </p:txBody>
      </p:sp>
      <p:sp>
        <p:nvSpPr>
          <p:cNvPr id="3" name="Content Placeholder 2">
            <a:extLst>
              <a:ext uri="{FF2B5EF4-FFF2-40B4-BE49-F238E27FC236}">
                <a16:creationId xmlns:a16="http://schemas.microsoft.com/office/drawing/2014/main" id="{C0A0C96E-8600-7F51-DA8F-1FA3BC2E3D31}"/>
              </a:ext>
            </a:extLst>
          </p:cNvPr>
          <p:cNvSpPr>
            <a:spLocks noGrp="1"/>
          </p:cNvSpPr>
          <p:nvPr>
            <p:ph idx="1"/>
          </p:nvPr>
        </p:nvSpPr>
        <p:spPr>
          <a:xfrm>
            <a:off x="457200" y="1417638"/>
            <a:ext cx="8229600" cy="5668961"/>
          </a:xfrm>
        </p:spPr>
        <p:txBody>
          <a:bodyPr>
            <a:normAutofit fontScale="70000" lnSpcReduction="20000"/>
          </a:bodyPr>
          <a:lstStyle/>
          <a:p>
            <a:pPr marL="0" indent="0" algn="l">
              <a:buNone/>
            </a:pPr>
            <a:r>
              <a:rPr lang="en-US" dirty="0"/>
              <a:t>Endosymbiosis theory , certainly ranks among the most important evolutionary events.</a:t>
            </a:r>
          </a:p>
          <a:p>
            <a:pPr marL="0" indent="0" algn="l">
              <a:buNone/>
            </a:pPr>
            <a:r>
              <a:rPr lang="en-US" dirty="0"/>
              <a:t> The endosymbiotic theory states that some of the organelles in today's eukaryotic cells were once prokaryotic microbes.</a:t>
            </a:r>
          </a:p>
          <a:p>
            <a:pPr marL="0" indent="0" algn="l">
              <a:buNone/>
            </a:pPr>
            <a:r>
              <a:rPr lang="en-US" dirty="0"/>
              <a:t> In this theory, the first eukaryotic cell was probably an amoeba-like cell that got nutrients by phagocytosis and contained a nucleus that formed when a piece of the cytoplasmic membrane pinched off around the chromosomes.</a:t>
            </a:r>
          </a:p>
          <a:p>
            <a:pPr marL="0" indent="0" algn="l">
              <a:buNone/>
            </a:pPr>
            <a:r>
              <a:rPr lang="en-US" dirty="0"/>
              <a:t> Some of these amoeba-like organisms ingested prokaryotic cells that then survived within the organism and developed a symbiotic relationship.</a:t>
            </a:r>
          </a:p>
          <a:p>
            <a:pPr marL="0" indent="0" algn="l">
              <a:buNone/>
            </a:pPr>
            <a:r>
              <a:rPr lang="en-US" dirty="0"/>
              <a:t> Mitochondria formed when bacteria capable of aerobic respiration were ingested; chloroplasts formed when photosynthetic bacteria were ingested. </a:t>
            </a:r>
          </a:p>
          <a:p>
            <a:pPr marL="0" indent="0" algn="l">
              <a:buNone/>
            </a:pPr>
            <a:r>
              <a:rPr lang="en-US" dirty="0"/>
              <a:t>They eventually lost their cell wall and much of their DNA because they were not of benefit within the host cell. Mitochondria and chloroplasts cannot grow outside their host cell.</a:t>
            </a:r>
          </a:p>
        </p:txBody>
      </p:sp>
    </p:spTree>
    <p:extLst>
      <p:ext uri="{BB962C8B-B14F-4D97-AF65-F5344CB8AC3E}">
        <p14:creationId xmlns:p14="http://schemas.microsoft.com/office/powerpoint/2010/main" val="2882360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33DE-FE61-9294-8CC6-16D58262CE81}"/>
              </a:ext>
            </a:extLst>
          </p:cNvPr>
          <p:cNvSpPr>
            <a:spLocks noGrp="1"/>
          </p:cNvSpPr>
          <p:nvPr>
            <p:ph type="title"/>
          </p:nvPr>
        </p:nvSpPr>
        <p:spPr/>
        <p:txBody>
          <a:bodyPr/>
          <a:lstStyle/>
          <a:p>
            <a:r>
              <a:rPr lang="en-US" dirty="0"/>
              <a:t>Endosymbiosis theory </a:t>
            </a:r>
          </a:p>
        </p:txBody>
      </p:sp>
      <p:pic>
        <p:nvPicPr>
          <p:cNvPr id="4" name="Content Placeholder 3">
            <a:extLst>
              <a:ext uri="{FF2B5EF4-FFF2-40B4-BE49-F238E27FC236}">
                <a16:creationId xmlns:a16="http://schemas.microsoft.com/office/drawing/2014/main" id="{CE79AD45-D1F9-38C9-C70E-AE5DFB1B880D}"/>
              </a:ext>
            </a:extLst>
          </p:cNvPr>
          <p:cNvPicPr>
            <a:picLocks noGrp="1" noChangeAspect="1"/>
          </p:cNvPicPr>
          <p:nvPr>
            <p:ph idx="1"/>
          </p:nvPr>
        </p:nvPicPr>
        <p:blipFill>
          <a:blip r:embed="rId2"/>
          <a:stretch>
            <a:fillRect/>
          </a:stretch>
        </p:blipFill>
        <p:spPr>
          <a:xfrm>
            <a:off x="609600" y="2036298"/>
            <a:ext cx="8229600" cy="2785403"/>
          </a:xfrm>
          <a:prstGeom prst="rect">
            <a:avLst/>
          </a:prstGeom>
        </p:spPr>
      </p:pic>
    </p:spTree>
    <p:extLst>
      <p:ext uri="{BB962C8B-B14F-4D97-AF65-F5344CB8AC3E}">
        <p14:creationId xmlns:p14="http://schemas.microsoft.com/office/powerpoint/2010/main" val="950241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6" y="404664"/>
            <a:ext cx="8401081" cy="1458162"/>
          </a:xfrm>
        </p:spPr>
        <p:txBody>
          <a:bodyPr>
            <a:noAutofit/>
          </a:bodyPr>
          <a:lstStyle/>
          <a:p>
            <a:pPr algn="l" rtl="0">
              <a:buNone/>
            </a:pPr>
            <a:r>
              <a:rPr lang="en-US" sz="4000" b="1" dirty="0">
                <a:solidFill>
                  <a:srgbClr val="FF0000"/>
                </a:solidFill>
              </a:rPr>
              <a:t>6- </a:t>
            </a:r>
            <a:r>
              <a:rPr lang="en-US" sz="4000" b="1" dirty="0" err="1">
                <a:solidFill>
                  <a:srgbClr val="FF0000"/>
                </a:solidFill>
              </a:rPr>
              <a:t>Multicellularity</a:t>
            </a:r>
            <a:r>
              <a:rPr lang="en-US" sz="4000" b="1" dirty="0">
                <a:solidFill>
                  <a:srgbClr val="FF0000"/>
                </a:solidFill>
              </a:rPr>
              <a:t> evolved.</a:t>
            </a:r>
            <a:r>
              <a:rPr lang="en-US" sz="4000" dirty="0">
                <a:solidFill>
                  <a:srgbClr val="FF0000"/>
                </a:solidFill>
              </a:rPr>
              <a:t> </a:t>
            </a:r>
          </a:p>
          <a:p>
            <a:pPr algn="l" rtl="0">
              <a:buNone/>
            </a:pPr>
            <a:r>
              <a:rPr lang="en-US" sz="4000" dirty="0"/>
              <a:t>As early as two billion years ago, </a:t>
            </a:r>
            <a:r>
              <a:rPr lang="en-US" sz="4000" dirty="0">
                <a:solidFill>
                  <a:srgbClr val="7030A0"/>
                </a:solidFill>
              </a:rPr>
              <a:t>some cells stopped going their separate ways after replicating and evolved specialized functions.</a:t>
            </a:r>
            <a:r>
              <a:rPr lang="en-US" sz="4000" dirty="0"/>
              <a:t> They gave rise to Earth's </a:t>
            </a:r>
            <a:r>
              <a:rPr lang="en-US" sz="4000" b="1" dirty="0"/>
              <a:t>first lineage of </a:t>
            </a:r>
            <a:r>
              <a:rPr lang="en-US" sz="4000" b="1" dirty="0" err="1"/>
              <a:t>multicellular</a:t>
            </a:r>
            <a:r>
              <a:rPr lang="en-US" sz="4000" b="1" dirty="0"/>
              <a:t> organisms,</a:t>
            </a:r>
            <a:r>
              <a:rPr lang="en-US" sz="4000" dirty="0"/>
              <a:t> such as the 1.2 billion year </a:t>
            </a:r>
            <a:r>
              <a:rPr lang="en-US" sz="4000" dirty="0">
                <a:solidFill>
                  <a:srgbClr val="FF0000"/>
                </a:solidFill>
              </a:rPr>
              <a:t>old fossilized red algae </a:t>
            </a:r>
            <a:r>
              <a:rPr lang="en-US" sz="4000" dirty="0"/>
              <a:t>in the photo below. </a:t>
            </a:r>
            <a:endParaRPr lang="ar-IQ" sz="4000" dirty="0"/>
          </a:p>
        </p:txBody>
      </p:sp>
      <p:sp>
        <p:nvSpPr>
          <p:cNvPr id="5" name="Rectangle 4"/>
          <p:cNvSpPr/>
          <p:nvPr/>
        </p:nvSpPr>
        <p:spPr>
          <a:xfrm>
            <a:off x="635564" y="5445227"/>
            <a:ext cx="7608845" cy="584775"/>
          </a:xfrm>
          <a:prstGeom prst="rect">
            <a:avLst/>
          </a:prstGeom>
        </p:spPr>
        <p:txBody>
          <a:bodyPr wrap="square">
            <a:spAutoFit/>
          </a:bodyPr>
          <a:lstStyle/>
          <a:p>
            <a:pPr rtl="1"/>
            <a:endParaRPr lang="en-US" b="1" dirty="0">
              <a:solidFill>
                <a:prstClr val="black"/>
              </a:solidFill>
            </a:endParaRPr>
          </a:p>
          <a:p>
            <a:pPr rtl="1"/>
            <a:r>
              <a:rPr lang="en-US" sz="1400" dirty="0">
                <a:solidFill>
                  <a:prstClr val="black"/>
                </a:solidFill>
              </a:rPr>
              <a:t>.</a:t>
            </a:r>
            <a:endParaRPr lang="ar-IQ" sz="1400" dirty="0">
              <a:solidFill>
                <a:prstClr val="black"/>
              </a:solidFill>
            </a:endParaRPr>
          </a:p>
        </p:txBody>
      </p:sp>
    </p:spTree>
    <p:extLst>
      <p:ext uri="{BB962C8B-B14F-4D97-AF65-F5344CB8AC3E}">
        <p14:creationId xmlns:p14="http://schemas.microsoft.com/office/powerpoint/2010/main" val="4166923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title"/>
          </p:nvPr>
        </p:nvSpPr>
        <p:spPr>
          <a:xfrm>
            <a:off x="1235003" y="274638"/>
            <a:ext cx="7451796" cy="1143000"/>
          </a:xfrm>
        </p:spPr>
        <p:txBody>
          <a:bodyPr/>
          <a:lstStyle/>
          <a:p>
            <a:pPr eaLnBrk="1" hangingPunct="1"/>
            <a:r>
              <a:rPr lang="en-US" b="1" dirty="0">
                <a:solidFill>
                  <a:srgbClr val="FF0000"/>
                </a:solidFill>
              </a:rPr>
              <a:t>Summary of Evolution of Life</a:t>
            </a:r>
          </a:p>
        </p:txBody>
      </p:sp>
      <p:grpSp>
        <p:nvGrpSpPr>
          <p:cNvPr id="4099" name="Group 5"/>
          <p:cNvGrpSpPr>
            <a:grpSpLocks/>
          </p:cNvGrpSpPr>
          <p:nvPr/>
        </p:nvGrpSpPr>
        <p:grpSpPr bwMode="auto">
          <a:xfrm>
            <a:off x="979947" y="1239839"/>
            <a:ext cx="7629068" cy="5496078"/>
            <a:chOff x="32" y="-24"/>
            <a:chExt cx="5728" cy="4324"/>
          </a:xfrm>
        </p:grpSpPr>
        <p:pic>
          <p:nvPicPr>
            <p:cNvPr id="410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 y="602"/>
              <a:ext cx="1031" cy="1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7"/>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 y="2740"/>
              <a:ext cx="1031" cy="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3" y="2740"/>
              <a:ext cx="1031" cy="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2" y="602"/>
              <a:ext cx="1031" cy="1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2" y="602"/>
              <a:ext cx="1031" cy="1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0" y="602"/>
              <a:ext cx="1031" cy="1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0" y="2740"/>
              <a:ext cx="1031" cy="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7" name="Text Box 13"/>
            <p:cNvSpPr txBox="1">
              <a:spLocks noChangeArrowheads="1"/>
            </p:cNvSpPr>
            <p:nvPr/>
          </p:nvSpPr>
          <p:spPr bwMode="auto">
            <a:xfrm>
              <a:off x="32" y="710"/>
              <a:ext cx="1053" cy="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med" len="lg"/>
                  <a:tailEnd type="none" w="med" len="lg"/>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altLang="en-US">
                  <a:solidFill>
                    <a:srgbClr val="000000"/>
                  </a:solidFill>
                </a:rPr>
                <a:t>Formation</a:t>
              </a:r>
            </a:p>
            <a:p>
              <a:pPr algn="ctr" eaLnBrk="0" fontAlgn="base" hangingPunct="0">
                <a:spcBef>
                  <a:spcPct val="0"/>
                </a:spcBef>
                <a:spcAft>
                  <a:spcPct val="0"/>
                </a:spcAft>
              </a:pPr>
              <a:r>
                <a:rPr lang="en-US" altLang="en-US">
                  <a:solidFill>
                    <a:srgbClr val="000000"/>
                  </a:solidFill>
                </a:rPr>
                <a:t>of the</a:t>
              </a:r>
            </a:p>
            <a:p>
              <a:pPr algn="ctr" eaLnBrk="0" fontAlgn="base" hangingPunct="0">
                <a:spcBef>
                  <a:spcPct val="0"/>
                </a:spcBef>
                <a:spcAft>
                  <a:spcPct val="0"/>
                </a:spcAft>
              </a:pPr>
              <a:r>
                <a:rPr lang="en-US" altLang="en-US">
                  <a:solidFill>
                    <a:srgbClr val="000000"/>
                  </a:solidFill>
                </a:rPr>
                <a:t> earth’s</a:t>
              </a:r>
            </a:p>
            <a:p>
              <a:pPr algn="ctr" eaLnBrk="0" fontAlgn="base" hangingPunct="0">
                <a:spcBef>
                  <a:spcPct val="0"/>
                </a:spcBef>
                <a:spcAft>
                  <a:spcPct val="0"/>
                </a:spcAft>
              </a:pPr>
              <a:r>
                <a:rPr lang="en-US" altLang="en-US">
                  <a:solidFill>
                    <a:srgbClr val="000000"/>
                  </a:solidFill>
                </a:rPr>
                <a:t>early</a:t>
              </a:r>
            </a:p>
            <a:p>
              <a:pPr algn="ctr" eaLnBrk="0" fontAlgn="base" hangingPunct="0">
                <a:spcBef>
                  <a:spcPct val="0"/>
                </a:spcBef>
                <a:spcAft>
                  <a:spcPct val="0"/>
                </a:spcAft>
              </a:pPr>
              <a:r>
                <a:rPr lang="en-US" altLang="en-US">
                  <a:solidFill>
                    <a:srgbClr val="000000"/>
                  </a:solidFill>
                </a:rPr>
                <a:t>crust and</a:t>
              </a:r>
            </a:p>
            <a:p>
              <a:pPr algn="ctr" eaLnBrk="0" fontAlgn="base" hangingPunct="0">
                <a:spcBef>
                  <a:spcPct val="0"/>
                </a:spcBef>
                <a:spcAft>
                  <a:spcPct val="0"/>
                </a:spcAft>
              </a:pPr>
              <a:r>
                <a:rPr lang="en-US" altLang="en-US">
                  <a:solidFill>
                    <a:srgbClr val="000000"/>
                  </a:solidFill>
                </a:rPr>
                <a:t>atmosphere</a:t>
              </a:r>
            </a:p>
          </p:txBody>
        </p:sp>
        <p:sp>
          <p:nvSpPr>
            <p:cNvPr id="4108" name="Text Box 14"/>
            <p:cNvSpPr txBox="1">
              <a:spLocks noChangeArrowheads="1"/>
            </p:cNvSpPr>
            <p:nvPr/>
          </p:nvSpPr>
          <p:spPr bwMode="auto">
            <a:xfrm>
              <a:off x="1526" y="710"/>
              <a:ext cx="919" cy="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med" len="lg"/>
                  <a:tailEnd type="none" w="med" len="lg"/>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altLang="en-US">
                  <a:solidFill>
                    <a:srgbClr val="000000"/>
                  </a:solidFill>
                </a:rPr>
                <a:t>Small </a:t>
              </a:r>
            </a:p>
            <a:p>
              <a:pPr algn="ctr" eaLnBrk="0" fontAlgn="base" hangingPunct="0">
                <a:spcBef>
                  <a:spcPct val="0"/>
                </a:spcBef>
                <a:spcAft>
                  <a:spcPct val="0"/>
                </a:spcAft>
              </a:pPr>
              <a:r>
                <a:rPr lang="en-US" altLang="en-US">
                  <a:solidFill>
                    <a:srgbClr val="000000"/>
                  </a:solidFill>
                </a:rPr>
                <a:t>organic </a:t>
              </a:r>
            </a:p>
            <a:p>
              <a:pPr algn="ctr" eaLnBrk="0" fontAlgn="base" hangingPunct="0">
                <a:spcBef>
                  <a:spcPct val="0"/>
                </a:spcBef>
                <a:spcAft>
                  <a:spcPct val="0"/>
                </a:spcAft>
              </a:pPr>
              <a:r>
                <a:rPr lang="en-US" altLang="en-US">
                  <a:solidFill>
                    <a:srgbClr val="000000"/>
                  </a:solidFill>
                </a:rPr>
                <a:t>molecules</a:t>
              </a:r>
            </a:p>
            <a:p>
              <a:pPr algn="ctr" eaLnBrk="0" fontAlgn="base" hangingPunct="0">
                <a:spcBef>
                  <a:spcPct val="0"/>
                </a:spcBef>
                <a:spcAft>
                  <a:spcPct val="0"/>
                </a:spcAft>
              </a:pPr>
              <a:r>
                <a:rPr lang="en-US" altLang="en-US">
                  <a:solidFill>
                    <a:srgbClr val="000000"/>
                  </a:solidFill>
                </a:rPr>
                <a:t>form in</a:t>
              </a:r>
            </a:p>
            <a:p>
              <a:pPr algn="ctr" eaLnBrk="0" fontAlgn="base" hangingPunct="0">
                <a:spcBef>
                  <a:spcPct val="0"/>
                </a:spcBef>
                <a:spcAft>
                  <a:spcPct val="0"/>
                </a:spcAft>
              </a:pPr>
              <a:r>
                <a:rPr lang="en-US" altLang="en-US">
                  <a:solidFill>
                    <a:srgbClr val="000000"/>
                  </a:solidFill>
                </a:rPr>
                <a:t>the seas</a:t>
              </a:r>
            </a:p>
          </p:txBody>
        </p:sp>
        <p:sp>
          <p:nvSpPr>
            <p:cNvPr id="4109" name="Text Box 15"/>
            <p:cNvSpPr txBox="1">
              <a:spLocks noChangeArrowheads="1"/>
            </p:cNvSpPr>
            <p:nvPr/>
          </p:nvSpPr>
          <p:spPr bwMode="auto">
            <a:xfrm>
              <a:off x="2775" y="710"/>
              <a:ext cx="1188" cy="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med" len="lg"/>
                  <a:tailEnd type="none" w="med" len="lg"/>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altLang="en-US">
                  <a:solidFill>
                    <a:srgbClr val="000000"/>
                  </a:solidFill>
                </a:rPr>
                <a:t>Large </a:t>
              </a:r>
            </a:p>
            <a:p>
              <a:pPr algn="ctr" eaLnBrk="0" fontAlgn="base" hangingPunct="0">
                <a:spcBef>
                  <a:spcPct val="0"/>
                </a:spcBef>
                <a:spcAft>
                  <a:spcPct val="0"/>
                </a:spcAft>
              </a:pPr>
              <a:r>
                <a:rPr lang="en-US" altLang="en-US">
                  <a:solidFill>
                    <a:srgbClr val="000000"/>
                  </a:solidFill>
                </a:rPr>
                <a:t>organic</a:t>
              </a:r>
            </a:p>
            <a:p>
              <a:pPr algn="ctr" eaLnBrk="0" fontAlgn="base" hangingPunct="0">
                <a:spcBef>
                  <a:spcPct val="0"/>
                </a:spcBef>
                <a:spcAft>
                  <a:spcPct val="0"/>
                </a:spcAft>
              </a:pPr>
              <a:r>
                <a:rPr lang="en-US" altLang="en-US">
                  <a:solidFill>
                    <a:srgbClr val="000000"/>
                  </a:solidFill>
                </a:rPr>
                <a:t>molecules</a:t>
              </a:r>
            </a:p>
            <a:p>
              <a:pPr algn="ctr" eaLnBrk="0" fontAlgn="base" hangingPunct="0">
                <a:spcBef>
                  <a:spcPct val="0"/>
                </a:spcBef>
                <a:spcAft>
                  <a:spcPct val="0"/>
                </a:spcAft>
              </a:pPr>
              <a:r>
                <a:rPr lang="en-US" altLang="en-US">
                  <a:solidFill>
                    <a:srgbClr val="000000"/>
                  </a:solidFill>
                </a:rPr>
                <a:t>(biopolymers)</a:t>
              </a:r>
            </a:p>
            <a:p>
              <a:pPr algn="ctr" eaLnBrk="0" fontAlgn="base" hangingPunct="0">
                <a:spcBef>
                  <a:spcPct val="0"/>
                </a:spcBef>
                <a:spcAft>
                  <a:spcPct val="0"/>
                </a:spcAft>
              </a:pPr>
              <a:r>
                <a:rPr lang="en-US" altLang="en-US">
                  <a:solidFill>
                    <a:srgbClr val="000000"/>
                  </a:solidFill>
                </a:rPr>
                <a:t> form in</a:t>
              </a:r>
            </a:p>
            <a:p>
              <a:pPr algn="ctr" eaLnBrk="0" fontAlgn="base" hangingPunct="0">
                <a:spcBef>
                  <a:spcPct val="0"/>
                </a:spcBef>
                <a:spcAft>
                  <a:spcPct val="0"/>
                </a:spcAft>
              </a:pPr>
              <a:r>
                <a:rPr lang="en-US" altLang="en-US">
                  <a:solidFill>
                    <a:srgbClr val="000000"/>
                  </a:solidFill>
                </a:rPr>
                <a:t>the seas</a:t>
              </a:r>
            </a:p>
          </p:txBody>
        </p:sp>
        <p:sp>
          <p:nvSpPr>
            <p:cNvPr id="4110" name="Text Box 16"/>
            <p:cNvSpPr txBox="1">
              <a:spLocks noChangeArrowheads="1"/>
            </p:cNvSpPr>
            <p:nvPr/>
          </p:nvSpPr>
          <p:spPr bwMode="auto">
            <a:xfrm>
              <a:off x="4316" y="710"/>
              <a:ext cx="880"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med" len="lg"/>
                  <a:tailEnd type="none" w="med" len="lg"/>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altLang="en-US">
                  <a:solidFill>
                    <a:srgbClr val="000000"/>
                  </a:solidFill>
                </a:rPr>
                <a:t>First </a:t>
              </a:r>
            </a:p>
            <a:p>
              <a:pPr algn="ctr" eaLnBrk="0" fontAlgn="base" hangingPunct="0">
                <a:spcBef>
                  <a:spcPct val="0"/>
                </a:spcBef>
                <a:spcAft>
                  <a:spcPct val="0"/>
                </a:spcAft>
              </a:pPr>
              <a:r>
                <a:rPr lang="en-US" altLang="en-US">
                  <a:solidFill>
                    <a:srgbClr val="000000"/>
                  </a:solidFill>
                </a:rPr>
                <a:t>protocells</a:t>
              </a:r>
            </a:p>
            <a:p>
              <a:pPr algn="ctr" eaLnBrk="0" fontAlgn="base" hangingPunct="0">
                <a:spcBef>
                  <a:spcPct val="0"/>
                </a:spcBef>
                <a:spcAft>
                  <a:spcPct val="0"/>
                </a:spcAft>
              </a:pPr>
              <a:r>
                <a:rPr lang="en-US" altLang="en-US">
                  <a:solidFill>
                    <a:srgbClr val="000000"/>
                  </a:solidFill>
                </a:rPr>
                <a:t>form in</a:t>
              </a:r>
            </a:p>
            <a:p>
              <a:pPr algn="ctr" eaLnBrk="0" fontAlgn="base" hangingPunct="0">
                <a:spcBef>
                  <a:spcPct val="0"/>
                </a:spcBef>
                <a:spcAft>
                  <a:spcPct val="0"/>
                </a:spcAft>
              </a:pPr>
              <a:r>
                <a:rPr lang="en-US" altLang="en-US">
                  <a:solidFill>
                    <a:srgbClr val="000000"/>
                  </a:solidFill>
                </a:rPr>
                <a:t>the seas</a:t>
              </a:r>
            </a:p>
          </p:txBody>
        </p:sp>
        <p:sp>
          <p:nvSpPr>
            <p:cNvPr id="4111" name="Text Box 17"/>
            <p:cNvSpPr txBox="1">
              <a:spLocks noChangeArrowheads="1"/>
            </p:cNvSpPr>
            <p:nvPr/>
          </p:nvSpPr>
          <p:spPr bwMode="auto">
            <a:xfrm>
              <a:off x="671" y="2871"/>
              <a:ext cx="1044"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med" len="lg"/>
                  <a:tailEnd type="none" w="med" len="lg"/>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altLang="en-US">
                  <a:solidFill>
                    <a:srgbClr val="000000"/>
                  </a:solidFill>
                </a:rPr>
                <a:t>Single-cell</a:t>
              </a:r>
            </a:p>
            <a:p>
              <a:pPr algn="ctr" eaLnBrk="0" fontAlgn="base" hangingPunct="0">
                <a:spcBef>
                  <a:spcPct val="0"/>
                </a:spcBef>
                <a:spcAft>
                  <a:spcPct val="0"/>
                </a:spcAft>
              </a:pPr>
              <a:r>
                <a:rPr lang="en-US" altLang="en-US">
                  <a:solidFill>
                    <a:srgbClr val="000000"/>
                  </a:solidFill>
                </a:rPr>
                <a:t>prokaryotes</a:t>
              </a:r>
            </a:p>
            <a:p>
              <a:pPr algn="ctr" eaLnBrk="0" fontAlgn="base" hangingPunct="0">
                <a:spcBef>
                  <a:spcPct val="0"/>
                </a:spcBef>
                <a:spcAft>
                  <a:spcPct val="0"/>
                </a:spcAft>
              </a:pPr>
              <a:r>
                <a:rPr lang="en-US" altLang="en-US">
                  <a:solidFill>
                    <a:srgbClr val="000000"/>
                  </a:solidFill>
                </a:rPr>
                <a:t>form in</a:t>
              </a:r>
            </a:p>
            <a:p>
              <a:pPr algn="ctr" eaLnBrk="0" fontAlgn="base" hangingPunct="0">
                <a:spcBef>
                  <a:spcPct val="0"/>
                </a:spcBef>
                <a:spcAft>
                  <a:spcPct val="0"/>
                </a:spcAft>
              </a:pPr>
              <a:r>
                <a:rPr lang="en-US" altLang="en-US">
                  <a:solidFill>
                    <a:srgbClr val="000000"/>
                  </a:solidFill>
                </a:rPr>
                <a:t>the seas</a:t>
              </a:r>
            </a:p>
          </p:txBody>
        </p:sp>
        <p:sp>
          <p:nvSpPr>
            <p:cNvPr id="4112" name="Text Box 18"/>
            <p:cNvSpPr txBox="1">
              <a:spLocks noChangeArrowheads="1"/>
            </p:cNvSpPr>
            <p:nvPr/>
          </p:nvSpPr>
          <p:spPr bwMode="auto">
            <a:xfrm>
              <a:off x="2126" y="2871"/>
              <a:ext cx="986" cy="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med" len="lg"/>
                  <a:tailEnd type="none" w="med" len="lg"/>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altLang="en-US">
                  <a:solidFill>
                    <a:srgbClr val="000000"/>
                  </a:solidFill>
                </a:rPr>
                <a:t>Single-cell</a:t>
              </a:r>
            </a:p>
            <a:p>
              <a:pPr algn="ctr" eaLnBrk="0" fontAlgn="base" hangingPunct="0">
                <a:spcBef>
                  <a:spcPct val="0"/>
                </a:spcBef>
                <a:spcAft>
                  <a:spcPct val="0"/>
                </a:spcAft>
              </a:pPr>
              <a:r>
                <a:rPr lang="en-US" altLang="en-US">
                  <a:solidFill>
                    <a:srgbClr val="000000"/>
                  </a:solidFill>
                </a:rPr>
                <a:t>eukaryotes</a:t>
              </a:r>
            </a:p>
            <a:p>
              <a:pPr algn="ctr" eaLnBrk="0" fontAlgn="base" hangingPunct="0">
                <a:spcBef>
                  <a:spcPct val="0"/>
                </a:spcBef>
                <a:spcAft>
                  <a:spcPct val="0"/>
                </a:spcAft>
              </a:pPr>
              <a:r>
                <a:rPr lang="en-US" altLang="en-US">
                  <a:solidFill>
                    <a:srgbClr val="000000"/>
                  </a:solidFill>
                </a:rPr>
                <a:t>form in</a:t>
              </a:r>
            </a:p>
            <a:p>
              <a:pPr algn="ctr" eaLnBrk="0" fontAlgn="base" hangingPunct="0">
                <a:spcBef>
                  <a:spcPct val="0"/>
                </a:spcBef>
                <a:spcAft>
                  <a:spcPct val="0"/>
                </a:spcAft>
              </a:pPr>
              <a:r>
                <a:rPr lang="en-US" altLang="en-US">
                  <a:solidFill>
                    <a:srgbClr val="000000"/>
                  </a:solidFill>
                </a:rPr>
                <a:t>the seas</a:t>
              </a:r>
            </a:p>
          </p:txBody>
        </p:sp>
        <p:sp>
          <p:nvSpPr>
            <p:cNvPr id="4113" name="Text Box 19"/>
            <p:cNvSpPr txBox="1">
              <a:spLocks noChangeArrowheads="1"/>
            </p:cNvSpPr>
            <p:nvPr/>
          </p:nvSpPr>
          <p:spPr bwMode="auto">
            <a:xfrm>
              <a:off x="3519" y="2871"/>
              <a:ext cx="1089" cy="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med" len="lg"/>
                  <a:tailEnd type="none" w="med" len="lg"/>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altLang="en-US" sz="1600" dirty="0">
                  <a:solidFill>
                    <a:srgbClr val="000000"/>
                  </a:solidFill>
                </a:rPr>
                <a:t>Variety of</a:t>
              </a:r>
            </a:p>
            <a:p>
              <a:pPr algn="ctr" eaLnBrk="0" fontAlgn="base" hangingPunct="0">
                <a:spcBef>
                  <a:spcPct val="0"/>
                </a:spcBef>
                <a:spcAft>
                  <a:spcPct val="0"/>
                </a:spcAft>
              </a:pPr>
              <a:r>
                <a:rPr lang="en-US" altLang="en-US" sz="1600" dirty="0">
                  <a:solidFill>
                    <a:srgbClr val="000000"/>
                  </a:solidFill>
                </a:rPr>
                <a:t>multicellular</a:t>
              </a:r>
            </a:p>
            <a:p>
              <a:pPr algn="ctr" eaLnBrk="0" fontAlgn="base" hangingPunct="0">
                <a:spcBef>
                  <a:spcPct val="0"/>
                </a:spcBef>
                <a:spcAft>
                  <a:spcPct val="0"/>
                </a:spcAft>
              </a:pPr>
              <a:r>
                <a:rPr lang="en-US" altLang="en-US" sz="1600" dirty="0">
                  <a:solidFill>
                    <a:srgbClr val="000000"/>
                  </a:solidFill>
                </a:rPr>
                <a:t>organisms</a:t>
              </a:r>
            </a:p>
            <a:p>
              <a:pPr algn="ctr" eaLnBrk="0" fontAlgn="base" hangingPunct="0">
                <a:spcBef>
                  <a:spcPct val="0"/>
                </a:spcBef>
                <a:spcAft>
                  <a:spcPct val="0"/>
                </a:spcAft>
              </a:pPr>
              <a:r>
                <a:rPr lang="en-US" altLang="en-US" sz="1600" dirty="0">
                  <a:solidFill>
                    <a:srgbClr val="000000"/>
                  </a:solidFill>
                </a:rPr>
                <a:t>form, first</a:t>
              </a:r>
            </a:p>
            <a:p>
              <a:pPr algn="ctr" eaLnBrk="0" fontAlgn="base" hangingPunct="0">
                <a:spcBef>
                  <a:spcPct val="0"/>
                </a:spcBef>
                <a:spcAft>
                  <a:spcPct val="0"/>
                </a:spcAft>
              </a:pPr>
              <a:r>
                <a:rPr lang="en-US" altLang="en-US" sz="1600" dirty="0">
                  <a:solidFill>
                    <a:srgbClr val="000000"/>
                  </a:solidFill>
                </a:rPr>
                <a:t>in the seas</a:t>
              </a:r>
            </a:p>
            <a:p>
              <a:pPr algn="ctr" eaLnBrk="0" fontAlgn="base" hangingPunct="0">
                <a:spcBef>
                  <a:spcPct val="0"/>
                </a:spcBef>
                <a:spcAft>
                  <a:spcPct val="0"/>
                </a:spcAft>
              </a:pPr>
              <a:r>
                <a:rPr lang="en-US" altLang="en-US" sz="1600" dirty="0">
                  <a:solidFill>
                    <a:srgbClr val="000000"/>
                  </a:solidFill>
                </a:rPr>
                <a:t> and later</a:t>
              </a:r>
            </a:p>
            <a:p>
              <a:pPr algn="ctr" eaLnBrk="0" fontAlgn="base" hangingPunct="0">
                <a:spcBef>
                  <a:spcPct val="0"/>
                </a:spcBef>
                <a:spcAft>
                  <a:spcPct val="0"/>
                </a:spcAft>
              </a:pPr>
              <a:r>
                <a:rPr lang="en-US" altLang="en-US" sz="1600" dirty="0">
                  <a:solidFill>
                    <a:srgbClr val="000000"/>
                  </a:solidFill>
                </a:rPr>
                <a:t>on land</a:t>
              </a:r>
            </a:p>
          </p:txBody>
        </p:sp>
        <p:sp>
          <p:nvSpPr>
            <p:cNvPr id="4114" name="Text Box 20"/>
            <p:cNvSpPr txBox="1">
              <a:spLocks noChangeArrowheads="1"/>
            </p:cNvSpPr>
            <p:nvPr/>
          </p:nvSpPr>
          <p:spPr bwMode="auto">
            <a:xfrm>
              <a:off x="1831" y="-24"/>
              <a:ext cx="1747" cy="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med" len="lg"/>
                  <a:tailEnd type="none" w="med" len="lg"/>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altLang="en-US" b="1">
                  <a:solidFill>
                    <a:srgbClr val="000000"/>
                  </a:solidFill>
                </a:rPr>
                <a:t>Chemical Evolution</a:t>
              </a:r>
            </a:p>
            <a:p>
              <a:pPr algn="ctr" eaLnBrk="0" fontAlgn="base" hangingPunct="0">
                <a:spcBef>
                  <a:spcPct val="0"/>
                </a:spcBef>
                <a:spcAft>
                  <a:spcPct val="0"/>
                </a:spcAft>
              </a:pPr>
              <a:r>
                <a:rPr lang="en-US" altLang="en-US">
                  <a:solidFill>
                    <a:srgbClr val="000000"/>
                  </a:solidFill>
                </a:rPr>
                <a:t>(1 billion years)</a:t>
              </a:r>
              <a:endParaRPr lang="en-US" altLang="en-US" b="1">
                <a:solidFill>
                  <a:srgbClr val="000000"/>
                </a:solidFill>
              </a:endParaRPr>
            </a:p>
          </p:txBody>
        </p:sp>
        <p:sp>
          <p:nvSpPr>
            <p:cNvPr id="4115" name="Text Box 21"/>
            <p:cNvSpPr txBox="1">
              <a:spLocks noChangeArrowheads="1"/>
            </p:cNvSpPr>
            <p:nvPr/>
          </p:nvSpPr>
          <p:spPr bwMode="auto">
            <a:xfrm>
              <a:off x="1834" y="2103"/>
              <a:ext cx="1804" cy="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type="none" w="med" len="lg"/>
                  <a:tailEnd type="none" w="med" len="lg"/>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r>
                <a:rPr lang="en-US" altLang="en-US" b="1" dirty="0">
                  <a:solidFill>
                    <a:srgbClr val="000000"/>
                  </a:solidFill>
                </a:rPr>
                <a:t>Biological Evolution</a:t>
              </a:r>
            </a:p>
            <a:p>
              <a:pPr algn="ctr" eaLnBrk="0" fontAlgn="base" hangingPunct="0">
                <a:spcBef>
                  <a:spcPct val="0"/>
                </a:spcBef>
                <a:spcAft>
                  <a:spcPct val="0"/>
                </a:spcAft>
              </a:pPr>
              <a:r>
                <a:rPr lang="en-US" altLang="en-US" dirty="0">
                  <a:solidFill>
                    <a:srgbClr val="000000"/>
                  </a:solidFill>
                </a:rPr>
                <a:t>(3.7 billion years)</a:t>
              </a:r>
              <a:endParaRPr lang="en-US" altLang="en-US" b="1" dirty="0">
                <a:solidFill>
                  <a:srgbClr val="000000"/>
                </a:solidFill>
              </a:endParaRPr>
            </a:p>
          </p:txBody>
        </p:sp>
        <p:grpSp>
          <p:nvGrpSpPr>
            <p:cNvPr id="4116" name="Group 22"/>
            <p:cNvGrpSpPr>
              <a:grpSpLocks/>
            </p:cNvGrpSpPr>
            <p:nvPr/>
          </p:nvGrpSpPr>
          <p:grpSpPr bwMode="auto">
            <a:xfrm>
              <a:off x="224" y="352"/>
              <a:ext cx="5120" cy="176"/>
              <a:chOff x="224" y="352"/>
              <a:chExt cx="5120" cy="176"/>
            </a:xfrm>
          </p:grpSpPr>
          <p:sp>
            <p:nvSpPr>
              <p:cNvPr id="4127" name="AutoShape 23"/>
              <p:cNvSpPr>
                <a:spLocks/>
              </p:cNvSpPr>
              <p:nvPr/>
            </p:nvSpPr>
            <p:spPr bwMode="auto">
              <a:xfrm rot="5400000">
                <a:off x="2740" y="-2075"/>
                <a:ext cx="87" cy="5120"/>
              </a:xfrm>
              <a:prstGeom prst="leftBracket">
                <a:avLst>
                  <a:gd name="adj" fmla="val 83917"/>
                </a:avLst>
              </a:prstGeom>
              <a:noFill/>
              <a:ln w="25400">
                <a:solidFill>
                  <a:srgbClr val="000000"/>
                </a:solidFill>
                <a:round/>
                <a:headEnd type="none" w="med" len="lg"/>
                <a:tailEnd type="none" w="med" len="lg"/>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4128" name="Line 24"/>
              <p:cNvSpPr>
                <a:spLocks noChangeShapeType="1"/>
              </p:cNvSpPr>
              <p:nvPr/>
            </p:nvSpPr>
            <p:spPr bwMode="auto">
              <a:xfrm>
                <a:off x="2736" y="352"/>
                <a:ext cx="0" cy="80"/>
              </a:xfrm>
              <a:prstGeom prst="line">
                <a:avLst/>
              </a:prstGeom>
              <a:noFill/>
              <a:ln w="25400">
                <a:solidFill>
                  <a:srgbClr val="000000"/>
                </a:solidFill>
                <a:round/>
                <a:headEnd type="none" w="med" len="lg"/>
                <a:tailEnd type="none" w="med" len="lg"/>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4117" name="Group 25"/>
            <p:cNvGrpSpPr>
              <a:grpSpLocks/>
            </p:cNvGrpSpPr>
            <p:nvPr/>
          </p:nvGrpSpPr>
          <p:grpSpPr bwMode="auto">
            <a:xfrm>
              <a:off x="848" y="2488"/>
              <a:ext cx="3760" cy="176"/>
              <a:chOff x="848" y="2488"/>
              <a:chExt cx="3760" cy="176"/>
            </a:xfrm>
          </p:grpSpPr>
          <p:sp>
            <p:nvSpPr>
              <p:cNvPr id="4125" name="AutoShape 26"/>
              <p:cNvSpPr>
                <a:spLocks/>
              </p:cNvSpPr>
              <p:nvPr/>
            </p:nvSpPr>
            <p:spPr bwMode="auto">
              <a:xfrm rot="5400000">
                <a:off x="2680" y="737"/>
                <a:ext cx="95" cy="3760"/>
              </a:xfrm>
              <a:prstGeom prst="leftBracket">
                <a:avLst>
                  <a:gd name="adj" fmla="val 139992"/>
                </a:avLst>
              </a:prstGeom>
              <a:noFill/>
              <a:ln w="25400">
                <a:solidFill>
                  <a:srgbClr val="000000"/>
                </a:solidFill>
                <a:round/>
                <a:headEnd type="none" w="med" len="lg"/>
                <a:tailEnd type="none" w="med" len="lg"/>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sp>
            <p:nvSpPr>
              <p:cNvPr id="4126" name="Line 27"/>
              <p:cNvSpPr>
                <a:spLocks noChangeShapeType="1"/>
              </p:cNvSpPr>
              <p:nvPr/>
            </p:nvSpPr>
            <p:spPr bwMode="auto">
              <a:xfrm>
                <a:off x="2664" y="2488"/>
                <a:ext cx="0" cy="80"/>
              </a:xfrm>
              <a:prstGeom prst="line">
                <a:avLst/>
              </a:prstGeom>
              <a:noFill/>
              <a:ln w="25400">
                <a:solidFill>
                  <a:srgbClr val="000000"/>
                </a:solidFill>
                <a:round/>
                <a:headEnd type="none" w="med" len="lg"/>
                <a:tailEnd type="none" w="med" len="lg"/>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a:solidFill>
                    <a:srgbClr val="000000"/>
                  </a:solidFill>
                </a:endParaRPr>
              </a:p>
            </p:txBody>
          </p:sp>
        </p:grpSp>
        <p:sp>
          <p:nvSpPr>
            <p:cNvPr id="4118" name="AutoShape 28"/>
            <p:cNvSpPr>
              <a:spLocks noChangeArrowheads="1"/>
            </p:cNvSpPr>
            <p:nvPr/>
          </p:nvSpPr>
          <p:spPr bwMode="auto">
            <a:xfrm>
              <a:off x="3136" y="3192"/>
              <a:ext cx="424" cy="544"/>
            </a:xfrm>
            <a:prstGeom prst="rightArrow">
              <a:avLst>
                <a:gd name="adj1" fmla="val 44120"/>
                <a:gd name="adj2" fmla="val 47644"/>
              </a:avLst>
            </a:prstGeom>
            <a:solidFill>
              <a:srgbClr val="FF6600"/>
            </a:solidFill>
            <a:ln w="25400">
              <a:solidFill>
                <a:srgbClr val="000000"/>
              </a:solidFill>
              <a:miter lim="800000"/>
              <a:headEnd type="none" w="med" len="lg"/>
              <a:tailEnd type="none" w="med" len="lg"/>
            </a:ln>
          </p:spPr>
          <p:txBody>
            <a:bodyPr wrap="none" anchor="ctr"/>
            <a:lstStyle/>
            <a:p>
              <a:pPr eaLnBrk="0" fontAlgn="base" hangingPunct="0">
                <a:spcBef>
                  <a:spcPct val="0"/>
                </a:spcBef>
                <a:spcAft>
                  <a:spcPct val="0"/>
                </a:spcAft>
              </a:pPr>
              <a:endParaRPr lang="en-US">
                <a:solidFill>
                  <a:srgbClr val="000000"/>
                </a:solidFill>
              </a:endParaRPr>
            </a:p>
          </p:txBody>
        </p:sp>
        <p:sp>
          <p:nvSpPr>
            <p:cNvPr id="4119" name="AutoShape 29"/>
            <p:cNvSpPr>
              <a:spLocks noChangeArrowheads="1"/>
            </p:cNvSpPr>
            <p:nvPr/>
          </p:nvSpPr>
          <p:spPr bwMode="auto">
            <a:xfrm>
              <a:off x="1712" y="3192"/>
              <a:ext cx="424" cy="544"/>
            </a:xfrm>
            <a:prstGeom prst="rightArrow">
              <a:avLst>
                <a:gd name="adj1" fmla="val 44120"/>
                <a:gd name="adj2" fmla="val 47644"/>
              </a:avLst>
            </a:prstGeom>
            <a:solidFill>
              <a:srgbClr val="FF6600"/>
            </a:solidFill>
            <a:ln w="25400">
              <a:solidFill>
                <a:srgbClr val="000000"/>
              </a:solidFill>
              <a:miter lim="800000"/>
              <a:headEnd type="none" w="med" len="lg"/>
              <a:tailEnd type="none" w="med" len="lg"/>
            </a:ln>
          </p:spPr>
          <p:txBody>
            <a:bodyPr wrap="none" anchor="ctr"/>
            <a:lstStyle/>
            <a:p>
              <a:pPr eaLnBrk="0" fontAlgn="base" hangingPunct="0">
                <a:spcBef>
                  <a:spcPct val="0"/>
                </a:spcBef>
                <a:spcAft>
                  <a:spcPct val="0"/>
                </a:spcAft>
              </a:pPr>
              <a:endParaRPr lang="en-US">
                <a:solidFill>
                  <a:srgbClr val="000000"/>
                </a:solidFill>
              </a:endParaRPr>
            </a:p>
          </p:txBody>
        </p:sp>
        <p:sp>
          <p:nvSpPr>
            <p:cNvPr id="4120" name="AutoShape 30"/>
            <p:cNvSpPr>
              <a:spLocks noChangeArrowheads="1"/>
            </p:cNvSpPr>
            <p:nvPr/>
          </p:nvSpPr>
          <p:spPr bwMode="auto">
            <a:xfrm>
              <a:off x="5288" y="1032"/>
              <a:ext cx="424" cy="544"/>
            </a:xfrm>
            <a:prstGeom prst="rightArrow">
              <a:avLst>
                <a:gd name="adj1" fmla="val 44120"/>
                <a:gd name="adj2" fmla="val 47644"/>
              </a:avLst>
            </a:prstGeom>
            <a:solidFill>
              <a:srgbClr val="FF6600"/>
            </a:solidFill>
            <a:ln w="25400">
              <a:solidFill>
                <a:srgbClr val="000000"/>
              </a:solidFill>
              <a:miter lim="800000"/>
              <a:headEnd type="none" w="med" len="lg"/>
              <a:tailEnd type="none" w="med" len="lg"/>
            </a:ln>
          </p:spPr>
          <p:txBody>
            <a:bodyPr wrap="none" anchor="ctr"/>
            <a:lstStyle/>
            <a:p>
              <a:pPr eaLnBrk="0" fontAlgn="base" hangingPunct="0">
                <a:spcBef>
                  <a:spcPct val="0"/>
                </a:spcBef>
                <a:spcAft>
                  <a:spcPct val="0"/>
                </a:spcAft>
              </a:pPr>
              <a:endParaRPr lang="en-US">
                <a:solidFill>
                  <a:srgbClr val="000000"/>
                </a:solidFill>
              </a:endParaRPr>
            </a:p>
          </p:txBody>
        </p:sp>
        <p:sp>
          <p:nvSpPr>
            <p:cNvPr id="4121" name="AutoShape 31"/>
            <p:cNvSpPr>
              <a:spLocks noChangeArrowheads="1"/>
            </p:cNvSpPr>
            <p:nvPr/>
          </p:nvSpPr>
          <p:spPr bwMode="auto">
            <a:xfrm>
              <a:off x="3880" y="1032"/>
              <a:ext cx="424" cy="544"/>
            </a:xfrm>
            <a:prstGeom prst="rightArrow">
              <a:avLst>
                <a:gd name="adj1" fmla="val 44120"/>
                <a:gd name="adj2" fmla="val 47644"/>
              </a:avLst>
            </a:prstGeom>
            <a:solidFill>
              <a:srgbClr val="FF6600"/>
            </a:solidFill>
            <a:ln w="25400">
              <a:solidFill>
                <a:srgbClr val="000000"/>
              </a:solidFill>
              <a:miter lim="800000"/>
              <a:headEnd type="none" w="med" len="lg"/>
              <a:tailEnd type="none" w="med" len="lg"/>
            </a:ln>
          </p:spPr>
          <p:txBody>
            <a:bodyPr wrap="none" anchor="ctr"/>
            <a:lstStyle/>
            <a:p>
              <a:pPr eaLnBrk="0" fontAlgn="base" hangingPunct="0">
                <a:spcBef>
                  <a:spcPct val="0"/>
                </a:spcBef>
                <a:spcAft>
                  <a:spcPct val="0"/>
                </a:spcAft>
              </a:pPr>
              <a:endParaRPr lang="en-US">
                <a:solidFill>
                  <a:srgbClr val="000000"/>
                </a:solidFill>
              </a:endParaRPr>
            </a:p>
          </p:txBody>
        </p:sp>
        <p:sp>
          <p:nvSpPr>
            <p:cNvPr id="4122" name="AutoShape 32"/>
            <p:cNvSpPr>
              <a:spLocks noChangeArrowheads="1"/>
            </p:cNvSpPr>
            <p:nvPr/>
          </p:nvSpPr>
          <p:spPr bwMode="auto">
            <a:xfrm>
              <a:off x="2464" y="1032"/>
              <a:ext cx="424" cy="544"/>
            </a:xfrm>
            <a:prstGeom prst="rightArrow">
              <a:avLst>
                <a:gd name="adj1" fmla="val 44120"/>
                <a:gd name="adj2" fmla="val 47644"/>
              </a:avLst>
            </a:prstGeom>
            <a:solidFill>
              <a:srgbClr val="FF6600"/>
            </a:solidFill>
            <a:ln w="25400">
              <a:solidFill>
                <a:srgbClr val="000000"/>
              </a:solidFill>
              <a:miter lim="800000"/>
              <a:headEnd type="none" w="med" len="lg"/>
              <a:tailEnd type="none" w="med" len="lg"/>
            </a:ln>
          </p:spPr>
          <p:txBody>
            <a:bodyPr wrap="none" anchor="ctr"/>
            <a:lstStyle/>
            <a:p>
              <a:pPr eaLnBrk="0" fontAlgn="base" hangingPunct="0">
                <a:spcBef>
                  <a:spcPct val="0"/>
                </a:spcBef>
                <a:spcAft>
                  <a:spcPct val="0"/>
                </a:spcAft>
              </a:pPr>
              <a:endParaRPr lang="en-US">
                <a:solidFill>
                  <a:srgbClr val="000000"/>
                </a:solidFill>
              </a:endParaRPr>
            </a:p>
          </p:txBody>
        </p:sp>
        <p:sp>
          <p:nvSpPr>
            <p:cNvPr id="4123" name="AutoShape 33"/>
            <p:cNvSpPr>
              <a:spLocks noChangeArrowheads="1"/>
            </p:cNvSpPr>
            <p:nvPr/>
          </p:nvSpPr>
          <p:spPr bwMode="auto">
            <a:xfrm>
              <a:off x="1072" y="1032"/>
              <a:ext cx="424" cy="544"/>
            </a:xfrm>
            <a:prstGeom prst="rightArrow">
              <a:avLst>
                <a:gd name="adj1" fmla="val 44120"/>
                <a:gd name="adj2" fmla="val 47644"/>
              </a:avLst>
            </a:prstGeom>
            <a:solidFill>
              <a:srgbClr val="FF6600"/>
            </a:solidFill>
            <a:ln w="25400">
              <a:solidFill>
                <a:srgbClr val="000000"/>
              </a:solidFill>
              <a:miter lim="800000"/>
              <a:headEnd type="none" w="med" len="lg"/>
              <a:tailEnd type="none" w="med" len="lg"/>
            </a:ln>
          </p:spPr>
          <p:txBody>
            <a:bodyPr wrap="none" anchor="ctr"/>
            <a:lstStyle/>
            <a:p>
              <a:pPr eaLnBrk="0" fontAlgn="base" hangingPunct="0">
                <a:spcBef>
                  <a:spcPct val="0"/>
                </a:spcBef>
                <a:spcAft>
                  <a:spcPct val="0"/>
                </a:spcAft>
              </a:pPr>
              <a:endParaRPr lang="en-US">
                <a:solidFill>
                  <a:srgbClr val="000000"/>
                </a:solidFill>
              </a:endParaRPr>
            </a:p>
          </p:txBody>
        </p:sp>
        <p:sp>
          <p:nvSpPr>
            <p:cNvPr id="4124" name="Text Box 34"/>
            <p:cNvSpPr txBox="1">
              <a:spLocks noChangeArrowheads="1"/>
            </p:cNvSpPr>
            <p:nvPr/>
          </p:nvSpPr>
          <p:spPr bwMode="auto">
            <a:xfrm>
              <a:off x="4752" y="3944"/>
              <a:ext cx="1008"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0" fontAlgn="base" hangingPunct="0">
                <a:spcBef>
                  <a:spcPct val="0"/>
                </a:spcBef>
                <a:spcAft>
                  <a:spcPct val="0"/>
                </a:spcAft>
              </a:pPr>
              <a:endParaRPr lang="en-US" altLang="en-US" sz="1200" b="1">
                <a:solidFill>
                  <a:srgbClr val="000000"/>
                </a:solidFill>
              </a:endParaRPr>
            </a:p>
          </p:txBody>
        </p:sp>
      </p:grpSp>
    </p:spTree>
    <p:extLst>
      <p:ext uri="{BB962C8B-B14F-4D97-AF65-F5344CB8AC3E}">
        <p14:creationId xmlns:p14="http://schemas.microsoft.com/office/powerpoint/2010/main" val="90754749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1"/>
            <a:ext cx="8229600" cy="5217444"/>
          </a:xfrm>
        </p:spPr>
        <p:txBody>
          <a:bodyPr>
            <a:normAutofit fontScale="77500" lnSpcReduction="20000"/>
          </a:bodyPr>
          <a:lstStyle/>
          <a:p>
            <a:pPr algn="l" rtl="0">
              <a:lnSpc>
                <a:spcPct val="90000"/>
              </a:lnSpc>
            </a:pPr>
            <a:r>
              <a:rPr lang="en-US" sz="3600" dirty="0"/>
              <a:t>So ,Scientist  are still not sure how life originated on Earth. </a:t>
            </a:r>
          </a:p>
          <a:p>
            <a:pPr algn="l" rtl="0">
              <a:lnSpc>
                <a:spcPct val="90000"/>
              </a:lnSpc>
            </a:pPr>
            <a:r>
              <a:rPr lang="en-US" sz="3600" dirty="0"/>
              <a:t>It could be a heavenly masterpiece, an astronomical anomaly, or a series of mutations and adaptations. There is evidence that favors each theory. Regardless, patterns in similarity appear to link some organisms more closely than others.</a:t>
            </a:r>
            <a:br>
              <a:rPr lang="en-US" sz="3600" dirty="0"/>
            </a:br>
            <a:endParaRPr lang="en-US" sz="3600" dirty="0"/>
          </a:p>
          <a:p>
            <a:pPr algn="l" rtl="0">
              <a:lnSpc>
                <a:spcPct val="90000"/>
              </a:lnSpc>
            </a:pPr>
            <a:r>
              <a:rPr lang="en-US" sz="4200" dirty="0">
                <a:solidFill>
                  <a:schemeClr val="tx2"/>
                </a:solidFill>
                <a:cs typeface="+mj-cs"/>
              </a:rPr>
              <a:t>But ,It is easy to solve this with a mind behind the universe "super</a:t>
            </a:r>
            <a:r>
              <a:rPr lang="en-US" sz="4200" dirty="0">
                <a:solidFill>
                  <a:schemeClr val="tx2"/>
                </a:solidFill>
                <a:latin typeface="Arial" pitchFamily="34" charset="0"/>
                <a:cs typeface="+mj-cs"/>
              </a:rPr>
              <a:t>-intelligence or creator  is the only good explanation for the origin of life and the complexity of nature." </a:t>
            </a:r>
            <a:endParaRPr lang="ar-IQ" sz="4200" dirty="0">
              <a:solidFill>
                <a:schemeClr val="tx2"/>
              </a:solidFill>
              <a:cs typeface="+mj-cs"/>
            </a:endParaRPr>
          </a:p>
          <a:p>
            <a:pPr algn="l" rtl="0">
              <a:buNone/>
            </a:pPr>
            <a:r>
              <a:rPr lang="en-US" sz="4200" dirty="0">
                <a:solidFill>
                  <a:schemeClr val="tx2"/>
                </a:solidFill>
                <a:cs typeface="+mj-cs"/>
              </a:rPr>
              <a:t>    it seems impossible without one.</a:t>
            </a:r>
          </a:p>
          <a:p>
            <a:endParaRPr lang="en-US" sz="4200" dirty="0">
              <a:solidFill>
                <a:schemeClr val="tx2"/>
              </a:solidFill>
              <a:cs typeface="+mj-cs"/>
            </a:endParaRPr>
          </a:p>
        </p:txBody>
      </p:sp>
    </p:spTree>
    <p:extLst>
      <p:ext uri="{BB962C8B-B14F-4D97-AF65-F5344CB8AC3E}">
        <p14:creationId xmlns:p14="http://schemas.microsoft.com/office/powerpoint/2010/main" val="11255214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642918"/>
            <a:ext cx="7772400" cy="500082"/>
          </a:xfrm>
          <a:noFill/>
        </p:spPr>
        <p:txBody>
          <a:bodyPr lIns="90487" tIns="44450" rIns="90487" bIns="44450">
            <a:normAutofit fontScale="90000"/>
          </a:bodyPr>
          <a:lstStyle/>
          <a:p>
            <a:r>
              <a:rPr lang="en-US" altLang="en-US" b="1" i="1" dirty="0">
                <a:solidFill>
                  <a:srgbClr val="FF0000"/>
                </a:solidFill>
                <a:latin typeface="Trebuchet MS" pitchFamily="34" charset="0"/>
              </a:rPr>
              <a:t>Quiz</a:t>
            </a:r>
          </a:p>
        </p:txBody>
      </p:sp>
      <p:sp>
        <p:nvSpPr>
          <p:cNvPr id="23555" name="Rectangle 3"/>
          <p:cNvSpPr>
            <a:spLocks noGrp="1" noChangeArrowheads="1"/>
          </p:cNvSpPr>
          <p:nvPr>
            <p:ph type="body" idx="1"/>
          </p:nvPr>
        </p:nvSpPr>
        <p:spPr>
          <a:xfrm>
            <a:off x="457200" y="1600200"/>
            <a:ext cx="8001000" cy="4114800"/>
          </a:xfrm>
          <a:noFill/>
        </p:spPr>
        <p:txBody>
          <a:bodyPr lIns="90487" tIns="44450" rIns="90487" bIns="44450"/>
          <a:lstStyle/>
          <a:p>
            <a:pPr algn="l" rtl="0"/>
            <a:r>
              <a:rPr lang="en-US" altLang="en-US" dirty="0"/>
              <a:t>What gases were believed to be present in the early earth’s atmosphere?</a:t>
            </a:r>
          </a:p>
          <a:p>
            <a:pPr algn="l" rtl="0"/>
            <a:r>
              <a:rPr lang="en-US" altLang="en-US" dirty="0"/>
              <a:t>What energy source may have helped create life on earth?</a:t>
            </a:r>
          </a:p>
          <a:p>
            <a:pPr algn="l" rtl="0"/>
            <a:r>
              <a:rPr lang="en-US" altLang="en-US" dirty="0"/>
              <a:t>What complex structures did the Miller-Urey apparatus produce?</a:t>
            </a:r>
          </a:p>
          <a:p>
            <a:pPr algn="l" rtl="0"/>
            <a:r>
              <a:rPr lang="en-US" altLang="en-US" dirty="0"/>
              <a:t>Has life been recreated in this apparatus?  </a:t>
            </a:r>
          </a:p>
        </p:txBody>
      </p:sp>
      <p:sp>
        <p:nvSpPr>
          <p:cNvPr id="4" name="Footer Placeholder 3"/>
          <p:cNvSpPr>
            <a:spLocks noGrp="1"/>
          </p:cNvSpPr>
          <p:nvPr>
            <p:ph type="ftr" sz="quarter" idx="11"/>
          </p:nvPr>
        </p:nvSpPr>
        <p:spPr/>
        <p:txBody>
          <a:bodyPr/>
          <a:lstStyle/>
          <a:p>
            <a:r>
              <a:rPr lang="en-US">
                <a:solidFill>
                  <a:prstClr val="black">
                    <a:tint val="75000"/>
                  </a:prstClr>
                </a:solidFill>
              </a:rPr>
              <a:t>14</a:t>
            </a:r>
            <a:endParaRPr lang="ar-IQ">
              <a:solidFill>
                <a:prstClr val="black">
                  <a:tint val="75000"/>
                </a:prstClr>
              </a:solidFill>
            </a:endParaRPr>
          </a:p>
        </p:txBody>
      </p:sp>
    </p:spTree>
    <p:extLst>
      <p:ext uri="{BB962C8B-B14F-4D97-AF65-F5344CB8AC3E}">
        <p14:creationId xmlns:p14="http://schemas.microsoft.com/office/powerpoint/2010/main" val="4286383597"/>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additive="base">
                                        <p:cTn id="19"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555">
                                            <p:txEl>
                                              <p:pRg st="3" end="3"/>
                                            </p:txEl>
                                          </p:spTgt>
                                        </p:tgtEl>
                                        <p:attrNameLst>
                                          <p:attrName>style.visibility</p:attrName>
                                        </p:attrNameLst>
                                      </p:cBhvr>
                                      <p:to>
                                        <p:strVal val="visible"/>
                                      </p:to>
                                    </p:set>
                                    <p:anim calcmode="lin" valueType="num">
                                      <p:cBhvr additive="base">
                                        <p:cTn id="25" dur="5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55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5"/>
          </a:xfrm>
        </p:spPr>
        <p:txBody>
          <a:bodyPr/>
          <a:lstStyle/>
          <a:p>
            <a:pPr algn="l" rtl="0"/>
            <a:r>
              <a:rPr lang="en-US" dirty="0"/>
              <a:t>Early stages of formation of Earth; much of the surface is still molten,</a:t>
            </a:r>
          </a:p>
        </p:txBody>
      </p:sp>
      <p:sp>
        <p:nvSpPr>
          <p:cNvPr id="4" name="Footer Placeholder 3"/>
          <p:cNvSpPr>
            <a:spLocks noGrp="1"/>
          </p:cNvSpPr>
          <p:nvPr>
            <p:ph type="ftr" sz="quarter" idx="11"/>
          </p:nvPr>
        </p:nvSpPr>
        <p:spPr/>
        <p:txBody>
          <a:bodyPr/>
          <a:lstStyle/>
          <a:p>
            <a:endParaRPr lang="ar-IQ">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83058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6824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7EDF9F-6856-81A0-527B-0EDF5DC566D0}"/>
              </a:ext>
            </a:extLst>
          </p:cNvPr>
          <p:cNvSpPr>
            <a:spLocks noGrp="1"/>
          </p:cNvSpPr>
          <p:nvPr>
            <p:ph type="ftr" sz="quarter" idx="11"/>
          </p:nvPr>
        </p:nvSpPr>
        <p:spPr/>
        <p:txBody>
          <a:bodyPr/>
          <a:lstStyle/>
          <a:p>
            <a:endParaRPr lang="ar-IQ">
              <a:solidFill>
                <a:prstClr val="black">
                  <a:tint val="75000"/>
                </a:prstClr>
              </a:solidFill>
            </a:endParaRPr>
          </a:p>
        </p:txBody>
      </p:sp>
      <p:pic>
        <p:nvPicPr>
          <p:cNvPr id="3" name="Picture 2">
            <a:extLst>
              <a:ext uri="{FF2B5EF4-FFF2-40B4-BE49-F238E27FC236}">
                <a16:creationId xmlns:a16="http://schemas.microsoft.com/office/drawing/2014/main" id="{53D7F9E7-3FB3-D2CB-13FF-02A2BD9BC2BA}"/>
              </a:ext>
            </a:extLst>
          </p:cNvPr>
          <p:cNvPicPr>
            <a:picLocks noChangeAspect="1"/>
          </p:cNvPicPr>
          <p:nvPr/>
        </p:nvPicPr>
        <p:blipFill>
          <a:blip r:embed="rId2"/>
          <a:stretch>
            <a:fillRect/>
          </a:stretch>
        </p:blipFill>
        <p:spPr>
          <a:xfrm>
            <a:off x="228600" y="598188"/>
            <a:ext cx="8686800" cy="6123290"/>
          </a:xfrm>
          <a:prstGeom prst="rect">
            <a:avLst/>
          </a:prstGeom>
        </p:spPr>
      </p:pic>
      <p:sp>
        <p:nvSpPr>
          <p:cNvPr id="5" name="TextBox 4">
            <a:extLst>
              <a:ext uri="{FF2B5EF4-FFF2-40B4-BE49-F238E27FC236}">
                <a16:creationId xmlns:a16="http://schemas.microsoft.com/office/drawing/2014/main" id="{2C2B08FD-A8CF-683A-5306-DB383DF24B15}"/>
              </a:ext>
            </a:extLst>
          </p:cNvPr>
          <p:cNvSpPr txBox="1"/>
          <p:nvPr/>
        </p:nvSpPr>
        <p:spPr>
          <a:xfrm>
            <a:off x="228600" y="136522"/>
            <a:ext cx="8915400" cy="461665"/>
          </a:xfrm>
          <a:prstGeom prst="rect">
            <a:avLst/>
          </a:prstGeom>
          <a:noFill/>
        </p:spPr>
        <p:txBody>
          <a:bodyPr wrap="square">
            <a:spAutoFit/>
          </a:bodyPr>
          <a:lstStyle/>
          <a:p>
            <a:r>
              <a:rPr lang="en-US" sz="2400" b="1" dirty="0"/>
              <a:t>Early stages of formation of Earth; much of the surface is still molten</a:t>
            </a:r>
          </a:p>
        </p:txBody>
      </p:sp>
    </p:spTree>
    <p:extLst>
      <p:ext uri="{BB962C8B-B14F-4D97-AF65-F5344CB8AC3E}">
        <p14:creationId xmlns:p14="http://schemas.microsoft.com/office/powerpoint/2010/main" val="1810101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ar-IQ" dirty="0">
              <a:solidFill>
                <a:prstClr val="black">
                  <a:tint val="75000"/>
                </a:prstClr>
              </a:solidFill>
            </a:endParaRPr>
          </a:p>
        </p:txBody>
      </p:sp>
      <p:pic>
        <p:nvPicPr>
          <p:cNvPr id="1026" name="Picture 2" descr="http://www.mlhi.org/science09/period4/BEFORE%20LIFE%20ON%20EARTH_files/image013.gif"/>
          <p:cNvPicPr>
            <a:picLocks noChangeAspect="1" noChangeArrowheads="1"/>
          </p:cNvPicPr>
          <p:nvPr/>
        </p:nvPicPr>
        <p:blipFill>
          <a:blip r:embed="rId2" cstate="print"/>
          <a:srcRect/>
          <a:stretch>
            <a:fillRect/>
          </a:stretch>
        </p:blipFill>
        <p:spPr bwMode="auto">
          <a:xfrm>
            <a:off x="0" y="1268760"/>
            <a:ext cx="9144000" cy="5589240"/>
          </a:xfrm>
          <a:prstGeom prst="rect">
            <a:avLst/>
          </a:prstGeom>
          <a:noFill/>
        </p:spPr>
      </p:pic>
      <p:sp>
        <p:nvSpPr>
          <p:cNvPr id="4" name="Rectangle 3"/>
          <p:cNvSpPr/>
          <p:nvPr/>
        </p:nvSpPr>
        <p:spPr>
          <a:xfrm>
            <a:off x="467544" y="0"/>
            <a:ext cx="7632848" cy="1107996"/>
          </a:xfrm>
          <a:prstGeom prst="rect">
            <a:avLst/>
          </a:prstGeom>
        </p:spPr>
        <p:txBody>
          <a:bodyPr wrap="square">
            <a:spAutoFit/>
          </a:bodyPr>
          <a:lstStyle/>
          <a:p>
            <a:pPr algn="r" rtl="1"/>
            <a:r>
              <a:rPr lang="en-US" sz="6600" dirty="0">
                <a:solidFill>
                  <a:prstClr val="black"/>
                </a:solidFill>
                <a:latin typeface="Times New Roman" pitchFamily="18" charset="0"/>
                <a:cs typeface="Times New Roman" pitchFamily="18" charset="0"/>
              </a:rPr>
              <a:t>Volcanic eruptions </a:t>
            </a:r>
            <a:endParaRPr lang="en-US" sz="6600" dirty="0">
              <a:solidFill>
                <a:prstClr val="black"/>
              </a:solidFill>
            </a:endParaRPr>
          </a:p>
        </p:txBody>
      </p:sp>
    </p:spTree>
    <p:extLst>
      <p:ext uri="{BB962C8B-B14F-4D97-AF65-F5344CB8AC3E}">
        <p14:creationId xmlns:p14="http://schemas.microsoft.com/office/powerpoint/2010/main" val="256500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599"/>
            <a:ext cx="8229600" cy="5516565"/>
          </a:xfrm>
        </p:spPr>
        <p:txBody>
          <a:bodyPr>
            <a:normAutofit lnSpcReduction="10000"/>
          </a:bodyPr>
          <a:lstStyle/>
          <a:p>
            <a:pPr algn="l" rtl="0"/>
            <a:r>
              <a:rPr lang="en-US" dirty="0"/>
              <a:t>Ice might have covered the oceans </a:t>
            </a:r>
            <a:r>
              <a:rPr lang="en-US" b="1" dirty="0"/>
              <a:t>3 billion years ago</a:t>
            </a:r>
            <a:r>
              <a:rPr lang="en-US" dirty="0"/>
              <a:t>, as the sun was about a third less luminous than it is now, scientists say. </a:t>
            </a:r>
          </a:p>
          <a:p>
            <a:pPr algn="l" rtl="0"/>
            <a:r>
              <a:rPr lang="en-US" b="1" dirty="0"/>
              <a:t>This layer </a:t>
            </a:r>
            <a:r>
              <a:rPr lang="en-US" dirty="0"/>
              <a:t>of ice, possibly </a:t>
            </a:r>
            <a:r>
              <a:rPr lang="en-US" b="1" dirty="0"/>
              <a:t>hundreds of feet thick</a:t>
            </a:r>
            <a:r>
              <a:rPr lang="en-US" dirty="0"/>
              <a:t>, might have protected fragile organic compounds in the water below from ultraviolet light and destruction from cosmic impacts. </a:t>
            </a:r>
          </a:p>
          <a:p>
            <a:pPr algn="l" rtl="0"/>
            <a:r>
              <a:rPr lang="en-US" dirty="0"/>
              <a:t>The cold might have also helped these molecules  to survive longer, allowing key reactions to happen</a:t>
            </a:r>
          </a:p>
          <a:p>
            <a:pPr algn="l" rtl="0"/>
            <a:endParaRPr lang="en-US" dirty="0"/>
          </a:p>
        </p:txBody>
      </p:sp>
    </p:spTree>
    <p:extLst>
      <p:ext uri="{BB962C8B-B14F-4D97-AF65-F5344CB8AC3E}">
        <p14:creationId xmlns:p14="http://schemas.microsoft.com/office/powerpoint/2010/main" val="3152896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ar-IQ">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0792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1918</TotalTime>
  <Words>2272</Words>
  <Application>Microsoft Office PowerPoint</Application>
  <PresentationFormat>On-screen Show (4:3)</PresentationFormat>
  <Paragraphs>184</Paragraphs>
  <Slides>45</Slides>
  <Notes>6</Notes>
  <HiddenSlides>0</HiddenSlides>
  <MMClips>0</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45</vt:i4>
      </vt:variant>
    </vt:vector>
  </HeadingPairs>
  <TitlesOfParts>
    <vt:vector size="61" baseType="lpstr">
      <vt:lpstr>Arial</vt:lpstr>
      <vt:lpstr>Calibri</vt:lpstr>
      <vt:lpstr>Calisto MT</vt:lpstr>
      <vt:lpstr>Comic Sans MS</vt:lpstr>
      <vt:lpstr>Times New Roman</vt:lpstr>
      <vt:lpstr>Trebuchet MS</vt:lpstr>
      <vt:lpstr>Wingdings</vt:lpstr>
      <vt:lpstr>Office Theme</vt:lpstr>
      <vt:lpstr>1_Office Theme</vt:lpstr>
      <vt:lpstr>3_Office Theme</vt:lpstr>
      <vt:lpstr>6_Office Theme</vt:lpstr>
      <vt:lpstr>7_Office Theme</vt:lpstr>
      <vt:lpstr>8_Office Theme</vt:lpstr>
      <vt:lpstr>9_Office Theme</vt:lpstr>
      <vt:lpstr>Watermark</vt:lpstr>
      <vt:lpstr>11_Office Theme</vt:lpstr>
      <vt:lpstr>What is Life? When, Where and How did life originate?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Theories of the Origin of Life: Early Ideas</vt:lpstr>
      <vt:lpstr>Disproving Spontaneous Generation</vt:lpstr>
      <vt:lpstr>PowerPoint Presentation</vt:lpstr>
      <vt:lpstr>PowerPoint Presentation</vt:lpstr>
      <vt:lpstr>Other Ideas:  2-Life from a Religion Creation</vt:lpstr>
      <vt:lpstr>3- The Raelians  Theory</vt:lpstr>
      <vt:lpstr>PowerPoint Presentation</vt:lpstr>
      <vt:lpstr>PowerPoint Presentation</vt:lpstr>
      <vt:lpstr>PowerPoint Presentation</vt:lpstr>
      <vt:lpstr>PowerPoint Presentation</vt:lpstr>
      <vt:lpstr>Miller–Urey experiment</vt:lpstr>
      <vt:lpstr>PowerPoint Presentation</vt:lpstr>
      <vt:lpstr>Miller–Urey experiment</vt:lpstr>
      <vt:lpstr>PowerPoint Presentation</vt:lpstr>
      <vt:lpstr>Problems with Miller’s experiment</vt:lpstr>
      <vt:lpstr>PowerPoint Presentation</vt:lpstr>
      <vt:lpstr>when scientist Change the  supposed gazes the result show poising materials like Cyanide and formaldehyde .  </vt:lpstr>
      <vt:lpstr>PowerPoint Presentation</vt:lpstr>
      <vt:lpstr>What do scientist say about the origin of life </vt:lpstr>
      <vt:lpstr>PowerPoint Presentation</vt:lpstr>
      <vt:lpstr>Stromatolites</vt:lpstr>
      <vt:lpstr>PowerPoint Presentation</vt:lpstr>
      <vt:lpstr>Microfossils of ancient cyanobacteria can sometimes be identified within these layers.</vt:lpstr>
      <vt:lpstr>PowerPoint Presentation</vt:lpstr>
      <vt:lpstr>PowerPoint Presentation</vt:lpstr>
      <vt:lpstr>PowerPoint Presentation</vt:lpstr>
      <vt:lpstr>PowerPoint Presentation</vt:lpstr>
      <vt:lpstr>PowerPoint Presentation</vt:lpstr>
      <vt:lpstr>5-Endosymbiosis theory </vt:lpstr>
      <vt:lpstr>Endosymbiosis theory </vt:lpstr>
      <vt:lpstr>PowerPoint Presentation</vt:lpstr>
      <vt:lpstr>Summary of Evolution of Life</vt:lpstr>
      <vt:lpstr>PowerPoint Presentation</vt:lpstr>
      <vt:lpstr>Quiz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Thuraya</dc:creator>
  <cp:lastModifiedBy>Duhok</cp:lastModifiedBy>
  <cp:revision>92</cp:revision>
  <dcterms:created xsi:type="dcterms:W3CDTF">2006-08-16T00:00:00Z</dcterms:created>
  <dcterms:modified xsi:type="dcterms:W3CDTF">2024-02-12T21:13:10Z</dcterms:modified>
</cp:coreProperties>
</file>