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69" r:id="rId4"/>
    <p:sldId id="270" r:id="rId5"/>
    <p:sldId id="258" r:id="rId6"/>
    <p:sldId id="259" r:id="rId7"/>
    <p:sldId id="260" r:id="rId8"/>
    <p:sldId id="261" r:id="rId9"/>
    <p:sldId id="271" r:id="rId10"/>
    <p:sldId id="262" r:id="rId11"/>
    <p:sldId id="263" r:id="rId12"/>
    <p:sldId id="264" r:id="rId13"/>
    <p:sldId id="272" r:id="rId14"/>
    <p:sldId id="265" r:id="rId15"/>
    <p:sldId id="266" r:id="rId16"/>
    <p:sldId id="267" r:id="rId17"/>
    <p:sldId id="273" r:id="rId18"/>
    <p:sldId id="268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89CF773-DD04-4D47-B344-AECF64B9E129}" type="datetimeFigureOut">
              <a:rPr lang="ar-EG" smtClean="0"/>
              <a:t>28/03/1442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296FB7F-C762-41A6-9D99-8E514B790D0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402440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09B6C21-A929-4F2E-8F46-97BA6B8C4977}" type="datetimeFigureOut">
              <a:rPr lang="ar-EG" smtClean="0"/>
              <a:t>28/03/1442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83F73FF-4364-48D9-9FED-812F6CDA2B7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80977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F73FF-4364-48D9-9FED-812F6CDA2B7C}" type="slidenum">
              <a:rPr lang="ar-EG" smtClean="0"/>
              <a:t>1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46796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DDE2-CFD7-46E9-BE5E-109E488F24F8}" type="datetime8">
              <a:rPr lang="ar-EG" smtClean="0"/>
              <a:t>13 تشرين الثاني، 20</a:t>
            </a:fld>
            <a:endParaRPr lang="ar-EG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5E01E35-8781-4AF2-9737-C7D948E28702}" type="slidenum">
              <a:rPr lang="ar-EG" smtClean="0"/>
              <a:t>‹#›</a:t>
            </a:fld>
            <a:endParaRPr lang="ar-EG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F2DA5-F05A-4C2E-9DD5-8AB664F207B1}" type="datetime8">
              <a:rPr lang="ar-EG" smtClean="0"/>
              <a:t>13 تشرين الثاني، 20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01E35-8781-4AF2-9737-C7D948E28702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01DD4-8D6E-4A6A-ABA6-A888BF7F6A5D}" type="datetime8">
              <a:rPr lang="ar-EG" smtClean="0"/>
              <a:t>13 تشرين الثاني، 20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01E35-8781-4AF2-9737-C7D948E28702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D00AD-4B49-4924-95FB-EF37B6DC0CC7}" type="datetime8">
              <a:rPr lang="ar-EG" smtClean="0"/>
              <a:t>13 تشرين الثاني، 20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01E35-8781-4AF2-9737-C7D948E28702}" type="slidenum">
              <a:rPr lang="ar-EG" smtClean="0"/>
              <a:t>‹#›</a:t>
            </a:fld>
            <a:endParaRPr lang="ar-EG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CA37A-1D35-46A0-9BE7-AB75FEDE1F3C}" type="datetime8">
              <a:rPr lang="ar-EG" smtClean="0"/>
              <a:t>13 تشرين الثاني، 20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ar-EG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5E01E35-8781-4AF2-9737-C7D948E28702}" type="slidenum">
              <a:rPr lang="ar-EG" smtClean="0"/>
              <a:t>‹#›</a:t>
            </a:fld>
            <a:endParaRPr lang="ar-E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9D72C-6DBF-4B8D-AB02-6196A8EA54B6}" type="datetime8">
              <a:rPr lang="ar-EG" smtClean="0"/>
              <a:t>13 تشرين الثاني، 20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01E35-8781-4AF2-9737-C7D948E28702}" type="slidenum">
              <a:rPr lang="ar-EG" smtClean="0"/>
              <a:t>‹#›</a:t>
            </a:fld>
            <a:endParaRPr lang="ar-E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7C03A-EFEB-4AAD-9438-18B31F8BAA74}" type="datetime8">
              <a:rPr lang="ar-EG" smtClean="0"/>
              <a:t>13 تشرين الثاني، 20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01E35-8781-4AF2-9737-C7D948E28702}" type="slidenum">
              <a:rPr lang="ar-EG" smtClean="0"/>
              <a:t>‹#›</a:t>
            </a:fld>
            <a:endParaRPr lang="ar-EG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D6B7-FAC8-4BAB-97B4-CBD382508C80}" type="datetime8">
              <a:rPr lang="ar-EG" smtClean="0"/>
              <a:t>13 تشرين الثاني، 20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01E35-8781-4AF2-9737-C7D948E28702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D52C1-7946-407F-A71E-B0FF1083096B}" type="datetime8">
              <a:rPr lang="ar-EG" smtClean="0"/>
              <a:t>13 تشرين الثاني، 20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01E35-8781-4AF2-9737-C7D948E28702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B20E-A1DE-4723-A067-E3575B24AE28}" type="datetime8">
              <a:rPr lang="ar-EG" smtClean="0"/>
              <a:t>13 تشرين الثاني، 20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01E35-8781-4AF2-9737-C7D948E28702}" type="slidenum">
              <a:rPr lang="ar-EG" smtClean="0"/>
              <a:t>‹#›</a:t>
            </a:fld>
            <a:endParaRPr lang="ar-EG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12E8-C5D4-4AEB-8B44-570089F1FAE4}" type="datetime8">
              <a:rPr lang="ar-EG" smtClean="0"/>
              <a:t>13 تشرين الثاني، 20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5E01E35-8781-4AF2-9737-C7D948E28702}" type="slidenum">
              <a:rPr lang="ar-EG" smtClean="0"/>
              <a:t>‹#›</a:t>
            </a:fld>
            <a:endParaRPr lang="ar-EG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99DF62B-4BB1-4DC6-AAAE-D9B467B30BAF}" type="datetime8">
              <a:rPr lang="ar-EG" smtClean="0"/>
              <a:t>13 تشرين الثاني، 20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ar-EG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5E01E35-8781-4AF2-9737-C7D948E28702}" type="slidenum">
              <a:rPr lang="ar-EG" smtClean="0"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wav"/><Relationship Id="rId1" Type="http://schemas.microsoft.com/office/2007/relationships/media" Target="../media/media19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wav"/><Relationship Id="rId1" Type="http://schemas.microsoft.com/office/2007/relationships/media" Target="../media/media20.wav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wav"/><Relationship Id="rId1" Type="http://schemas.microsoft.com/office/2007/relationships/media" Target="../media/media21.wav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wav"/><Relationship Id="rId1" Type="http://schemas.microsoft.com/office/2007/relationships/media" Target="../media/media22.wav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01E35-8781-4AF2-9737-C7D948E28702}" type="slidenum">
              <a:rPr lang="ar-EG" smtClean="0"/>
              <a:t>1</a:t>
            </a:fld>
            <a:endParaRPr lang="ar-EG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489654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rtl="0"/>
            <a:r>
              <a:rPr lang="en-US" sz="3600" dirty="0">
                <a:solidFill>
                  <a:schemeClr val="tx1"/>
                </a:solidFill>
              </a:rPr>
              <a:t>Pedagogical Grammar, chapter 4</a:t>
            </a:r>
            <a:br>
              <a:rPr lang="en-US" sz="3600" dirty="0">
                <a:solidFill>
                  <a:schemeClr val="tx1"/>
                </a:solidFill>
              </a:rPr>
            </a:b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Copular Verbs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and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Subject-Verb Agreement</a:t>
            </a:r>
            <a:endParaRPr lang="ar-EG" sz="36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6056" y="2924944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EG" dirty="0"/>
          </a:p>
        </p:txBody>
      </p:sp>
      <p:sp>
        <p:nvSpPr>
          <p:cNvPr id="8" name="TextBox 7"/>
          <p:cNvSpPr txBox="1"/>
          <p:nvPr/>
        </p:nvSpPr>
        <p:spPr>
          <a:xfrm>
            <a:off x="1115616" y="548680"/>
            <a:ext cx="70567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EG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08304" y="9465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39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01E35-8781-4AF2-9737-C7D948E28702}" type="slidenum">
              <a:rPr lang="ar-EG" smtClean="0"/>
              <a:t>10</a:t>
            </a:fld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332656"/>
            <a:ext cx="8229600" cy="4525963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r>
              <a:rPr lang="en-US" dirty="0"/>
              <a:t>Despite that all languages have verbs, the copula </a:t>
            </a:r>
            <a:r>
              <a:rPr lang="en-US" i="1" dirty="0"/>
              <a:t>be</a:t>
            </a:r>
            <a:r>
              <a:rPr lang="en-US" dirty="0"/>
              <a:t> is not available in them except English. Since they don’t have equivalents to copula </a:t>
            </a:r>
            <a:r>
              <a:rPr lang="en-US" i="1" dirty="0"/>
              <a:t>be</a:t>
            </a:r>
            <a:r>
              <a:rPr lang="en-US" dirty="0"/>
              <a:t>, they simply express literal equivalents.</a:t>
            </a:r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r>
              <a:rPr lang="en-US" dirty="0" err="1"/>
              <a:t>Eg</a:t>
            </a:r>
            <a:r>
              <a:rPr lang="en-US" dirty="0"/>
              <a:t>.   </a:t>
            </a:r>
          </a:p>
          <a:p>
            <a:pPr marL="0" indent="0" algn="l" rtl="0">
              <a:buNone/>
            </a:pPr>
            <a:r>
              <a:rPr lang="en-US" dirty="0"/>
              <a:t>             </a:t>
            </a:r>
            <a:r>
              <a:rPr lang="en-US" dirty="0">
                <a:solidFill>
                  <a:srgbClr val="00B0F0"/>
                </a:solidFill>
              </a:rPr>
              <a:t>- He teacher 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00B0F0"/>
                </a:solidFill>
              </a:rPr>
              <a:t>             - He in next room.  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00B0F0"/>
                </a:solidFill>
              </a:rPr>
              <a:t>             - He tall. </a:t>
            </a:r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endParaRPr lang="ar-EG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04248" y="2819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4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3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01E35-8781-4AF2-9737-C7D948E28702}" type="slidenum">
              <a:rPr lang="ar-EG" smtClean="0"/>
              <a:t>11</a:t>
            </a:fld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764705"/>
            <a:ext cx="8229600" cy="5112568"/>
          </a:xfrm>
        </p:spPr>
        <p:txBody>
          <a:bodyPr/>
          <a:lstStyle/>
          <a:p>
            <a:pPr marL="0" indent="0" algn="ctr" rtl="0">
              <a:buNone/>
            </a:pPr>
            <a:r>
              <a:rPr lang="en-US" dirty="0"/>
              <a:t>To conclude the copular,</a:t>
            </a:r>
          </a:p>
          <a:p>
            <a:pPr marL="0" indent="0" algn="ctr" rtl="0">
              <a:buNone/>
            </a:pPr>
            <a:r>
              <a:rPr lang="en-US" dirty="0"/>
              <a:t> </a:t>
            </a:r>
          </a:p>
          <a:p>
            <a:pPr algn="l" rtl="0"/>
            <a:r>
              <a:rPr lang="en-US" dirty="0"/>
              <a:t>It predicates something about subject.</a:t>
            </a:r>
          </a:p>
          <a:p>
            <a:pPr algn="l" rtl="0"/>
            <a:r>
              <a:rPr lang="en-US" dirty="0"/>
              <a:t>It is not only a semantically empty linking verb.</a:t>
            </a:r>
          </a:p>
          <a:p>
            <a:pPr algn="l" rtl="0"/>
            <a:r>
              <a:rPr lang="en-US" dirty="0"/>
              <a:t>It is a true verb marking a </a:t>
            </a:r>
            <a:r>
              <a:rPr lang="en-US" dirty="0" err="1"/>
              <a:t>stative</a:t>
            </a:r>
            <a:r>
              <a:rPr lang="en-US" dirty="0"/>
              <a:t> relation. </a:t>
            </a:r>
            <a:endParaRPr lang="ar-EG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69088" y="6759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51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5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Subject-verb-agreement</a:t>
            </a:r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01E35-8781-4AF2-9737-C7D948E28702}" type="slidenum">
              <a:rPr lang="ar-EG" smtClean="0"/>
              <a:t>12</a:t>
            </a:fld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/>
              <a:t>A singular subject demands a singular verb; a plural subject demands a plural verb.</a:t>
            </a:r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r>
              <a:rPr lang="en-US" dirty="0"/>
              <a:t>Third Person Singular Present,</a:t>
            </a:r>
          </a:p>
          <a:p>
            <a:pPr marL="0" indent="0" algn="ctr" rtl="0">
              <a:buNone/>
            </a:pPr>
            <a:endParaRPr lang="en-US" sz="2400" u="sng" dirty="0"/>
          </a:p>
          <a:p>
            <a:pPr marL="0" indent="0" algn="ctr" rtl="0">
              <a:buNone/>
            </a:pPr>
            <a:r>
              <a:rPr lang="en-US" sz="2400" u="sng" dirty="0"/>
              <a:t>Number</a:t>
            </a:r>
          </a:p>
          <a:p>
            <a:pPr marL="0" indent="0" algn="l" rtl="0">
              <a:buNone/>
            </a:pPr>
            <a:r>
              <a:rPr lang="en-US" sz="2400" u="sng" dirty="0"/>
              <a:t>Person</a:t>
            </a:r>
            <a:r>
              <a:rPr lang="en-US" sz="2400" dirty="0"/>
              <a:t>                         </a:t>
            </a:r>
            <a:r>
              <a:rPr lang="en-US" sz="2400" u="sng" dirty="0"/>
              <a:t>Singular</a:t>
            </a:r>
            <a:r>
              <a:rPr lang="en-US" sz="2400" dirty="0"/>
              <a:t>                                           </a:t>
            </a:r>
            <a:r>
              <a:rPr lang="en-US" sz="2400" u="sng" dirty="0"/>
              <a:t>Plural</a:t>
            </a:r>
          </a:p>
          <a:p>
            <a:pPr marL="0" indent="0" algn="l" rtl="0">
              <a:buNone/>
            </a:pPr>
            <a:r>
              <a:rPr lang="en-US" sz="2400" dirty="0"/>
              <a:t>1</a:t>
            </a:r>
            <a:r>
              <a:rPr lang="en-US" sz="2400" baseline="30000" dirty="0"/>
              <a:t>st</a:t>
            </a:r>
            <a:r>
              <a:rPr lang="en-US" sz="2400" dirty="0"/>
              <a:t>                          I speak French.                         We speak French</a:t>
            </a:r>
          </a:p>
          <a:p>
            <a:pPr marL="0" indent="0" algn="l" rtl="0">
              <a:buNone/>
            </a:pPr>
            <a:r>
              <a:rPr lang="en-US" sz="2400" dirty="0"/>
              <a:t>2</a:t>
            </a:r>
            <a:r>
              <a:rPr lang="en-US" sz="2400" baseline="30000" dirty="0"/>
              <a:t>nd</a:t>
            </a:r>
            <a:r>
              <a:rPr lang="en-US" sz="2400" dirty="0"/>
              <a:t>                        You speak French.                     You speak French </a:t>
            </a:r>
          </a:p>
          <a:p>
            <a:pPr marL="0" indent="0" algn="l" rtl="0">
              <a:buNone/>
            </a:pPr>
            <a:r>
              <a:rPr lang="en-US" sz="2400" dirty="0"/>
              <a:t>3</a:t>
            </a:r>
            <a:r>
              <a:rPr lang="en-US" sz="2400" baseline="30000" dirty="0"/>
              <a:t>rd</a:t>
            </a:r>
            <a:r>
              <a:rPr lang="en-US" sz="2400" dirty="0"/>
              <a:t>             He/she/it  speaks French.                  They speak French</a:t>
            </a:r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endParaRPr lang="ar-EG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08304" y="26369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04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7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br>
              <a:rPr lang="en-US" dirty="0"/>
            </a:br>
            <a:r>
              <a:rPr lang="en-US" dirty="0"/>
              <a:t>Some typical learner productions, </a:t>
            </a:r>
            <a:br>
              <a:rPr lang="en-US" dirty="0"/>
            </a:br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01E35-8781-4AF2-9737-C7D948E28702}" type="slidenum">
              <a:rPr lang="ar-EG" smtClean="0"/>
              <a:t>13</a:t>
            </a:fld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800" dirty="0"/>
              <a:t>1. They tend to simplify the argument..</a:t>
            </a:r>
          </a:p>
          <a:p>
            <a:pPr marL="0" indent="0" algn="l" rtl="0">
              <a:buNone/>
            </a:pPr>
            <a:r>
              <a:rPr lang="en-US" sz="2800" dirty="0" err="1"/>
              <a:t>Eg</a:t>
            </a:r>
            <a:r>
              <a:rPr lang="en-US" sz="2800" dirty="0"/>
              <a:t>. </a:t>
            </a:r>
            <a:r>
              <a:rPr lang="en-US" sz="2800" dirty="0">
                <a:solidFill>
                  <a:srgbClr val="00B0F0"/>
                </a:solidFill>
              </a:rPr>
              <a:t>He live_ in a flat</a:t>
            </a:r>
          </a:p>
          <a:p>
            <a:pPr marL="0" indent="0" algn="l" rtl="0">
              <a:buNone/>
            </a:pPr>
            <a:r>
              <a:rPr lang="en-US" sz="2800" dirty="0"/>
              <a:t>2.  They overgeneralize ..</a:t>
            </a:r>
          </a:p>
          <a:p>
            <a:pPr marL="0" indent="0" algn="l" rtl="0">
              <a:buNone/>
            </a:pPr>
            <a:r>
              <a:rPr lang="en-US" sz="2800" dirty="0" err="1"/>
              <a:t>Eg</a:t>
            </a:r>
            <a:r>
              <a:rPr lang="en-US" sz="2800" dirty="0"/>
              <a:t>. </a:t>
            </a:r>
            <a:r>
              <a:rPr lang="en-US" sz="2800" dirty="0">
                <a:solidFill>
                  <a:srgbClr val="00B0F0"/>
                </a:solidFill>
              </a:rPr>
              <a:t>Jack can</a:t>
            </a:r>
            <a:r>
              <a:rPr lang="en-US" sz="2800" u="sng" dirty="0">
                <a:solidFill>
                  <a:srgbClr val="00B0F0"/>
                </a:solidFill>
              </a:rPr>
              <a:t>s</a:t>
            </a:r>
            <a:r>
              <a:rPr lang="en-US" sz="2800" dirty="0">
                <a:solidFill>
                  <a:srgbClr val="00B0F0"/>
                </a:solidFill>
              </a:rPr>
              <a:t> play games    &amp;    Jack can plays games</a:t>
            </a:r>
          </a:p>
          <a:p>
            <a:pPr marL="514350" indent="-514350" algn="l" rtl="0">
              <a:buAutoNum type="arabicPeriod" startAt="3"/>
            </a:pPr>
            <a:r>
              <a:rPr lang="en-US" sz="2800" dirty="0"/>
              <a:t>They may overuse  it as an agreement marker..</a:t>
            </a:r>
          </a:p>
          <a:p>
            <a:pPr marL="0" indent="0" algn="l" rtl="0">
              <a:buNone/>
            </a:pPr>
            <a:r>
              <a:rPr lang="en-US" sz="2800" dirty="0" err="1"/>
              <a:t>Eg</a:t>
            </a:r>
            <a:r>
              <a:rPr lang="en-US" sz="2800" dirty="0"/>
              <a:t>.  </a:t>
            </a:r>
            <a:r>
              <a:rPr lang="en-US" sz="2800" dirty="0">
                <a:solidFill>
                  <a:srgbClr val="00B0F0"/>
                </a:solidFill>
              </a:rPr>
              <a:t>I/they/we  carrie</a:t>
            </a:r>
            <a:r>
              <a:rPr lang="en-US" sz="2800" u="sng" dirty="0">
                <a:solidFill>
                  <a:srgbClr val="00B0F0"/>
                </a:solidFill>
              </a:rPr>
              <a:t>s</a:t>
            </a:r>
            <a:r>
              <a:rPr lang="en-US" sz="2800" dirty="0">
                <a:solidFill>
                  <a:srgbClr val="00B0F0"/>
                </a:solidFill>
              </a:rPr>
              <a:t> out the instructions.</a:t>
            </a:r>
          </a:p>
          <a:p>
            <a:pPr marL="514350" indent="-514350" algn="l" rtl="0">
              <a:buAutoNum type="arabicPeriod" startAt="4"/>
            </a:pPr>
            <a:r>
              <a:rPr lang="en-US" sz="2800" dirty="0"/>
              <a:t>They overuse  the ….s  ending  as plural marker since the subject of sentence is plural.</a:t>
            </a:r>
          </a:p>
          <a:p>
            <a:pPr marL="0" indent="0" algn="l" rtl="0">
              <a:buNone/>
            </a:pPr>
            <a:r>
              <a:rPr lang="en-US" sz="2800" dirty="0" err="1"/>
              <a:t>Eg</a:t>
            </a:r>
            <a:r>
              <a:rPr lang="en-US" sz="2800" dirty="0"/>
              <a:t>.  </a:t>
            </a:r>
            <a:r>
              <a:rPr lang="en-US" sz="2800" dirty="0">
                <a:solidFill>
                  <a:srgbClr val="00B0F0"/>
                </a:solidFill>
              </a:rPr>
              <a:t>They/ the boys  go</a:t>
            </a:r>
            <a:r>
              <a:rPr lang="en-US" sz="2800" u="sng" dirty="0">
                <a:solidFill>
                  <a:srgbClr val="00B0F0"/>
                </a:solidFill>
              </a:rPr>
              <a:t>es</a:t>
            </a:r>
            <a:r>
              <a:rPr lang="en-US" sz="2800" dirty="0">
                <a:solidFill>
                  <a:srgbClr val="00B0F0"/>
                </a:solidFill>
              </a:rPr>
              <a:t> to the movies there.</a:t>
            </a:r>
            <a:endParaRPr lang="ar-EG" sz="2800" u="sng" dirty="0">
              <a:solidFill>
                <a:srgbClr val="00B0F0"/>
              </a:solidFill>
            </a:endParaRPr>
          </a:p>
          <a:p>
            <a:pPr marL="0" indent="0" algn="l" rtl="0">
              <a:buNone/>
            </a:pPr>
            <a:endParaRPr lang="ar-EG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86550" y="13903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3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2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/>
              <a:t>Examples of Reid’s semantic system are easy and cause little or no difficulty, such as:</a:t>
            </a:r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01E35-8781-4AF2-9737-C7D948E28702}" type="slidenum">
              <a:rPr lang="ar-EG" smtClean="0"/>
              <a:t>14</a:t>
            </a:fld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 marL="514350" indent="-514350" algn="l" rtl="0">
              <a:buAutoNum type="arabicPeriod"/>
            </a:pPr>
            <a:r>
              <a:rPr lang="en-US" dirty="0"/>
              <a:t>Collective nouns:</a:t>
            </a:r>
          </a:p>
          <a:p>
            <a:pPr marL="0" indent="0" algn="l" rtl="0">
              <a:buNone/>
            </a:pPr>
            <a:r>
              <a:rPr lang="en-US" dirty="0"/>
              <a:t>   </a:t>
            </a:r>
            <a:r>
              <a:rPr lang="en-US" dirty="0" err="1"/>
              <a:t>eg</a:t>
            </a:r>
            <a:r>
              <a:rPr lang="en-US" dirty="0"/>
              <a:t>.</a:t>
            </a:r>
            <a:r>
              <a:rPr lang="en-US" dirty="0">
                <a:solidFill>
                  <a:srgbClr val="00B0F0"/>
                </a:solidFill>
              </a:rPr>
              <a:t> Our school team has won all its games.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00B0F0"/>
                </a:solidFill>
              </a:rPr>
              <a:t>          Our school team have won all their games.</a:t>
            </a:r>
          </a:p>
          <a:p>
            <a:pPr marL="0" indent="0" algn="l" rtl="0">
              <a:buNone/>
            </a:pPr>
            <a:r>
              <a:rPr lang="en-US" dirty="0"/>
              <a:t>2. Some common &amp; proper nouns ending in –s, </a:t>
            </a:r>
            <a:r>
              <a:rPr lang="en-US" dirty="0" err="1"/>
              <a:t>ics</a:t>
            </a:r>
            <a:r>
              <a:rPr lang="en-US" dirty="0"/>
              <a:t>, and certain diseases. </a:t>
            </a:r>
          </a:p>
          <a:p>
            <a:pPr marL="0" indent="0" algn="l" rtl="0">
              <a:buNone/>
            </a:pPr>
            <a:r>
              <a:rPr lang="en-US" dirty="0" err="1"/>
              <a:t>Eg</a:t>
            </a:r>
            <a:r>
              <a:rPr lang="en-US" dirty="0"/>
              <a:t>. </a:t>
            </a:r>
            <a:r>
              <a:rPr lang="en-US" dirty="0">
                <a:solidFill>
                  <a:srgbClr val="00B0F0"/>
                </a:solidFill>
              </a:rPr>
              <a:t>New</a:t>
            </a:r>
            <a:r>
              <a:rPr lang="en-US" u="sng" dirty="0">
                <a:solidFill>
                  <a:srgbClr val="00B0F0"/>
                </a:solidFill>
              </a:rPr>
              <a:t>s</a:t>
            </a:r>
            <a:r>
              <a:rPr lang="en-US" dirty="0">
                <a:solidFill>
                  <a:srgbClr val="00B0F0"/>
                </a:solidFill>
              </a:rPr>
              <a:t>, linguist</a:t>
            </a:r>
            <a:r>
              <a:rPr lang="en-US" u="sng" dirty="0">
                <a:solidFill>
                  <a:srgbClr val="00B0F0"/>
                </a:solidFill>
              </a:rPr>
              <a:t>ics</a:t>
            </a:r>
            <a:r>
              <a:rPr lang="en-US" dirty="0">
                <a:solidFill>
                  <a:srgbClr val="00B0F0"/>
                </a:solidFill>
              </a:rPr>
              <a:t>, measle</a:t>
            </a:r>
            <a:r>
              <a:rPr lang="en-US" u="sng" dirty="0">
                <a:solidFill>
                  <a:srgbClr val="00B0F0"/>
                </a:solidFill>
              </a:rPr>
              <a:t>s</a:t>
            </a:r>
            <a:r>
              <a:rPr lang="en-US" dirty="0">
                <a:solidFill>
                  <a:srgbClr val="00B0F0"/>
                </a:solidFill>
              </a:rPr>
              <a:t> ..</a:t>
            </a:r>
          </a:p>
          <a:p>
            <a:pPr marL="0" indent="0" algn="l" rtl="0">
              <a:buNone/>
            </a:pPr>
            <a:endParaRPr lang="ar-EG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80312" y="17008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10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7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01E35-8781-4AF2-9737-C7D948E28702}" type="slidenum">
              <a:rPr lang="ar-EG" smtClean="0"/>
              <a:t>15</a:t>
            </a:fld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229600" cy="5793507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/>
              <a:t>3. Titles of books, plays, films..</a:t>
            </a:r>
          </a:p>
          <a:p>
            <a:pPr marL="0" indent="0" algn="l" rtl="0">
              <a:buNone/>
            </a:pPr>
            <a:r>
              <a:rPr lang="en-US" dirty="0" err="1"/>
              <a:t>Eg</a:t>
            </a:r>
            <a:r>
              <a:rPr lang="en-US" dirty="0"/>
              <a:t>.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00B0F0"/>
                </a:solidFill>
              </a:rPr>
              <a:t>        Great Expectations was written by </a:t>
            </a:r>
            <a:r>
              <a:rPr lang="en-US" dirty="0" err="1">
                <a:solidFill>
                  <a:srgbClr val="00B0F0"/>
                </a:solidFill>
              </a:rPr>
              <a:t>Dichens</a:t>
            </a:r>
            <a:endParaRPr lang="en-US" dirty="0">
              <a:solidFill>
                <a:srgbClr val="00B0F0"/>
              </a:solidFill>
            </a:endParaRPr>
          </a:p>
          <a:p>
            <a:pPr marL="0" indent="0" algn="l" rtl="0">
              <a:buNone/>
            </a:pPr>
            <a:r>
              <a:rPr lang="en-US" dirty="0"/>
              <a:t>4. Nouns occurring in sets..</a:t>
            </a:r>
          </a:p>
          <a:p>
            <a:pPr marL="0" indent="0" algn="l" rtl="0">
              <a:buNone/>
            </a:pPr>
            <a:r>
              <a:rPr lang="en-US" dirty="0" err="1"/>
              <a:t>Eg</a:t>
            </a:r>
            <a:r>
              <a:rPr lang="en-US" dirty="0"/>
              <a:t>.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00B0F0"/>
                </a:solidFill>
              </a:rPr>
              <a:t>      This pair of shoes needs new heels.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00B0F0"/>
                </a:solidFill>
              </a:rPr>
              <a:t>      Theses shoes need new heels.</a:t>
            </a:r>
          </a:p>
          <a:p>
            <a:pPr marL="0" indent="0" algn="l" rtl="0">
              <a:buNone/>
            </a:pPr>
            <a:r>
              <a:rPr lang="en-US" dirty="0"/>
              <a:t>5. </a:t>
            </a:r>
            <a:r>
              <a:rPr lang="en-US" i="1" dirty="0"/>
              <a:t>A number of  </a:t>
            </a:r>
            <a:r>
              <a:rPr lang="en-US" dirty="0"/>
              <a:t>normally takes the plural, while </a:t>
            </a:r>
            <a:r>
              <a:rPr lang="en-US" i="1" dirty="0"/>
              <a:t>the number of  </a:t>
            </a:r>
            <a:r>
              <a:rPr lang="en-US" dirty="0"/>
              <a:t>normally takes the singular.</a:t>
            </a:r>
          </a:p>
          <a:p>
            <a:pPr marL="0" indent="0" algn="l" rtl="0">
              <a:buNone/>
            </a:pPr>
            <a:r>
              <a:rPr lang="en-US" dirty="0" err="1"/>
              <a:t>Eg</a:t>
            </a:r>
            <a:r>
              <a:rPr lang="en-US" dirty="0"/>
              <a:t>.</a:t>
            </a:r>
          </a:p>
          <a:p>
            <a:pPr marL="0" indent="0" algn="l" rtl="0">
              <a:buNone/>
            </a:pPr>
            <a:r>
              <a:rPr lang="en-US" sz="2800" dirty="0">
                <a:solidFill>
                  <a:srgbClr val="00B0F0"/>
                </a:solidFill>
              </a:rPr>
              <a:t>         A number of students </a:t>
            </a:r>
            <a:r>
              <a:rPr lang="en-US" sz="2800" u="sng" dirty="0">
                <a:solidFill>
                  <a:srgbClr val="00B0F0"/>
                </a:solidFill>
              </a:rPr>
              <a:t>have</a:t>
            </a:r>
            <a:r>
              <a:rPr lang="en-US" sz="2800" dirty="0">
                <a:solidFill>
                  <a:srgbClr val="00B0F0"/>
                </a:solidFill>
              </a:rPr>
              <a:t> dropped that course.</a:t>
            </a:r>
          </a:p>
          <a:p>
            <a:pPr marL="0" indent="0" algn="l" rtl="0">
              <a:buNone/>
            </a:pPr>
            <a:r>
              <a:rPr lang="en-US" sz="2800" dirty="0">
                <a:solidFill>
                  <a:srgbClr val="00B0F0"/>
                </a:solidFill>
              </a:rPr>
              <a:t>        The number of students in this school </a:t>
            </a:r>
            <a:r>
              <a:rPr lang="en-US" sz="2800" u="sng" dirty="0">
                <a:solidFill>
                  <a:srgbClr val="00B0F0"/>
                </a:solidFill>
              </a:rPr>
              <a:t>is</a:t>
            </a:r>
            <a:r>
              <a:rPr lang="en-US" sz="2800" dirty="0">
                <a:solidFill>
                  <a:srgbClr val="00B0F0"/>
                </a:solidFill>
              </a:rPr>
              <a:t> 2,000.</a:t>
            </a:r>
            <a:endParaRPr lang="ar-EG" sz="2800" dirty="0">
              <a:solidFill>
                <a:srgbClr val="00B0F0"/>
              </a:solidFill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84368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06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0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01E35-8781-4AF2-9737-C7D948E28702}" type="slidenum">
              <a:rPr lang="ar-EG" smtClean="0"/>
              <a:t>16</a:t>
            </a:fld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88640"/>
            <a:ext cx="8229600" cy="6192688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/>
              <a:t>6. Fractions and percentages,</a:t>
            </a:r>
          </a:p>
          <a:p>
            <a:pPr marL="0" indent="0" algn="l" rtl="0">
              <a:buNone/>
            </a:pPr>
            <a:r>
              <a:rPr lang="en-US" sz="2800" dirty="0" err="1"/>
              <a:t>Eg</a:t>
            </a:r>
            <a:r>
              <a:rPr lang="en-US" sz="2800" dirty="0"/>
              <a:t>. </a:t>
            </a:r>
          </a:p>
          <a:p>
            <a:pPr marL="0" indent="0" algn="l" rtl="0">
              <a:buNone/>
            </a:pPr>
            <a:r>
              <a:rPr lang="en-US" sz="2800" dirty="0">
                <a:solidFill>
                  <a:srgbClr val="00B0F0"/>
                </a:solidFill>
              </a:rPr>
              <a:t>Non-count/ One half of the toxic waste has escaped.</a:t>
            </a:r>
          </a:p>
          <a:p>
            <a:pPr marL="0" indent="0" algn="l" rtl="0">
              <a:buNone/>
            </a:pPr>
            <a:r>
              <a:rPr lang="en-US" sz="2800" dirty="0">
                <a:solidFill>
                  <a:srgbClr val="00B0F0"/>
                </a:solidFill>
              </a:rPr>
              <a:t>Plural/ Two thirds of the students are satisfied with him.</a:t>
            </a:r>
          </a:p>
          <a:p>
            <a:pPr marL="0" indent="0" algn="l" rtl="0">
              <a:buNone/>
            </a:pPr>
            <a:r>
              <a:rPr lang="en-US" sz="2800" dirty="0">
                <a:solidFill>
                  <a:srgbClr val="00B0F0"/>
                </a:solidFill>
              </a:rPr>
              <a:t>Collective/ One tenth of the population of Egypt is/are Christian</a:t>
            </a:r>
          </a:p>
          <a:p>
            <a:pPr marL="0" indent="0" algn="l" rtl="0">
              <a:buNone/>
            </a:pPr>
            <a:r>
              <a:rPr lang="en-US" dirty="0"/>
              <a:t>7. majority/minority (of)</a:t>
            </a:r>
          </a:p>
          <a:p>
            <a:pPr marL="0" indent="0" algn="ctr" rtl="0">
              <a:buNone/>
            </a:pPr>
            <a:r>
              <a:rPr lang="en-US" dirty="0"/>
              <a:t>              A.  The proximity principle.</a:t>
            </a:r>
          </a:p>
          <a:p>
            <a:pPr marL="0" indent="0" algn="l" rtl="0">
              <a:buNone/>
            </a:pPr>
            <a:r>
              <a:rPr lang="en-US" dirty="0" err="1"/>
              <a:t>Eg</a:t>
            </a:r>
            <a:r>
              <a:rPr lang="en-US" dirty="0"/>
              <a:t>. Neither students nor teacher was absent.</a:t>
            </a:r>
          </a:p>
          <a:p>
            <a:pPr marL="0" indent="0" algn="l" rtl="0">
              <a:buNone/>
            </a:pPr>
            <a:r>
              <a:rPr lang="en-US" dirty="0"/>
              <a:t>      Neither teacher nor students were absent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96336" y="38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70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6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01E35-8781-4AF2-9737-C7D948E28702}" type="slidenum">
              <a:rPr lang="ar-EG" smtClean="0"/>
              <a:t>17</a:t>
            </a:fld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88640"/>
            <a:ext cx="8229600" cy="6048672"/>
          </a:xfrm>
        </p:spPr>
        <p:txBody>
          <a:bodyPr/>
          <a:lstStyle/>
          <a:p>
            <a:pPr marL="0" indent="0" algn="ctr" rtl="0">
              <a:buNone/>
            </a:pPr>
            <a:r>
              <a:rPr lang="en-US" dirty="0"/>
              <a:t>B.  Collective nouns</a:t>
            </a:r>
          </a:p>
          <a:p>
            <a:pPr marL="0" indent="0" algn="l" rtl="0">
              <a:buNone/>
            </a:pPr>
            <a:r>
              <a:rPr lang="en-US" dirty="0" err="1"/>
              <a:t>Eg</a:t>
            </a:r>
            <a:r>
              <a:rPr lang="en-US" dirty="0"/>
              <a:t>. 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00B0F0"/>
                </a:solidFill>
              </a:rPr>
              <a:t>The parliament has agreed on an article.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00B0F0"/>
                </a:solidFill>
              </a:rPr>
              <a:t>The parliament have agreed on an article.</a:t>
            </a:r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r>
              <a:rPr lang="en-US" dirty="0"/>
              <a:t>8. Plural unit words of distance, money, and time.</a:t>
            </a:r>
          </a:p>
          <a:p>
            <a:pPr marL="0" indent="0" algn="l" rtl="0">
              <a:buNone/>
            </a:pPr>
            <a:r>
              <a:rPr lang="en-US" dirty="0" err="1"/>
              <a:t>Eg</a:t>
            </a:r>
            <a:r>
              <a:rPr lang="en-US" dirty="0"/>
              <a:t>. </a:t>
            </a:r>
          </a:p>
          <a:p>
            <a:pPr marL="0" indent="0" algn="l" rtl="0">
              <a:buNone/>
            </a:pPr>
            <a:r>
              <a:rPr lang="en-US" dirty="0"/>
              <a:t>2 million dollars </a:t>
            </a:r>
            <a:r>
              <a:rPr lang="en-US" u="sng" dirty="0"/>
              <a:t>is</a:t>
            </a:r>
            <a:r>
              <a:rPr lang="en-US" dirty="0"/>
              <a:t> a lot of money.</a:t>
            </a:r>
          </a:p>
          <a:p>
            <a:pPr marL="0" indent="0" algn="l" rtl="0">
              <a:buNone/>
            </a:pPr>
            <a:r>
              <a:rPr lang="en-US" dirty="0"/>
              <a:t>2 dollars are on the table in the kitchen.</a:t>
            </a:r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endParaRPr lang="ar-EG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56376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35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5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01E35-8781-4AF2-9737-C7D948E28702}" type="slidenum">
              <a:rPr lang="ar-EG" smtClean="0"/>
              <a:t>18</a:t>
            </a:fld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88640"/>
            <a:ext cx="8229600" cy="619268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/>
              <a:t>9. Addition, </a:t>
            </a:r>
            <a:r>
              <a:rPr lang="en-US" dirty="0" err="1"/>
              <a:t>substractions</a:t>
            </a:r>
            <a:r>
              <a:rPr lang="en-US" dirty="0"/>
              <a:t>, multiplication, and divisions.</a:t>
            </a:r>
          </a:p>
          <a:p>
            <a:pPr marL="0" indent="0" algn="l" rtl="0">
              <a:buNone/>
            </a:pPr>
            <a:r>
              <a:rPr lang="en-US" dirty="0" err="1"/>
              <a:t>Eg</a:t>
            </a:r>
            <a:r>
              <a:rPr lang="en-US" dirty="0"/>
              <a:t>. </a:t>
            </a:r>
            <a:r>
              <a:rPr lang="en-US" dirty="0">
                <a:solidFill>
                  <a:srgbClr val="00B0F0"/>
                </a:solidFill>
              </a:rPr>
              <a:t>Addition: One plus one is two.</a:t>
            </a:r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r>
              <a:rPr lang="en-US" dirty="0"/>
              <a:t>10. The quantifiers </a:t>
            </a:r>
            <a:r>
              <a:rPr lang="en-US" i="1" dirty="0"/>
              <a:t>all (of), a lot of, lots of</a:t>
            </a:r>
            <a:r>
              <a:rPr lang="en-US" dirty="0"/>
              <a:t>, and </a:t>
            </a:r>
            <a:r>
              <a:rPr lang="en-US" i="1" dirty="0"/>
              <a:t>plenty of</a:t>
            </a:r>
            <a:r>
              <a:rPr lang="en-US" dirty="0"/>
              <a:t>.</a:t>
            </a:r>
          </a:p>
          <a:p>
            <a:pPr marL="0" indent="0" algn="l" rtl="0">
              <a:buNone/>
            </a:pPr>
            <a:r>
              <a:rPr lang="en-US" dirty="0" err="1"/>
              <a:t>Eg</a:t>
            </a:r>
            <a:r>
              <a:rPr lang="en-US" dirty="0"/>
              <a:t>. </a:t>
            </a:r>
          </a:p>
          <a:p>
            <a:pPr marL="0" indent="0" algn="l" rtl="0">
              <a:buNone/>
            </a:pPr>
            <a:r>
              <a:rPr lang="en-US" sz="2800" dirty="0">
                <a:solidFill>
                  <a:srgbClr val="00B0F0"/>
                </a:solidFill>
              </a:rPr>
              <a:t>A lot of nonsense</a:t>
            </a:r>
            <a:r>
              <a:rPr lang="en-US" sz="2800" u="sng" dirty="0">
                <a:solidFill>
                  <a:srgbClr val="00B0F0"/>
                </a:solidFill>
              </a:rPr>
              <a:t> was </a:t>
            </a:r>
            <a:r>
              <a:rPr lang="en-US" sz="2800" dirty="0">
                <a:solidFill>
                  <a:srgbClr val="00B0F0"/>
                </a:solidFill>
              </a:rPr>
              <a:t>published about that incident.</a:t>
            </a:r>
          </a:p>
          <a:p>
            <a:pPr marL="0" indent="0" algn="l" rtl="0">
              <a:buNone/>
            </a:pPr>
            <a:r>
              <a:rPr lang="en-US" sz="2800" dirty="0">
                <a:solidFill>
                  <a:srgbClr val="00B0F0"/>
                </a:solidFill>
              </a:rPr>
              <a:t>A lot of people </a:t>
            </a:r>
            <a:r>
              <a:rPr lang="en-US" sz="2800" u="sng" dirty="0">
                <a:solidFill>
                  <a:srgbClr val="00B0F0"/>
                </a:solidFill>
              </a:rPr>
              <a:t>were </a:t>
            </a:r>
            <a:r>
              <a:rPr lang="en-US" sz="2800" dirty="0">
                <a:solidFill>
                  <a:srgbClr val="00B0F0"/>
                </a:solidFill>
              </a:rPr>
              <a:t>present when it happened.</a:t>
            </a:r>
          </a:p>
          <a:p>
            <a:pPr marL="0" indent="0" algn="l" rtl="0">
              <a:buNone/>
            </a:pPr>
            <a:endParaRPr lang="ar-EG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08304" y="11247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2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7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01E35-8781-4AF2-9737-C7D948E28702}" type="slidenum">
              <a:rPr lang="ar-EG" smtClean="0"/>
              <a:t>19</a:t>
            </a:fld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dirty="0"/>
              <a:t>Indefinite pronouns such as </a:t>
            </a:r>
            <a:r>
              <a:rPr lang="en-US" i="1" dirty="0"/>
              <a:t>everyone</a:t>
            </a:r>
            <a:r>
              <a:rPr lang="en-US" dirty="0"/>
              <a:t> and </a:t>
            </a:r>
            <a:r>
              <a:rPr lang="en-US" i="1" dirty="0"/>
              <a:t>everybody</a:t>
            </a:r>
            <a:r>
              <a:rPr lang="en-US" dirty="0"/>
              <a:t> feel plural to some writers, but they are always singular and they take a singular verb.</a:t>
            </a:r>
          </a:p>
          <a:p>
            <a:pPr marL="0" indent="0" algn="l" rtl="0">
              <a:buNone/>
            </a:pPr>
            <a:r>
              <a:rPr lang="en-US" dirty="0" err="1"/>
              <a:t>Eg</a:t>
            </a:r>
            <a:r>
              <a:rPr lang="en-US" dirty="0"/>
              <a:t>. </a:t>
            </a:r>
          </a:p>
          <a:p>
            <a:pPr marL="0" indent="0" algn="l" rtl="0">
              <a:buNone/>
            </a:pPr>
            <a:r>
              <a:rPr lang="en-US" u="sng" dirty="0">
                <a:solidFill>
                  <a:srgbClr val="00B0F0"/>
                </a:solidFill>
              </a:rPr>
              <a:t>Everyone</a:t>
            </a:r>
            <a:r>
              <a:rPr lang="en-US" dirty="0">
                <a:solidFill>
                  <a:srgbClr val="00B0F0"/>
                </a:solidFill>
              </a:rPr>
              <a:t> associated with the project </a:t>
            </a:r>
            <a:r>
              <a:rPr lang="en-US" u="sng" dirty="0">
                <a:solidFill>
                  <a:srgbClr val="00B0F0"/>
                </a:solidFill>
              </a:rPr>
              <a:t>is</a:t>
            </a:r>
            <a:r>
              <a:rPr lang="en-US" dirty="0">
                <a:solidFill>
                  <a:srgbClr val="00B0F0"/>
                </a:solidFill>
              </a:rPr>
              <a:t> proud to be part of the effort.</a:t>
            </a:r>
          </a:p>
          <a:p>
            <a:pPr marL="0" indent="0" algn="l" rtl="0">
              <a:buNone/>
            </a:pPr>
            <a:r>
              <a:rPr lang="en-US" u="sng" dirty="0">
                <a:solidFill>
                  <a:srgbClr val="00B0F0"/>
                </a:solidFill>
              </a:rPr>
              <a:t>Someone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u="sng" dirty="0">
                <a:solidFill>
                  <a:srgbClr val="00B0F0"/>
                </a:solidFill>
              </a:rPr>
              <a:t>has</a:t>
            </a:r>
            <a:r>
              <a:rPr lang="en-US" dirty="0">
                <a:solidFill>
                  <a:srgbClr val="00B0F0"/>
                </a:solidFill>
              </a:rPr>
              <a:t> to be responsible. </a:t>
            </a: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52320" y="2606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6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0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2088232"/>
          </a:xfrm>
          <a:solidFill>
            <a:schemeClr val="bg1"/>
          </a:solidFill>
        </p:spPr>
        <p:txBody>
          <a:bodyPr>
            <a:noAutofit/>
          </a:bodyPr>
          <a:lstStyle/>
          <a:p>
            <a:pPr rtl="0"/>
            <a:r>
              <a:rPr lang="en-US" sz="3200" dirty="0"/>
              <a:t>(Copular verbs)</a:t>
            </a:r>
            <a:br>
              <a:rPr lang="en-US" sz="2800" dirty="0"/>
            </a:br>
            <a:r>
              <a:rPr lang="en-US" sz="2800" dirty="0"/>
              <a:t>Four reasons of making a distinction between copular verbs (specially the </a:t>
            </a:r>
            <a:r>
              <a:rPr lang="en-US" sz="2800" i="1" dirty="0"/>
              <a:t>be</a:t>
            </a:r>
            <a:r>
              <a:rPr lang="en-US" sz="2800" dirty="0"/>
              <a:t> verb) and other verbs,</a:t>
            </a:r>
            <a:endParaRPr lang="ar-EG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01E35-8781-4AF2-9737-C7D948E28702}" type="slidenum">
              <a:rPr lang="ar-EG" smtClean="0"/>
              <a:t>2</a:t>
            </a:fld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2780928"/>
            <a:ext cx="8229600" cy="3556992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/>
              <a:t>  </a:t>
            </a:r>
            <a:r>
              <a:rPr lang="en-US" dirty="0">
                <a:solidFill>
                  <a:srgbClr val="00B050"/>
                </a:solidFill>
              </a:rPr>
              <a:t> First</a:t>
            </a:r>
            <a:r>
              <a:rPr lang="en-US" dirty="0"/>
              <a:t>, the verb (</a:t>
            </a:r>
            <a:r>
              <a:rPr lang="en-US" i="1" dirty="0"/>
              <a:t>be</a:t>
            </a:r>
            <a:r>
              <a:rPr lang="en-US" dirty="0"/>
              <a:t>) is the most frequent verb. It has more distinct forms with respect to person, number and tense.</a:t>
            </a:r>
          </a:p>
          <a:p>
            <a:pPr marL="0" indent="0" algn="l" rtl="0">
              <a:buNone/>
            </a:pPr>
            <a:r>
              <a:rPr lang="en-US" dirty="0"/>
              <a:t> </a:t>
            </a:r>
          </a:p>
          <a:p>
            <a:pPr marL="0" indent="0" algn="l" rtl="0">
              <a:buNone/>
            </a:pPr>
            <a:r>
              <a:rPr lang="en-US" dirty="0" err="1"/>
              <a:t>Eg</a:t>
            </a:r>
            <a:r>
              <a:rPr lang="en-US" dirty="0"/>
              <a:t>. Verb be &amp; walk</a:t>
            </a: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24328" y="4016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54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9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01E35-8781-4AF2-9737-C7D948E28702}" type="slidenum">
              <a:rPr lang="ar-EG" smtClean="0"/>
              <a:t>20</a:t>
            </a:fld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88640"/>
            <a:ext cx="8229600" cy="6120680"/>
          </a:xfrm>
        </p:spPr>
        <p:txBody>
          <a:bodyPr/>
          <a:lstStyle/>
          <a:p>
            <a:pPr marL="0" indent="0" algn="l" rtl="0">
              <a:buNone/>
            </a:pPr>
            <a:r>
              <a:rPr lang="en-US" dirty="0"/>
              <a:t>Phrases such as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together with</a:t>
            </a:r>
            <a:r>
              <a:rPr lang="en-US" dirty="0"/>
              <a:t>,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along with</a:t>
            </a:r>
            <a:r>
              <a:rPr lang="en-US" dirty="0"/>
              <a:t>, and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as well as </a:t>
            </a:r>
            <a:r>
              <a:rPr lang="en-US" dirty="0"/>
              <a:t>seem to join subjects, but they do not work the same as and: they are not conjunctions.</a:t>
            </a:r>
          </a:p>
          <a:p>
            <a:pPr marL="0" indent="0" algn="l" rtl="0">
              <a:buNone/>
            </a:pPr>
            <a:r>
              <a:rPr lang="en-US" dirty="0" err="1"/>
              <a:t>Eg</a:t>
            </a:r>
            <a:r>
              <a:rPr lang="en-US" dirty="0"/>
              <a:t>. </a:t>
            </a:r>
          </a:p>
          <a:p>
            <a:pPr marL="0" indent="0" algn="l" rtl="0">
              <a:buNone/>
            </a:pPr>
            <a:r>
              <a:rPr lang="en-US" dirty="0"/>
              <a:t>-</a:t>
            </a:r>
            <a:r>
              <a:rPr lang="en-US" sz="2800" dirty="0">
                <a:solidFill>
                  <a:srgbClr val="00B0F0"/>
                </a:solidFill>
              </a:rPr>
              <a:t>Some of the hay in the barn, as well as some major pieces of farm equipment, </a:t>
            </a:r>
            <a:r>
              <a:rPr lang="en-US" sz="2800" u="sng" dirty="0">
                <a:solidFill>
                  <a:srgbClr val="00B0F0"/>
                </a:solidFill>
              </a:rPr>
              <a:t>was</a:t>
            </a:r>
            <a:r>
              <a:rPr lang="en-US" sz="2800" dirty="0">
                <a:solidFill>
                  <a:srgbClr val="00B0F0"/>
                </a:solidFill>
              </a:rPr>
              <a:t> ruined in the flood.</a:t>
            </a:r>
          </a:p>
          <a:p>
            <a:pPr marL="0" indent="0" algn="l" rtl="0">
              <a:buNone/>
            </a:pPr>
            <a:endParaRPr lang="en-US" sz="2800" dirty="0">
              <a:solidFill>
                <a:srgbClr val="00B0F0"/>
              </a:solidFill>
            </a:endParaRPr>
          </a:p>
          <a:p>
            <a:pPr marL="0" indent="0" algn="l" rtl="0">
              <a:buNone/>
            </a:pPr>
            <a:r>
              <a:rPr lang="en-US" sz="2800" dirty="0">
                <a:solidFill>
                  <a:srgbClr val="00B0F0"/>
                </a:solidFill>
              </a:rPr>
              <a:t>-The major spending bill before Congress, together with some other bills that are awaiting action, </a:t>
            </a:r>
            <a:r>
              <a:rPr lang="en-US" sz="2800" u="sng" dirty="0">
                <a:solidFill>
                  <a:srgbClr val="00B0F0"/>
                </a:solidFill>
              </a:rPr>
              <a:t>is</a:t>
            </a:r>
            <a:r>
              <a:rPr lang="en-US" sz="2800" dirty="0">
                <a:solidFill>
                  <a:srgbClr val="00B0F0"/>
                </a:solidFill>
              </a:rPr>
              <a:t> going to cost taxpayers plenty.</a:t>
            </a:r>
            <a:endParaRPr lang="ar-EG" sz="2800" dirty="0">
              <a:solidFill>
                <a:srgbClr val="00B0F0"/>
              </a:solidFill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08304" y="15567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91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4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01E35-8781-4AF2-9737-C7D948E28702}" type="slidenum">
              <a:rPr lang="ar-EG" smtClean="0"/>
              <a:t>21</a:t>
            </a:fld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548680"/>
            <a:ext cx="8229600" cy="5688632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 algn="l" rtl="0">
              <a:buNone/>
            </a:pPr>
            <a:r>
              <a:rPr lang="en-US" dirty="0"/>
              <a:t>In formal writing, when </a:t>
            </a:r>
            <a:r>
              <a:rPr lang="en-US" i="1" dirty="0"/>
              <a:t>either</a:t>
            </a:r>
            <a:r>
              <a:rPr lang="en-US" dirty="0"/>
              <a:t> and </a:t>
            </a:r>
            <a:r>
              <a:rPr lang="en-US" i="1" dirty="0"/>
              <a:t>neither </a:t>
            </a:r>
            <a:r>
              <a:rPr lang="en-US" dirty="0"/>
              <a:t>appear as a subject alone (without their sidekicks or &amp; nor), they are singular. This is true even though the subject seems to be two things.</a:t>
            </a:r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r>
              <a:rPr lang="en-US" dirty="0" err="1"/>
              <a:t>Eg</a:t>
            </a:r>
            <a:r>
              <a:rPr lang="en-US" dirty="0"/>
              <a:t>. </a:t>
            </a:r>
          </a:p>
          <a:p>
            <a:pPr marL="0" indent="0" algn="l" rtl="0">
              <a:buNone/>
            </a:pPr>
            <a:r>
              <a:rPr lang="en-US" sz="2800" u="sng" dirty="0">
                <a:solidFill>
                  <a:srgbClr val="00B0F0"/>
                </a:solidFill>
              </a:rPr>
              <a:t>Neither</a:t>
            </a:r>
            <a:r>
              <a:rPr lang="en-US" sz="2800" dirty="0">
                <a:solidFill>
                  <a:srgbClr val="00B0F0"/>
                </a:solidFill>
              </a:rPr>
              <a:t> of these choices </a:t>
            </a:r>
            <a:r>
              <a:rPr lang="en-US" sz="2800" u="sng" dirty="0">
                <a:solidFill>
                  <a:srgbClr val="00B0F0"/>
                </a:solidFill>
              </a:rPr>
              <a:t>appears </a:t>
            </a:r>
            <a:r>
              <a:rPr lang="en-US" sz="2800" dirty="0">
                <a:solidFill>
                  <a:srgbClr val="00B0F0"/>
                </a:solidFill>
              </a:rPr>
              <a:t>to be satisfactory.</a:t>
            </a:r>
          </a:p>
          <a:p>
            <a:pPr marL="0" indent="0" algn="l" rtl="0">
              <a:buNone/>
            </a:pPr>
            <a:endParaRPr lang="en-US" sz="2800" dirty="0">
              <a:solidFill>
                <a:srgbClr val="00B0F0"/>
              </a:solidFill>
            </a:endParaRPr>
          </a:p>
          <a:p>
            <a:pPr marL="0" indent="0" algn="ctr" rtl="0">
              <a:buNone/>
            </a:pPr>
            <a:r>
              <a:rPr lang="en-US" sz="2800" dirty="0"/>
              <a:t>Note: when either and neither act as correlative conjunctions, however, it becomes a bit more complicated.</a:t>
            </a:r>
            <a:endParaRPr lang="ar-EG" sz="28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660232" y="2514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76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7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Conclusion</a:t>
            </a:r>
            <a:endParaRPr lang="ar-EG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01E35-8781-4AF2-9737-C7D948E28702}" type="slidenum">
              <a:rPr lang="ar-EG" smtClean="0"/>
              <a:t>22</a:t>
            </a:fld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 rtl="0">
              <a:buNone/>
            </a:pPr>
            <a:r>
              <a:rPr lang="en-GB" dirty="0"/>
              <a:t>     In many English sentences, subject-verb number agreement is straightforward and noncontroversial. However, it’s quite clear that a number of unresolved questions remain. When a form is syntactically singular but notionally plural (or vice versa), there is a potential conflict. Agreement based on form is straightforward, but when agreement is driven by meaning or use, this gives rise to the possibility of variation among users.  </a:t>
            </a:r>
            <a:endParaRPr lang="ar-EG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40352" y="3326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85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1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01E35-8781-4AF2-9737-C7D948E28702}" type="slidenum">
              <a:rPr lang="ar-EG" smtClean="0"/>
              <a:t>23</a:t>
            </a:fld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836712"/>
            <a:ext cx="8229600" cy="4525963"/>
          </a:xfrm>
        </p:spPr>
        <p:txBody>
          <a:bodyPr/>
          <a:lstStyle/>
          <a:p>
            <a:pPr marL="0" indent="0" algn="ctr" rtl="0">
              <a:buNone/>
            </a:pPr>
            <a:endParaRPr lang="en-GB" dirty="0"/>
          </a:p>
          <a:p>
            <a:pPr marL="0" indent="0" algn="ctr" rtl="0">
              <a:buNone/>
            </a:pPr>
            <a:endParaRPr lang="en-GB" dirty="0"/>
          </a:p>
          <a:p>
            <a:pPr marL="0" indent="0" algn="ctr" rtl="0">
              <a:buNone/>
            </a:pPr>
            <a:endParaRPr lang="en-GB" dirty="0"/>
          </a:p>
          <a:p>
            <a:pPr marL="0" indent="0" algn="ctr" rtl="0">
              <a:buNone/>
            </a:pPr>
            <a:r>
              <a:rPr lang="en-GB" sz="8000" dirty="0"/>
              <a:t>Thank You</a:t>
            </a:r>
            <a:endParaRPr lang="ar-EG" sz="8000" dirty="0"/>
          </a:p>
        </p:txBody>
      </p:sp>
    </p:spTree>
    <p:extLst>
      <p:ext uri="{BB962C8B-B14F-4D97-AF65-F5344CB8AC3E}">
        <p14:creationId xmlns:p14="http://schemas.microsoft.com/office/powerpoint/2010/main" val="1236594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01E35-8781-4AF2-9737-C7D948E28702}" type="slidenum">
              <a:rPr lang="ar-EG" smtClean="0"/>
              <a:t>3</a:t>
            </a:fld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404664"/>
            <a:ext cx="8229600" cy="5688632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/>
              <a:t>A verb like </a:t>
            </a:r>
            <a:r>
              <a:rPr lang="en-US" i="1" dirty="0"/>
              <a:t>walk</a:t>
            </a:r>
            <a:r>
              <a:rPr lang="en-US" dirty="0"/>
              <a:t> has two present-tense forms and one past tense form like,</a:t>
            </a:r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r>
              <a:rPr lang="en-US" dirty="0"/>
              <a:t>Present tense:</a:t>
            </a:r>
          </a:p>
          <a:p>
            <a:pPr marL="0" indent="0" algn="l" rtl="0">
              <a:buNone/>
            </a:pPr>
            <a:r>
              <a:rPr lang="en-US" dirty="0"/>
              <a:t>                 </a:t>
            </a:r>
            <a:r>
              <a:rPr lang="en-US" b="1" dirty="0"/>
              <a:t>Walks </a:t>
            </a:r>
            <a:r>
              <a:rPr lang="en-US" dirty="0"/>
              <a:t>(third person singular)</a:t>
            </a:r>
          </a:p>
          <a:p>
            <a:pPr marL="0" indent="0" algn="l" rtl="0">
              <a:buNone/>
            </a:pPr>
            <a:r>
              <a:rPr lang="en-US" dirty="0"/>
              <a:t>                 </a:t>
            </a:r>
            <a:r>
              <a:rPr lang="en-US" b="1" dirty="0"/>
              <a:t>Walk</a:t>
            </a:r>
            <a:r>
              <a:rPr lang="en-US" dirty="0"/>
              <a:t>  (all other persons and numbers)</a:t>
            </a:r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r>
              <a:rPr lang="en-US" dirty="0"/>
              <a:t>Past tense:</a:t>
            </a:r>
          </a:p>
          <a:p>
            <a:pPr marL="0" indent="0" algn="l" rtl="0">
              <a:buNone/>
            </a:pPr>
            <a:r>
              <a:rPr lang="en-US" dirty="0"/>
              <a:t>                 </a:t>
            </a:r>
            <a:r>
              <a:rPr lang="en-US" b="1" dirty="0"/>
              <a:t>Walked</a:t>
            </a:r>
            <a:r>
              <a:rPr lang="en-US" dirty="0"/>
              <a:t> (all persons and numbers)</a:t>
            </a:r>
          </a:p>
          <a:p>
            <a:pPr marL="0" indent="0" algn="l" rtl="0">
              <a:buNone/>
            </a:pPr>
            <a:endParaRPr lang="en-US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24328" y="1324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12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01E35-8781-4AF2-9737-C7D948E28702}" type="slidenum">
              <a:rPr lang="ar-EG" smtClean="0"/>
              <a:t>4</a:t>
            </a:fld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400" dirty="0"/>
              <a:t>Whereas,</a:t>
            </a:r>
          </a:p>
          <a:p>
            <a:pPr marL="0" indent="0" algn="l" rtl="0">
              <a:buNone/>
            </a:pPr>
            <a:r>
              <a:rPr lang="en-US" sz="2400" dirty="0"/>
              <a:t>The verb </a:t>
            </a:r>
            <a:r>
              <a:rPr lang="en-US" sz="2400" b="1" i="1" dirty="0"/>
              <a:t>be</a:t>
            </a:r>
            <a:r>
              <a:rPr lang="en-US" sz="2400" dirty="0"/>
              <a:t> has three distinct present-tense and two past tense forms in distinguishing person and number (singular or plural)</a:t>
            </a:r>
          </a:p>
          <a:p>
            <a:pPr marL="0" indent="0" algn="l" rtl="0">
              <a:buNone/>
            </a:pPr>
            <a:endParaRPr lang="en-US" sz="2400" dirty="0"/>
          </a:p>
          <a:p>
            <a:pPr marL="0" indent="0" algn="l" rtl="0">
              <a:buNone/>
            </a:pPr>
            <a:r>
              <a:rPr lang="en-US" sz="2400" b="1" dirty="0"/>
              <a:t>Present tense:</a:t>
            </a:r>
          </a:p>
          <a:p>
            <a:pPr marL="0" indent="0" algn="l" rtl="0">
              <a:buNone/>
            </a:pPr>
            <a:r>
              <a:rPr lang="en-US" sz="2400" dirty="0"/>
              <a:t>Is (3</a:t>
            </a:r>
            <a:r>
              <a:rPr lang="en-US" sz="2400" baseline="30000" dirty="0"/>
              <a:t>rd</a:t>
            </a:r>
            <a:r>
              <a:rPr lang="en-US" sz="2400" dirty="0"/>
              <a:t> person singular) he, she, it</a:t>
            </a:r>
          </a:p>
          <a:p>
            <a:pPr marL="0" indent="0" algn="l" rtl="0">
              <a:buNone/>
            </a:pPr>
            <a:r>
              <a:rPr lang="en-US" sz="2400" dirty="0"/>
              <a:t>Am ( 1</a:t>
            </a:r>
            <a:r>
              <a:rPr lang="en-US" sz="2400" baseline="30000" dirty="0"/>
              <a:t>st</a:t>
            </a:r>
            <a:r>
              <a:rPr lang="en-US" sz="2400" dirty="0"/>
              <a:t> person singular) I</a:t>
            </a:r>
          </a:p>
          <a:p>
            <a:pPr marL="0" indent="0" algn="l" rtl="0">
              <a:buNone/>
            </a:pPr>
            <a:r>
              <a:rPr lang="en-US" sz="2400" dirty="0"/>
              <a:t>Are (everything else)</a:t>
            </a:r>
          </a:p>
          <a:p>
            <a:pPr marL="0" indent="0" algn="l" rtl="0">
              <a:buNone/>
            </a:pPr>
            <a:endParaRPr lang="en-US" sz="2400" dirty="0"/>
          </a:p>
          <a:p>
            <a:pPr marL="0" indent="0" algn="l" rtl="0">
              <a:buNone/>
            </a:pPr>
            <a:r>
              <a:rPr lang="en-US" sz="2400" b="1" dirty="0"/>
              <a:t>Past tense:</a:t>
            </a:r>
          </a:p>
          <a:p>
            <a:pPr marL="0" indent="0" algn="l" rtl="0">
              <a:buNone/>
            </a:pPr>
            <a:r>
              <a:rPr lang="en-US" sz="2400" dirty="0"/>
              <a:t>Was (1</a:t>
            </a:r>
            <a:r>
              <a:rPr lang="en-US" sz="2400" baseline="30000" dirty="0"/>
              <a:t>st</a:t>
            </a:r>
            <a:r>
              <a:rPr lang="en-US" sz="2400" dirty="0"/>
              <a:t> and 3</a:t>
            </a:r>
            <a:r>
              <a:rPr lang="en-US" sz="2400" baseline="30000" dirty="0"/>
              <a:t>rd</a:t>
            </a:r>
            <a:r>
              <a:rPr lang="en-US" sz="2400" dirty="0"/>
              <a:t> person </a:t>
            </a:r>
            <a:r>
              <a:rPr lang="en-US" sz="2400" dirty="0" err="1"/>
              <a:t>sg</a:t>
            </a:r>
            <a:r>
              <a:rPr lang="en-US" sz="2400" dirty="0"/>
              <a:t>.) I, he, she, it</a:t>
            </a:r>
          </a:p>
          <a:p>
            <a:pPr marL="0" indent="0" algn="l" rtl="0">
              <a:buNone/>
            </a:pPr>
            <a:r>
              <a:rPr lang="en-US" sz="2400" dirty="0"/>
              <a:t>Were (everything else)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08304" y="2514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07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01E35-8781-4AF2-9737-C7D948E28702}" type="slidenum">
              <a:rPr lang="ar-EG" smtClean="0"/>
              <a:t>5</a:t>
            </a:fld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 algn="l" rtl="0">
              <a:buNone/>
            </a:pPr>
            <a:r>
              <a:rPr lang="en-US" sz="2400" dirty="0">
                <a:solidFill>
                  <a:srgbClr val="00B050"/>
                </a:solidFill>
              </a:rPr>
              <a:t>Second</a:t>
            </a:r>
            <a:r>
              <a:rPr lang="en-US" sz="2400" dirty="0"/>
              <a:t>, the copular </a:t>
            </a:r>
            <a:r>
              <a:rPr lang="en-US" sz="2400" i="1" dirty="0"/>
              <a:t>(be) </a:t>
            </a:r>
            <a:r>
              <a:rPr lang="en-US" sz="2400" dirty="0"/>
              <a:t>may be followed by adjective phrases..</a:t>
            </a:r>
          </a:p>
          <a:p>
            <a:pPr marL="0" indent="0" algn="l" rtl="0">
              <a:buNone/>
            </a:pPr>
            <a:r>
              <a:rPr lang="en-US" sz="2400" dirty="0"/>
              <a:t>----------------------------------------------------------------</a:t>
            </a:r>
          </a:p>
          <a:p>
            <a:pPr algn="l" rtl="0"/>
            <a:r>
              <a:rPr lang="en-US" sz="2400" dirty="0"/>
              <a:t>There are three neutral types of copular verbs:</a:t>
            </a:r>
          </a:p>
          <a:p>
            <a:pPr marL="514350" indent="-514350" algn="l" rtl="0">
              <a:buAutoNum type="arabicPeriod"/>
            </a:pPr>
            <a:r>
              <a:rPr lang="en-US" sz="2400" b="1" dirty="0"/>
              <a:t>Perception copulas</a:t>
            </a:r>
            <a:r>
              <a:rPr lang="en-US" sz="2400" dirty="0"/>
              <a:t>, such (appear, look, seem, sound, feel, seem, smell and taste) </a:t>
            </a:r>
          </a:p>
          <a:p>
            <a:pPr marL="0" indent="0" algn="l" rtl="0">
              <a:buNone/>
            </a:pPr>
            <a:r>
              <a:rPr lang="en-US" sz="2400" dirty="0"/>
              <a:t> </a:t>
            </a:r>
            <a:r>
              <a:rPr lang="en-US" sz="2400" dirty="0" err="1"/>
              <a:t>Eg</a:t>
            </a:r>
            <a:r>
              <a:rPr lang="en-US" sz="2400" dirty="0"/>
              <a:t>. </a:t>
            </a:r>
            <a:r>
              <a:rPr lang="en-US" sz="2400" dirty="0">
                <a:solidFill>
                  <a:srgbClr val="00B0F0"/>
                </a:solidFill>
              </a:rPr>
              <a:t>They look funny.</a:t>
            </a:r>
          </a:p>
          <a:p>
            <a:pPr marL="0" indent="0" algn="l" rtl="0">
              <a:buNone/>
            </a:pPr>
            <a:endParaRPr lang="en-US" sz="2400" dirty="0"/>
          </a:p>
          <a:p>
            <a:pPr marL="0" indent="0" algn="l" rtl="0">
              <a:buNone/>
            </a:pPr>
            <a:r>
              <a:rPr lang="en-US" sz="2400" dirty="0"/>
              <a:t>2. </a:t>
            </a:r>
            <a:r>
              <a:rPr lang="en-US" sz="2400" b="1" dirty="0"/>
              <a:t>State copulas, </a:t>
            </a:r>
            <a:r>
              <a:rPr lang="en-US" sz="2400" dirty="0"/>
              <a:t>such ( lie, remain, rest, stand)</a:t>
            </a:r>
            <a:endParaRPr lang="en-US" sz="2400" b="1" dirty="0"/>
          </a:p>
          <a:p>
            <a:pPr marL="0" indent="0" algn="l" rtl="0">
              <a:buNone/>
            </a:pPr>
            <a:r>
              <a:rPr lang="en-US" sz="2400" dirty="0" err="1"/>
              <a:t>Eg</a:t>
            </a:r>
            <a:r>
              <a:rPr lang="en-US" sz="2400" dirty="0"/>
              <a:t>. </a:t>
            </a:r>
            <a:r>
              <a:rPr lang="en-US" sz="2400" dirty="0">
                <a:solidFill>
                  <a:srgbClr val="00B0F0"/>
                </a:solidFill>
              </a:rPr>
              <a:t>They remain protected.</a:t>
            </a:r>
          </a:p>
          <a:p>
            <a:pPr marL="0" indent="0" algn="l" rtl="0">
              <a:buNone/>
            </a:pPr>
            <a:endParaRPr lang="en-US" sz="2400" dirty="0"/>
          </a:p>
          <a:p>
            <a:pPr marL="514350" indent="-514350" algn="l" rtl="0">
              <a:buAutoNum type="arabicPeriod" startAt="3"/>
            </a:pPr>
            <a:r>
              <a:rPr lang="en-US" sz="2400" b="1" dirty="0"/>
              <a:t>Change of state copulas</a:t>
            </a:r>
            <a:r>
              <a:rPr lang="en-US" sz="2400" dirty="0"/>
              <a:t>, such (become, fall, get..)</a:t>
            </a:r>
          </a:p>
          <a:p>
            <a:pPr marL="0" indent="0" algn="l" rtl="0">
              <a:buNone/>
            </a:pPr>
            <a:r>
              <a:rPr lang="en-US" sz="2400" dirty="0"/>
              <a:t>  </a:t>
            </a:r>
            <a:r>
              <a:rPr lang="en-US" sz="2400" dirty="0" err="1"/>
              <a:t>Eg</a:t>
            </a:r>
            <a:r>
              <a:rPr lang="en-US" sz="2400" dirty="0"/>
              <a:t>. </a:t>
            </a:r>
            <a:r>
              <a:rPr lang="en-US" sz="2400" dirty="0">
                <a:solidFill>
                  <a:srgbClr val="00B0F0"/>
                </a:solidFill>
              </a:rPr>
              <a:t>They fall ill.</a:t>
            </a:r>
          </a:p>
          <a:p>
            <a:pPr marL="0" indent="0" algn="l" rtl="0">
              <a:buNone/>
            </a:pPr>
            <a:endParaRPr lang="ar-EG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96336" y="27089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5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0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01E35-8781-4AF2-9737-C7D948E28702}" type="slidenum">
              <a:rPr lang="ar-EG" smtClean="0"/>
              <a:t>6</a:t>
            </a:fld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dirty="0"/>
              <a:t>The copula </a:t>
            </a:r>
            <a:r>
              <a:rPr lang="en-US" i="1" dirty="0"/>
              <a:t>be</a:t>
            </a:r>
            <a:r>
              <a:rPr lang="en-US" dirty="0"/>
              <a:t> can be followed by adjective, noun, and adverbial phrases,</a:t>
            </a:r>
          </a:p>
          <a:p>
            <a:pPr marL="0" indent="0" algn="l" rtl="0">
              <a:buNone/>
            </a:pPr>
            <a:r>
              <a:rPr lang="en-US" dirty="0"/>
              <a:t>  </a:t>
            </a:r>
          </a:p>
          <a:p>
            <a:pPr marL="0" indent="0" algn="l" rtl="0">
              <a:buNone/>
            </a:pPr>
            <a:r>
              <a:rPr lang="en-US" dirty="0" err="1"/>
              <a:t>Eg</a:t>
            </a:r>
            <a:r>
              <a:rPr lang="en-US" dirty="0"/>
              <a:t>.               </a:t>
            </a:r>
          </a:p>
          <a:p>
            <a:pPr marL="0" indent="0" algn="l" rtl="0">
              <a:buNone/>
            </a:pPr>
            <a:r>
              <a:rPr lang="en-US" dirty="0"/>
              <a:t>          </a:t>
            </a:r>
            <a:r>
              <a:rPr lang="en-US" dirty="0">
                <a:solidFill>
                  <a:srgbClr val="00B0F0"/>
                </a:solidFill>
              </a:rPr>
              <a:t>         attractive (adjective)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00B0F0"/>
                </a:solidFill>
              </a:rPr>
              <a:t>He is          an actor    (noun)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00B0F0"/>
                </a:solidFill>
              </a:rPr>
              <a:t>                   in Czech    (adverb)</a:t>
            </a:r>
            <a:endParaRPr lang="ar-EG" dirty="0">
              <a:solidFill>
                <a:srgbClr val="00B0F0"/>
              </a:solidFill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64288" y="23488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19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4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01E35-8781-4AF2-9737-C7D948E28702}" type="slidenum">
              <a:rPr lang="ar-EG" smtClean="0"/>
              <a:t>7</a:t>
            </a:fld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36713"/>
            <a:ext cx="8229600" cy="4464496"/>
          </a:xfrm>
        </p:spPr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sz="2400" dirty="0"/>
              <a:t>While most of the other copular verbs are followed by adjective phrase,</a:t>
            </a:r>
          </a:p>
          <a:p>
            <a:pPr marL="0" indent="0" algn="l" rtl="0">
              <a:buNone/>
            </a:pPr>
            <a:r>
              <a:rPr lang="en-US" sz="2400" dirty="0" err="1"/>
              <a:t>Eg</a:t>
            </a:r>
            <a:r>
              <a:rPr lang="en-US" sz="2400" dirty="0"/>
              <a:t>.               </a:t>
            </a:r>
          </a:p>
          <a:p>
            <a:pPr marL="0" indent="0" algn="l" rtl="0">
              <a:buNone/>
            </a:pPr>
            <a:r>
              <a:rPr lang="en-US" sz="2400" dirty="0"/>
              <a:t>                      </a:t>
            </a:r>
          </a:p>
          <a:p>
            <a:pPr algn="ctr" rtl="0"/>
            <a:r>
              <a:rPr lang="en-US" sz="2400" dirty="0">
                <a:solidFill>
                  <a:srgbClr val="00B0F0"/>
                </a:solidFill>
              </a:rPr>
              <a:t>He became attractive.        He became an actor.</a:t>
            </a:r>
          </a:p>
          <a:p>
            <a:pPr marL="0" indent="0" algn="ctr" rtl="0">
              <a:buNone/>
            </a:pPr>
            <a:endParaRPr lang="en-US" sz="2400" dirty="0">
              <a:solidFill>
                <a:srgbClr val="00B0F0"/>
              </a:solidFill>
            </a:endParaRPr>
          </a:p>
          <a:p>
            <a:pPr algn="ctr" rtl="0"/>
            <a:r>
              <a:rPr lang="en-US" sz="2400" dirty="0">
                <a:solidFill>
                  <a:srgbClr val="00B0F0"/>
                </a:solidFill>
              </a:rPr>
              <a:t>She turned wild.      She turned traitor.</a:t>
            </a:r>
          </a:p>
          <a:p>
            <a:pPr marL="0" indent="0" algn="l" rtl="0">
              <a:buNone/>
            </a:pPr>
            <a:endParaRPr lang="ar-EG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36296" y="11026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86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01E35-8781-4AF2-9737-C7D948E28702}" type="slidenum">
              <a:rPr lang="ar-EG" smtClean="0"/>
              <a:t>8</a:t>
            </a:fld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404664"/>
            <a:ext cx="8229600" cy="5937523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>
                <a:solidFill>
                  <a:srgbClr val="00B050"/>
                </a:solidFill>
              </a:rPr>
              <a:t>Third, </a:t>
            </a:r>
            <a:r>
              <a:rPr lang="en-US" dirty="0"/>
              <a:t>the copula </a:t>
            </a:r>
            <a:r>
              <a:rPr lang="en-US" i="1" dirty="0"/>
              <a:t>be  </a:t>
            </a:r>
            <a:r>
              <a:rPr lang="en-US" dirty="0"/>
              <a:t>is different due to its syntactic behavior.. Like negation, question formation and other constructions.</a:t>
            </a:r>
          </a:p>
          <a:p>
            <a:pPr marL="0" indent="0" algn="l" rtl="0">
              <a:buNone/>
            </a:pPr>
            <a:r>
              <a:rPr lang="en-US" dirty="0" err="1"/>
              <a:t>Eg</a:t>
            </a:r>
            <a:r>
              <a:rPr lang="en-US" dirty="0"/>
              <a:t>.</a:t>
            </a:r>
            <a:endParaRPr lang="en-US" i="1" dirty="0"/>
          </a:p>
          <a:p>
            <a:pPr marL="0" indent="0" algn="l" rtl="0">
              <a:buNone/>
            </a:pPr>
            <a:r>
              <a:rPr lang="en-US" dirty="0">
                <a:solidFill>
                  <a:srgbClr val="00B0F0"/>
                </a:solidFill>
              </a:rPr>
              <a:t>He </a:t>
            </a:r>
            <a:r>
              <a:rPr lang="en-US" u="sng" dirty="0">
                <a:solidFill>
                  <a:srgbClr val="00B0F0"/>
                </a:solidFill>
              </a:rPr>
              <a:t>is</a:t>
            </a:r>
            <a:r>
              <a:rPr lang="en-US" dirty="0">
                <a:solidFill>
                  <a:srgbClr val="00B0F0"/>
                </a:solidFill>
              </a:rPr>
              <a:t> an engineer.           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He walk</a:t>
            </a:r>
            <a:r>
              <a:rPr lang="en-US" u="sng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to school.</a:t>
            </a:r>
          </a:p>
          <a:p>
            <a:pPr marL="0" indent="0" algn="l" rtl="0">
              <a:buNone/>
            </a:pPr>
            <a:r>
              <a:rPr lang="en-US" u="sng" dirty="0">
                <a:solidFill>
                  <a:srgbClr val="00B0F0"/>
                </a:solidFill>
              </a:rPr>
              <a:t>Is</a:t>
            </a:r>
            <a:r>
              <a:rPr lang="en-US" dirty="0">
                <a:solidFill>
                  <a:srgbClr val="00B0F0"/>
                </a:solidFill>
              </a:rPr>
              <a:t> he an engineer?           </a:t>
            </a:r>
            <a:r>
              <a:rPr lang="en-US" u="sng" dirty="0">
                <a:solidFill>
                  <a:schemeClr val="accent6">
                    <a:lumMod val="75000"/>
                  </a:schemeClr>
                </a:solidFill>
              </a:rPr>
              <a:t>Does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he walk to work?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00B0F0"/>
                </a:solidFill>
              </a:rPr>
              <a:t>He </a:t>
            </a:r>
            <a:r>
              <a:rPr lang="en-US" u="sng" dirty="0">
                <a:solidFill>
                  <a:srgbClr val="00B0F0"/>
                </a:solidFill>
              </a:rPr>
              <a:t>is</a:t>
            </a:r>
            <a:r>
              <a:rPr lang="en-US" dirty="0">
                <a:solidFill>
                  <a:srgbClr val="00B0F0"/>
                </a:solidFill>
              </a:rPr>
              <a:t>n’t a teacher.          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He </a:t>
            </a:r>
            <a:r>
              <a:rPr lang="en-US" u="sng" dirty="0">
                <a:solidFill>
                  <a:schemeClr val="accent6">
                    <a:lumMod val="75000"/>
                  </a:schemeClr>
                </a:solidFill>
              </a:rPr>
              <a:t>does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n’t walk home. </a:t>
            </a:r>
          </a:p>
          <a:p>
            <a:pPr marL="0" indent="0" algn="l" rtl="0">
              <a:buNone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algn="l" rtl="0"/>
            <a:r>
              <a:rPr lang="en-US" dirty="0"/>
              <a:t>The rest of other copular verbs take a </a:t>
            </a:r>
            <a:r>
              <a:rPr lang="en-US" i="1" dirty="0"/>
              <a:t>do</a:t>
            </a:r>
            <a:r>
              <a:rPr lang="en-US" dirty="0"/>
              <a:t> aux. in question formation and negation. Like</a:t>
            </a:r>
          </a:p>
          <a:p>
            <a:pPr marL="0" indent="0" algn="l" rtl="0">
              <a:buNone/>
            </a:pPr>
            <a:r>
              <a:rPr lang="en-US" dirty="0"/>
              <a:t>               Did he </a:t>
            </a:r>
            <a:r>
              <a:rPr lang="en-US" u="sng" dirty="0"/>
              <a:t>get</a:t>
            </a:r>
            <a:r>
              <a:rPr lang="en-US" dirty="0"/>
              <a:t> taller?</a:t>
            </a:r>
          </a:p>
          <a:p>
            <a:pPr marL="0" indent="0" algn="l" rtl="0">
              <a:buNone/>
            </a:pPr>
            <a:r>
              <a:rPr lang="en-US" dirty="0"/>
              <a:t>               I don’t </a:t>
            </a:r>
            <a:r>
              <a:rPr lang="en-US" u="sng" dirty="0"/>
              <a:t>feel</a:t>
            </a:r>
            <a:r>
              <a:rPr lang="en-US" dirty="0"/>
              <a:t> well.</a:t>
            </a:r>
          </a:p>
          <a:p>
            <a:pPr marL="0" indent="0" algn="l" rtl="0"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        </a:t>
            </a:r>
            <a:endParaRPr lang="ar-EG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52320" y="49411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6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9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/>
          </a:bodyPr>
          <a:lstStyle/>
          <a:p>
            <a:pPr algn="l" rtl="0"/>
            <a:r>
              <a:rPr lang="en-US" sz="3600" dirty="0"/>
              <a:t>It’s wrong to substitute the context of the verbs with one another. </a:t>
            </a:r>
            <a:br>
              <a:rPr lang="en-US" sz="3600" dirty="0"/>
            </a:br>
            <a:r>
              <a:rPr lang="en-US" sz="3600" dirty="0" err="1"/>
              <a:t>Eg</a:t>
            </a:r>
            <a:r>
              <a:rPr lang="en-US" sz="3600" dirty="0"/>
              <a:t>. 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-</a:t>
            </a:r>
            <a:r>
              <a:rPr lang="en-US" sz="3600" dirty="0">
                <a:solidFill>
                  <a:srgbClr val="FF0000"/>
                </a:solidFill>
              </a:rPr>
              <a:t>Do they be happy?  </a:t>
            </a:r>
            <a:br>
              <a:rPr lang="en-US" sz="3600" dirty="0"/>
            </a:br>
            <a:r>
              <a:rPr lang="en-US" sz="3600" dirty="0"/>
              <a:t>Instead of “Are they happy?”</a:t>
            </a:r>
            <a:br>
              <a:rPr lang="en-US" sz="3600" dirty="0"/>
            </a:br>
            <a:r>
              <a:rPr lang="en-US" sz="3600" dirty="0"/>
              <a:t>-</a:t>
            </a:r>
            <a:r>
              <a:rPr lang="en-US" sz="3600" dirty="0">
                <a:solidFill>
                  <a:srgbClr val="FF0000"/>
                </a:solidFill>
              </a:rPr>
              <a:t>We don’t be teachers.</a:t>
            </a:r>
            <a:br>
              <a:rPr lang="en-US" sz="3600" dirty="0"/>
            </a:br>
            <a:r>
              <a:rPr lang="en-US" sz="3600" dirty="0"/>
              <a:t>Instead of “We aren’t teachers.”</a:t>
            </a:r>
            <a:br>
              <a:rPr lang="en-US" sz="3600" dirty="0"/>
            </a:br>
            <a:endParaRPr lang="ar-EG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01E35-8781-4AF2-9737-C7D948E28702}" type="slidenum">
              <a:rPr lang="ar-EG" smtClean="0"/>
              <a:t>9</a:t>
            </a:fld>
            <a:endParaRPr lang="ar-EG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20272" y="17008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2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6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1691</TotalTime>
  <Words>1364</Words>
  <Application>Microsoft Office PowerPoint</Application>
  <PresentationFormat>On-screen Show (4:3)</PresentationFormat>
  <Paragraphs>176</Paragraphs>
  <Slides>23</Slides>
  <Notes>1</Notes>
  <HiddenSlides>0</HiddenSlides>
  <MMClips>22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Calibri</vt:lpstr>
      <vt:lpstr>Franklin Gothic Book</vt:lpstr>
      <vt:lpstr>Perpetua</vt:lpstr>
      <vt:lpstr>Wingdings 2</vt:lpstr>
      <vt:lpstr>Equity</vt:lpstr>
      <vt:lpstr>Pedagogical Grammar, chapter 4  Copular Verbs and Subject-Verb Agreement</vt:lpstr>
      <vt:lpstr>(Copular verbs) Four reasons of making a distinction between copular verbs (specially the be verb) and other verbs,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It’s wrong to substitute the context of the verbs with one another.  Eg.   -Do they be happy?   Instead of “Are they happy?” -We don’t be teachers. Instead of “We aren’t teachers.” </vt:lpstr>
      <vt:lpstr>PowerPoint Presentation</vt:lpstr>
      <vt:lpstr>PowerPoint Presentation</vt:lpstr>
      <vt:lpstr>Subject-verb-agreement</vt:lpstr>
      <vt:lpstr> Some typical learner productions,  </vt:lpstr>
      <vt:lpstr>Examples of Reid’s semantic system are easy and cause little or no difficulty, such as: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PowerPoint Presentation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Copular Verbs and Subject-Verb Agreement</dc:title>
  <dc:creator>DR.Ahmed Saker</dc:creator>
  <cp:lastModifiedBy>saaed.adris@uod.ac</cp:lastModifiedBy>
  <cp:revision>110</cp:revision>
  <dcterms:created xsi:type="dcterms:W3CDTF">2020-11-07T18:39:41Z</dcterms:created>
  <dcterms:modified xsi:type="dcterms:W3CDTF">2020-11-13T18:01:03Z</dcterms:modified>
</cp:coreProperties>
</file>