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11/09/1444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11/09/1444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11/09/1444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11/09/1444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endParaRPr lang="ar-IQ" b="1" dirty="0" smtClean="0">
              <a:solidFill>
                <a:srgbClr val="FF0000"/>
              </a:solidFill>
            </a:endParaRPr>
          </a:p>
          <a:p>
            <a:pPr algn="just"/>
            <a:r>
              <a:rPr lang="ar-IQ" b="1" dirty="0"/>
              <a:t>إذا تقرر الحجر على شخص للجنون أو للعته أو للسفه أو للغفلة أو إذا ثبت غياب شخص أو فقدانه أو الحكم عليه بالسجن، فإن المحكمة تعين قيماً عليه لإدارة </a:t>
            </a:r>
            <a:r>
              <a:rPr lang="ar-IQ" b="1" dirty="0" smtClean="0"/>
              <a:t>أمواله</a:t>
            </a:r>
            <a:r>
              <a:rPr lang="ar-IQ" b="1" dirty="0"/>
              <a:t>.</a:t>
            </a:r>
            <a:endParaRPr lang="ar-IQ" b="1" dirty="0" smtClean="0"/>
          </a:p>
          <a:p>
            <a:pPr algn="just"/>
            <a:r>
              <a:rPr lang="ar-IQ" b="1" dirty="0" smtClean="0">
                <a:solidFill>
                  <a:srgbClr val="0070C0"/>
                </a:solidFill>
              </a:rPr>
              <a:t>وبذلك </a:t>
            </a:r>
            <a:r>
              <a:rPr lang="ar-IQ" b="1" dirty="0">
                <a:solidFill>
                  <a:srgbClr val="0070C0"/>
                </a:solidFill>
              </a:rPr>
              <a:t>يمكن </a:t>
            </a:r>
            <a:r>
              <a:rPr lang="ar-IQ" b="1" dirty="0">
                <a:solidFill>
                  <a:srgbClr val="FF0000"/>
                </a:solidFill>
              </a:rPr>
              <a:t>تعريف القيّم</a:t>
            </a:r>
            <a:r>
              <a:rPr lang="ar-IQ" b="1" dirty="0">
                <a:solidFill>
                  <a:srgbClr val="0070C0"/>
                </a:solidFill>
              </a:rPr>
              <a:t>، بأنه النائب عن المحجور عليه أو الغائب أو </a:t>
            </a:r>
            <a:r>
              <a:rPr lang="ar-IQ" b="1" dirty="0" smtClean="0">
                <a:solidFill>
                  <a:srgbClr val="0070C0"/>
                </a:solidFill>
              </a:rPr>
              <a:t>المفقود أو المحكوم عليه، </a:t>
            </a:r>
            <a:r>
              <a:rPr lang="ar-IQ" b="1" dirty="0">
                <a:solidFill>
                  <a:srgbClr val="0070C0"/>
                </a:solidFill>
              </a:rPr>
              <a:t>تقيمه المحكمة لتمثيله والقيام على رعاية أمواله وإدارتها وفقاً لأحكام القانون</a:t>
            </a:r>
            <a:r>
              <a:rPr lang="ar-IQ" b="1" dirty="0" smtClean="0">
                <a:solidFill>
                  <a:srgbClr val="0070C0"/>
                </a:solidFill>
              </a:rPr>
              <a:t>.</a:t>
            </a:r>
          </a:p>
          <a:p>
            <a:endParaRPr lang="ar-IQ" dirty="0" smtClean="0"/>
          </a:p>
          <a:p>
            <a:pPr algn="just"/>
            <a:r>
              <a:rPr lang="ar-IQ" b="1" dirty="0"/>
              <a:t>كيف يتم تعيين القيّم </a:t>
            </a:r>
            <a:r>
              <a:rPr lang="ar-IQ" b="1" dirty="0" smtClean="0"/>
              <a:t>وما هي الشروط </a:t>
            </a:r>
            <a:r>
              <a:rPr lang="ar-IQ" b="1" dirty="0"/>
              <a:t>الواجب توفرها فيه </a:t>
            </a:r>
            <a:r>
              <a:rPr lang="ar-IQ" b="1" dirty="0" smtClean="0"/>
              <a:t>وما هي واجباته </a:t>
            </a:r>
            <a:r>
              <a:rPr lang="ar-IQ" b="1" dirty="0"/>
              <a:t>وحدود سلطاته </a:t>
            </a:r>
            <a:r>
              <a:rPr lang="ar-IQ" b="1" dirty="0" smtClean="0"/>
              <a:t>وحقوق</a:t>
            </a:r>
            <a:r>
              <a:rPr lang="ar-SA" b="1" dirty="0" smtClean="0"/>
              <a:t>ه و</a:t>
            </a:r>
            <a:r>
              <a:rPr lang="ar-IQ" b="1" dirty="0" smtClean="0"/>
              <a:t> </a:t>
            </a:r>
            <a:r>
              <a:rPr lang="ar-IQ" b="1" dirty="0"/>
              <a:t>إنتهاء مهمته.....؟</a:t>
            </a:r>
            <a:endParaRPr lang="en-US" dirty="0"/>
          </a:p>
          <a:p>
            <a:endParaRPr lang="en-US" dirty="0"/>
          </a:p>
        </p:txBody>
      </p:sp>
      <p:sp>
        <p:nvSpPr>
          <p:cNvPr id="3" name="Title 2"/>
          <p:cNvSpPr>
            <a:spLocks noGrp="1"/>
          </p:cNvSpPr>
          <p:nvPr>
            <p:ph type="title"/>
          </p:nvPr>
        </p:nvSpPr>
        <p:spPr/>
        <p:txBody>
          <a:bodyPr/>
          <a:lstStyle/>
          <a:p>
            <a:r>
              <a:rPr lang="ar-SA" b="1" dirty="0" smtClean="0"/>
              <a:t>القيّم</a:t>
            </a:r>
            <a:endParaRPr lang="ar-IQ" b="1" dirty="0"/>
          </a:p>
        </p:txBody>
      </p:sp>
    </p:spTree>
    <p:extLst>
      <p:ext uri="{BB962C8B-B14F-4D97-AF65-F5344CB8AC3E}">
        <p14:creationId xmlns:p14="http://schemas.microsoft.com/office/powerpoint/2010/main" val="1107074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wipe(down)">
                                      <p:cBhvr>
                                        <p:cTn id="14" dur="580">
                                          <p:stCondLst>
                                            <p:cond delay="0"/>
                                          </p:stCondLst>
                                        </p:cTn>
                                        <p:tgtEl>
                                          <p:spTgt spid="2">
                                            <p:txEl>
                                              <p:pRg st="2" end="2"/>
                                            </p:txEl>
                                          </p:spTgt>
                                        </p:tgtEl>
                                      </p:cBhvr>
                                    </p:animEffect>
                                    <p:anim calcmode="lin" valueType="num">
                                      <p:cBhvr>
                                        <p:cTn id="15"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xEl>
                                              <p:pRg st="2" end="2"/>
                                            </p:txEl>
                                          </p:spTgt>
                                        </p:tgtEl>
                                      </p:cBhvr>
                                      <p:to x="100000" y="60000"/>
                                    </p:animScale>
                                    <p:animScale>
                                      <p:cBhvr>
                                        <p:cTn id="21" dur="166" decel="50000">
                                          <p:stCondLst>
                                            <p:cond delay="676"/>
                                          </p:stCondLst>
                                        </p:cTn>
                                        <p:tgtEl>
                                          <p:spTgt spid="2">
                                            <p:txEl>
                                              <p:pRg st="2" end="2"/>
                                            </p:txEl>
                                          </p:spTgt>
                                        </p:tgtEl>
                                      </p:cBhvr>
                                      <p:to x="100000" y="100000"/>
                                    </p:animScale>
                                    <p:animScale>
                                      <p:cBhvr>
                                        <p:cTn id="22" dur="26">
                                          <p:stCondLst>
                                            <p:cond delay="1312"/>
                                          </p:stCondLst>
                                        </p:cTn>
                                        <p:tgtEl>
                                          <p:spTgt spid="2">
                                            <p:txEl>
                                              <p:pRg st="2" end="2"/>
                                            </p:txEl>
                                          </p:spTgt>
                                        </p:tgtEl>
                                      </p:cBhvr>
                                      <p:to x="100000" y="80000"/>
                                    </p:animScale>
                                    <p:animScale>
                                      <p:cBhvr>
                                        <p:cTn id="23" dur="166" decel="50000">
                                          <p:stCondLst>
                                            <p:cond delay="1338"/>
                                          </p:stCondLst>
                                        </p:cTn>
                                        <p:tgtEl>
                                          <p:spTgt spid="2">
                                            <p:txEl>
                                              <p:pRg st="2" end="2"/>
                                            </p:txEl>
                                          </p:spTgt>
                                        </p:tgtEl>
                                      </p:cBhvr>
                                      <p:to x="100000" y="100000"/>
                                    </p:animScale>
                                    <p:animScale>
                                      <p:cBhvr>
                                        <p:cTn id="24" dur="26">
                                          <p:stCondLst>
                                            <p:cond delay="1642"/>
                                          </p:stCondLst>
                                        </p:cTn>
                                        <p:tgtEl>
                                          <p:spTgt spid="2">
                                            <p:txEl>
                                              <p:pRg st="2" end="2"/>
                                            </p:txEl>
                                          </p:spTgt>
                                        </p:tgtEl>
                                      </p:cBhvr>
                                      <p:to x="100000" y="90000"/>
                                    </p:animScale>
                                    <p:animScale>
                                      <p:cBhvr>
                                        <p:cTn id="25" dur="166" decel="50000">
                                          <p:stCondLst>
                                            <p:cond delay="1668"/>
                                          </p:stCondLst>
                                        </p:cTn>
                                        <p:tgtEl>
                                          <p:spTgt spid="2">
                                            <p:txEl>
                                              <p:pRg st="2" end="2"/>
                                            </p:txEl>
                                          </p:spTgt>
                                        </p:tgtEl>
                                      </p:cBhvr>
                                      <p:to x="100000" y="100000"/>
                                    </p:animScale>
                                    <p:animScale>
                                      <p:cBhvr>
                                        <p:cTn id="26" dur="26">
                                          <p:stCondLst>
                                            <p:cond delay="1808"/>
                                          </p:stCondLst>
                                        </p:cTn>
                                        <p:tgtEl>
                                          <p:spTgt spid="2">
                                            <p:txEl>
                                              <p:pRg st="2" end="2"/>
                                            </p:txEl>
                                          </p:spTgt>
                                        </p:tgtEl>
                                      </p:cBhvr>
                                      <p:to x="100000" y="95000"/>
                                    </p:animScale>
                                    <p:animScale>
                                      <p:cBhvr>
                                        <p:cTn id="27" dur="166" decel="50000">
                                          <p:stCondLst>
                                            <p:cond delay="1834"/>
                                          </p:stCondLst>
                                        </p:cTn>
                                        <p:tgtEl>
                                          <p:spTgt spid="2">
                                            <p:txEl>
                                              <p:pRg st="2" end="2"/>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1000"/>
                                        <p:tgtEl>
                                          <p:spTgt spid="2">
                                            <p:txEl>
                                              <p:pRg st="4" end="4"/>
                                            </p:txEl>
                                          </p:spTgt>
                                        </p:tgtEl>
                                      </p:cBhvr>
                                    </p:animEffect>
                                    <p:anim calcmode="lin" valueType="num">
                                      <p:cBhvr>
                                        <p:cTn id="3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505475"/>
          </a:xfrm>
        </p:spPr>
        <p:txBody>
          <a:bodyPr/>
          <a:lstStyle/>
          <a:p>
            <a:r>
              <a:rPr lang="ar-IQ" b="1" dirty="0">
                <a:solidFill>
                  <a:srgbClr val="FF0000"/>
                </a:solidFill>
              </a:rPr>
              <a:t>تعيين القيّم</a:t>
            </a:r>
            <a:r>
              <a:rPr lang="ar-IQ" b="1" dirty="0" smtClean="0">
                <a:solidFill>
                  <a:srgbClr val="FF0000"/>
                </a:solidFill>
              </a:rPr>
              <a:t>:</a:t>
            </a:r>
          </a:p>
          <a:p>
            <a:endParaRPr lang="en-US" dirty="0"/>
          </a:p>
          <a:p>
            <a:pPr algn="just"/>
            <a:r>
              <a:rPr lang="ar-IQ" b="1" dirty="0"/>
              <a:t>يقدم طلب تعيين القيّم على المحجور أو المفقود أو الغائب من ذوي الشأن كزوجته أو أصوله أو أحد إخوته أو الموصى له بمال معين، وكل من له مصلحة قانونية في ذلك، إلى محكمة الأحوال الشخصية إذا كان مسلماً وإلى محكمة المواد الشخصية إذا كان غير مسلماً وذلك حسب المادتين </a:t>
            </a:r>
            <a:r>
              <a:rPr lang="ar-IQ" b="1" dirty="0" smtClean="0"/>
              <a:t>(م300/ف2) </a:t>
            </a:r>
            <a:r>
              <a:rPr lang="ar-IQ" b="1" dirty="0"/>
              <a:t>و (م33) مرافعات مدنية عراقي.</a:t>
            </a:r>
            <a:endParaRPr lang="en-US" b="1" dirty="0"/>
          </a:p>
        </p:txBody>
      </p:sp>
    </p:spTree>
    <p:extLst>
      <p:ext uri="{BB962C8B-B14F-4D97-AF65-F5344CB8AC3E}">
        <p14:creationId xmlns:p14="http://schemas.microsoft.com/office/powerpoint/2010/main" val="223519665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additive="base">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544616"/>
          </a:xfrm>
        </p:spPr>
        <p:txBody>
          <a:bodyPr>
            <a:normAutofit fontScale="92500" lnSpcReduction="10000"/>
          </a:bodyPr>
          <a:lstStyle/>
          <a:p>
            <a:pPr algn="just"/>
            <a:r>
              <a:rPr lang="ar-IQ" b="1" dirty="0">
                <a:solidFill>
                  <a:srgbClr val="0070C0"/>
                </a:solidFill>
              </a:rPr>
              <a:t> وبالنسبة لتعيين القيّم على المحجور عليه فإن المحكمة التي تقرر الحجر عليه تقرر في الوقت ذاته نصب قيّم عليه. أما بالنسبة للمفقود أو الغائب فينظر فيما إذا كان قد ترك وكيلاً قبل فقده أو غيابه، في هذه الحالة يجوز تثبيت </a:t>
            </a:r>
            <a:r>
              <a:rPr lang="ar-IQ" b="1" dirty="0" smtClean="0">
                <a:solidFill>
                  <a:srgbClr val="0070C0"/>
                </a:solidFill>
              </a:rPr>
              <a:t>الوكيل.</a:t>
            </a:r>
          </a:p>
          <a:p>
            <a:pPr algn="just"/>
            <a:r>
              <a:rPr lang="ar-IQ" b="1" dirty="0" smtClean="0">
                <a:solidFill>
                  <a:srgbClr val="FF0000"/>
                </a:solidFill>
              </a:rPr>
              <a:t> </a:t>
            </a:r>
            <a:r>
              <a:rPr lang="ar-IQ" b="1" dirty="0">
                <a:solidFill>
                  <a:srgbClr val="FF0000"/>
                </a:solidFill>
              </a:rPr>
              <a:t>أما إذا لم يكن له وكيل فللمحكمة نصب قيّم عليه ويكون ذلك بمفاتحة المحكمة المختصة لقاضي التحقيق المختص ومديرية الشرطة لغرض التحقق من الحالة، وبعد الإنتهاء من إكمال كل الإجراءات المطلوبة تصدر المحكمة حجة القيمومة والفقدان وتنصب القيّم على </a:t>
            </a:r>
            <a:r>
              <a:rPr lang="ar-IQ" b="1" dirty="0" smtClean="0">
                <a:solidFill>
                  <a:srgbClr val="FF0000"/>
                </a:solidFill>
              </a:rPr>
              <a:t>المفقود</a:t>
            </a:r>
            <a:r>
              <a:rPr lang="ar-SA" b="1" dirty="0" smtClean="0">
                <a:solidFill>
                  <a:srgbClr val="FF0000"/>
                </a:solidFill>
              </a:rPr>
              <a:t> أو الغائب</a:t>
            </a:r>
            <a:r>
              <a:rPr lang="ar-IQ" b="1" dirty="0" smtClean="0">
                <a:solidFill>
                  <a:srgbClr val="FF0000"/>
                </a:solidFill>
              </a:rPr>
              <a:t> </a:t>
            </a:r>
            <a:r>
              <a:rPr lang="ar-IQ" b="1" dirty="0">
                <a:solidFill>
                  <a:srgbClr val="FF0000"/>
                </a:solidFill>
              </a:rPr>
              <a:t>وعلى أولاده القاصرين إن كان له مقتضى. ثم تشعر مديرية رعاية القاصرين بذلك لتقوم بتثبيت </a:t>
            </a:r>
            <a:r>
              <a:rPr lang="ar-IQ" b="1" dirty="0" smtClean="0">
                <a:solidFill>
                  <a:srgbClr val="FF0000"/>
                </a:solidFill>
              </a:rPr>
              <a:t>أمو</a:t>
            </a:r>
            <a:r>
              <a:rPr lang="ar-SA" b="1" dirty="0" smtClean="0">
                <a:solidFill>
                  <a:srgbClr val="FF0000"/>
                </a:solidFill>
              </a:rPr>
              <a:t>الهم</a:t>
            </a:r>
            <a:r>
              <a:rPr lang="ar-IQ" b="1" dirty="0" smtClean="0">
                <a:solidFill>
                  <a:srgbClr val="FF0000"/>
                </a:solidFill>
              </a:rPr>
              <a:t> </a:t>
            </a:r>
            <a:r>
              <a:rPr lang="ar-IQ" b="1" dirty="0">
                <a:solidFill>
                  <a:srgbClr val="FF0000"/>
                </a:solidFill>
              </a:rPr>
              <a:t>وإحصائها ولتشرف على القيّم المنصوب ومحاسبته.</a:t>
            </a:r>
            <a:endParaRPr lang="en-US" b="1" dirty="0">
              <a:solidFill>
                <a:srgbClr val="FF0000"/>
              </a:solidFill>
            </a:endParaRPr>
          </a:p>
          <a:p>
            <a:endParaRPr lang="ar-IQ" dirty="0"/>
          </a:p>
        </p:txBody>
      </p:sp>
    </p:spTree>
    <p:extLst>
      <p:ext uri="{BB962C8B-B14F-4D97-AF65-F5344CB8AC3E}">
        <p14:creationId xmlns:p14="http://schemas.microsoft.com/office/powerpoint/2010/main" val="241012583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additive="base">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b="1" dirty="0">
                <a:solidFill>
                  <a:srgbClr val="C00000"/>
                </a:solidFill>
              </a:rPr>
              <a:t>شروط القيّم</a:t>
            </a:r>
            <a:r>
              <a:rPr lang="ar-IQ" b="1" dirty="0" smtClean="0">
                <a:solidFill>
                  <a:srgbClr val="C00000"/>
                </a:solidFill>
              </a:rPr>
              <a:t>:</a:t>
            </a:r>
          </a:p>
          <a:p>
            <a:endParaRPr lang="en-US" dirty="0">
              <a:solidFill>
                <a:srgbClr val="C00000"/>
              </a:solidFill>
            </a:endParaRPr>
          </a:p>
          <a:p>
            <a:pPr algn="just"/>
            <a:r>
              <a:rPr lang="ar-IQ" b="1" dirty="0"/>
              <a:t>الشروط التي يجب توفرها في القيّم هي ذات الشروط التي </a:t>
            </a:r>
            <a:r>
              <a:rPr lang="ar-IQ" b="1" dirty="0" smtClean="0"/>
              <a:t>يتطلب </a:t>
            </a:r>
            <a:r>
              <a:rPr lang="ar-IQ" b="1" dirty="0"/>
              <a:t>توفرها لدى الوصي، فقد نصت المادة (89) من قانون رعاية القاصرين على أن (يسري على القيّم ما يسري على الوصي من أحكام إلا ما يستثنى بنص خاص).</a:t>
            </a:r>
            <a:endParaRPr lang="en-US" b="1" dirty="0"/>
          </a:p>
          <a:p>
            <a:endParaRPr lang="ar-IQ" dirty="0"/>
          </a:p>
        </p:txBody>
      </p:sp>
    </p:spTree>
    <p:extLst>
      <p:ext uri="{BB962C8B-B14F-4D97-AF65-F5344CB8AC3E}">
        <p14:creationId xmlns:p14="http://schemas.microsoft.com/office/powerpoint/2010/main" val="171383721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additive="base">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5400600"/>
          </a:xfrm>
        </p:spPr>
        <p:txBody>
          <a:bodyPr>
            <a:normAutofit fontScale="92500" lnSpcReduction="20000"/>
          </a:bodyPr>
          <a:lstStyle/>
          <a:p>
            <a:pPr>
              <a:buFont typeface="Wingdings" pitchFamily="2" charset="2"/>
              <a:buChar char="v"/>
            </a:pPr>
            <a:r>
              <a:rPr lang="ar-IQ" b="1" dirty="0" smtClean="0"/>
              <a:t>حدود </a:t>
            </a:r>
            <a:r>
              <a:rPr lang="ar-IQ" b="1" dirty="0"/>
              <a:t>سلطاته</a:t>
            </a:r>
            <a:r>
              <a:rPr lang="ar-IQ" b="1" dirty="0" smtClean="0"/>
              <a:t>:</a:t>
            </a:r>
          </a:p>
          <a:p>
            <a:endParaRPr lang="en-US" dirty="0"/>
          </a:p>
          <a:p>
            <a:pPr algn="just"/>
            <a:r>
              <a:rPr lang="ar-IQ" b="1" dirty="0">
                <a:solidFill>
                  <a:srgbClr val="7030A0"/>
                </a:solidFill>
              </a:rPr>
              <a:t>يقتضي من القيّم، لكي يقوم بأعباء القيمومة، أن يحرر ويحصي أموال المفقود والغائب ويقوم على رعايتها وحفظها وتنميتها بما يكون فيه مصلحة للمفقود والغائب، فقد نصت المادة (90/أولاً) من قانون رعاية القاصرين على أن ( تحرر أموال المفقود والغائب عند تعيين قيّم عليه، وتدار أموالهما على غرار أموال الصغير ). ويلتزم حدود القانون في أداء واجباته وممارسة صلاحياته، وبصورة عامة فإن واجبات القيم وحدود سلطاته هي نفس واجبات الولي والوصي حدود سلطاتهما. </a:t>
            </a:r>
            <a:endParaRPr lang="en-US" b="1" dirty="0">
              <a:solidFill>
                <a:srgbClr val="7030A0"/>
              </a:solidFill>
            </a:endParaRPr>
          </a:p>
          <a:p>
            <a:pPr algn="just"/>
            <a:r>
              <a:rPr lang="ar-IQ" b="1" dirty="0">
                <a:solidFill>
                  <a:srgbClr val="FF0000"/>
                </a:solidFill>
              </a:rPr>
              <a:t>ويلتزم القيّم بالمحافظة على أموال المفقود أو الغائب وله القيام بأعمال الإدارة المعتادة على أن يبذل في كل ذلك </a:t>
            </a:r>
            <a:r>
              <a:rPr lang="ar-SA" b="1" dirty="0" smtClean="0">
                <a:solidFill>
                  <a:srgbClr val="FF0000"/>
                </a:solidFill>
              </a:rPr>
              <a:t>عناية الرجل المعتاد.</a:t>
            </a:r>
            <a:endParaRPr lang="en-US" b="1" dirty="0">
              <a:solidFill>
                <a:srgbClr val="FF0000"/>
              </a:solidFill>
            </a:endParaRPr>
          </a:p>
        </p:txBody>
      </p:sp>
    </p:spTree>
    <p:extLst>
      <p:ext uri="{BB962C8B-B14F-4D97-AF65-F5344CB8AC3E}">
        <p14:creationId xmlns:p14="http://schemas.microsoft.com/office/powerpoint/2010/main" val="177804200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1000"/>
                                        <p:tgtEl>
                                          <p:spTgt spid="2">
                                            <p:txEl>
                                              <p:pRg st="2" end="2"/>
                                            </p:txEl>
                                          </p:spTgt>
                                        </p:tgtEl>
                                      </p:cBhvr>
                                    </p:animEffect>
                                    <p:anim calcmode="lin" valueType="num">
                                      <p:cBhvr>
                                        <p:cTn id="1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1000"/>
                                        <p:tgtEl>
                                          <p:spTgt spid="2">
                                            <p:txEl>
                                              <p:pRg st="3" end="3"/>
                                            </p:txEl>
                                          </p:spTgt>
                                        </p:tgtEl>
                                      </p:cBhvr>
                                    </p:animEffect>
                                    <p:anim calcmode="lin" valueType="num">
                                      <p:cBhvr>
                                        <p:cTn id="1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6120680"/>
          </a:xfrm>
        </p:spPr>
        <p:txBody>
          <a:bodyPr>
            <a:normAutofit/>
          </a:bodyPr>
          <a:lstStyle/>
          <a:p>
            <a:pPr marL="0" indent="0" algn="just">
              <a:buNone/>
            </a:pPr>
            <a:endParaRPr lang="en-US" dirty="0"/>
          </a:p>
          <a:p>
            <a:pPr algn="just"/>
            <a:r>
              <a:rPr lang="ar-IQ" dirty="0">
                <a:solidFill>
                  <a:srgbClr val="FF0000"/>
                </a:solidFill>
              </a:rPr>
              <a:t>ويلاحظ أن المادة (90/ثالثاً) من قانون رعاية </a:t>
            </a:r>
            <a:r>
              <a:rPr lang="ar-IQ" dirty="0" smtClean="0">
                <a:solidFill>
                  <a:srgbClr val="FF0000"/>
                </a:solidFill>
              </a:rPr>
              <a:t>القاصرين قد </a:t>
            </a:r>
            <a:r>
              <a:rPr lang="ar-IQ" dirty="0">
                <a:solidFill>
                  <a:srgbClr val="FF0000"/>
                </a:solidFill>
              </a:rPr>
              <a:t>نصت على أنه (عند عدم وجود قيّم على المفقود فتكون مديرية رعاية القاصرين هي المختصة بإدارة أمواله وفقاً لأحكام هذا القانون</a:t>
            </a:r>
            <a:r>
              <a:rPr lang="ar-IQ" dirty="0" smtClean="0">
                <a:solidFill>
                  <a:srgbClr val="FF0000"/>
                </a:solidFill>
              </a:rPr>
              <a:t>).</a:t>
            </a:r>
          </a:p>
          <a:p>
            <a:pPr algn="just"/>
            <a:endParaRPr lang="en-US" dirty="0"/>
          </a:p>
          <a:p>
            <a:pPr algn="just"/>
            <a:r>
              <a:rPr lang="ar-IQ" dirty="0">
                <a:solidFill>
                  <a:srgbClr val="7030A0"/>
                </a:solidFill>
              </a:rPr>
              <a:t>فإذا لم يتم نصب قيّم </a:t>
            </a:r>
            <a:r>
              <a:rPr lang="ar-IQ" dirty="0" smtClean="0">
                <a:solidFill>
                  <a:srgbClr val="7030A0"/>
                </a:solidFill>
              </a:rPr>
              <a:t> </a:t>
            </a:r>
            <a:r>
              <a:rPr lang="ar-IQ" dirty="0">
                <a:solidFill>
                  <a:srgbClr val="7030A0"/>
                </a:solidFill>
              </a:rPr>
              <a:t>بعد </a:t>
            </a:r>
            <a:r>
              <a:rPr lang="ar-IQ" dirty="0" smtClean="0">
                <a:solidFill>
                  <a:srgbClr val="7030A0"/>
                </a:solidFill>
              </a:rPr>
              <a:t>أو </a:t>
            </a:r>
            <a:r>
              <a:rPr lang="ar-IQ" dirty="0">
                <a:solidFill>
                  <a:srgbClr val="7030A0"/>
                </a:solidFill>
              </a:rPr>
              <a:t>ترك وكيلاً ولكن المحكمة عزلته لعدم توفر شروط القيّم فيه، فإن مديرية رعاية القاصرين المختصة هي التي تتولى إدارة أموال المفقود على غرار أموال الصغير إلى حين نصب قيّم على المفقود.</a:t>
            </a:r>
            <a:endParaRPr lang="en-US" dirty="0">
              <a:solidFill>
                <a:srgbClr val="7030A0"/>
              </a:solidFill>
            </a:endParaRPr>
          </a:p>
          <a:p>
            <a:endParaRPr lang="ar-IQ" dirty="0"/>
          </a:p>
        </p:txBody>
      </p:sp>
    </p:spTree>
    <p:extLst>
      <p:ext uri="{BB962C8B-B14F-4D97-AF65-F5344CB8AC3E}">
        <p14:creationId xmlns:p14="http://schemas.microsoft.com/office/powerpoint/2010/main" val="9525581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6237312"/>
          </a:xfrm>
        </p:spPr>
        <p:txBody>
          <a:bodyPr>
            <a:normAutofit fontScale="85000" lnSpcReduction="20000"/>
          </a:bodyPr>
          <a:lstStyle/>
          <a:p>
            <a:r>
              <a:rPr lang="ar-IQ" b="1" dirty="0"/>
              <a:t>حقوق القيّم</a:t>
            </a:r>
            <a:r>
              <a:rPr lang="ar-IQ" b="1" dirty="0" smtClean="0"/>
              <a:t>:</a:t>
            </a:r>
          </a:p>
          <a:p>
            <a:endParaRPr lang="en-US" dirty="0"/>
          </a:p>
          <a:p>
            <a:pPr algn="just"/>
            <a:r>
              <a:rPr lang="ar-IQ" dirty="0">
                <a:solidFill>
                  <a:srgbClr val="7030A0"/>
                </a:solidFill>
              </a:rPr>
              <a:t>نصت المادة (70) من قانون رعاية القاصرين على مايلي ( يجوز أن يخصص لمن يقوم بإدارة أموال القاصر أجر لقاء قيامه بذلك ويعين مقداره بقرار مجلس رعاية </a:t>
            </a:r>
            <a:r>
              <a:rPr lang="ar-IQ" dirty="0" smtClean="0">
                <a:solidFill>
                  <a:srgbClr val="7030A0"/>
                </a:solidFill>
              </a:rPr>
              <a:t>القاصرين (وزير العدل) </a:t>
            </a:r>
            <a:r>
              <a:rPr lang="ar-IQ" dirty="0">
                <a:solidFill>
                  <a:srgbClr val="7030A0"/>
                </a:solidFill>
              </a:rPr>
              <a:t>على أن لا يزيد على 10% من مجموع الواردات السنوية للأموال التي يديرها).</a:t>
            </a:r>
            <a:endParaRPr lang="en-US" dirty="0">
              <a:solidFill>
                <a:srgbClr val="7030A0"/>
              </a:solidFill>
            </a:endParaRPr>
          </a:p>
          <a:p>
            <a:pPr algn="just"/>
            <a:r>
              <a:rPr lang="ar-IQ" dirty="0">
                <a:solidFill>
                  <a:srgbClr val="FF0000"/>
                </a:solidFill>
              </a:rPr>
              <a:t>فالأصل في الوصاية والقيمومة أنها بدون مقابل وإذا دعت الحاجة إلى تخصيص أجر للقيّم، لأنه قد يكون فقيراً وواجباته تتطلب تفرغاً، ولهذا أجاز القانون ذلك بشرطين:</a:t>
            </a:r>
            <a:endParaRPr lang="en-US" dirty="0">
              <a:solidFill>
                <a:srgbClr val="FF0000"/>
              </a:solidFill>
            </a:endParaRPr>
          </a:p>
          <a:p>
            <a:pPr algn="just"/>
            <a:r>
              <a:rPr lang="ar-IQ" b="1" dirty="0"/>
              <a:t>1- موافقة مجلس رعاية القاصرين </a:t>
            </a:r>
            <a:r>
              <a:rPr lang="ar-IQ" b="1" dirty="0" smtClean="0"/>
              <a:t>(وزير العدل) </a:t>
            </a:r>
            <a:r>
              <a:rPr lang="ar-IQ" b="1" dirty="0"/>
              <a:t>مع صدور قرار بتعيين مقداره.</a:t>
            </a:r>
            <a:endParaRPr lang="en-US" b="1" dirty="0"/>
          </a:p>
          <a:p>
            <a:pPr algn="just"/>
            <a:r>
              <a:rPr lang="ar-IQ" b="1" dirty="0"/>
              <a:t>2- أن لايزيد الأجر على 10% من مجموع الواردات السنوية للأموال التي يديرها.</a:t>
            </a:r>
            <a:endParaRPr lang="en-US" b="1" dirty="0"/>
          </a:p>
          <a:p>
            <a:pPr algn="just"/>
            <a:r>
              <a:rPr lang="ar-IQ" dirty="0">
                <a:solidFill>
                  <a:srgbClr val="7030A0"/>
                </a:solidFill>
              </a:rPr>
              <a:t>ويلاحظ كذلك من نص المادة (71) من قانون رعاية القاصرين أن القيّم إذا أناب وكيلاً عنه تحمل هو أجرته على أن لا تزيد مدة الإنابة على ستة أشهر، </a:t>
            </a:r>
            <a:r>
              <a:rPr lang="ar-IQ" dirty="0" smtClean="0">
                <a:solidFill>
                  <a:srgbClr val="7030A0"/>
                </a:solidFill>
              </a:rPr>
              <a:t>كما</a:t>
            </a:r>
            <a:r>
              <a:rPr lang="ar-SA" dirty="0" smtClean="0">
                <a:solidFill>
                  <a:srgbClr val="7030A0"/>
                </a:solidFill>
              </a:rPr>
              <a:t> له</a:t>
            </a:r>
            <a:r>
              <a:rPr lang="ar-IQ" dirty="0" smtClean="0">
                <a:solidFill>
                  <a:srgbClr val="7030A0"/>
                </a:solidFill>
              </a:rPr>
              <a:t> </a:t>
            </a:r>
            <a:r>
              <a:rPr lang="ar-IQ" dirty="0">
                <a:solidFill>
                  <a:srgbClr val="7030A0"/>
                </a:solidFill>
              </a:rPr>
              <a:t>أن يوكل محامياً في دعاوى </a:t>
            </a:r>
            <a:r>
              <a:rPr lang="ar-SA" dirty="0" smtClean="0">
                <a:solidFill>
                  <a:srgbClr val="7030A0"/>
                </a:solidFill>
              </a:rPr>
              <a:t>ب</a:t>
            </a:r>
            <a:r>
              <a:rPr lang="ar-IQ" dirty="0" smtClean="0">
                <a:solidFill>
                  <a:srgbClr val="7030A0"/>
                </a:solidFill>
              </a:rPr>
              <a:t>شرط </a:t>
            </a:r>
            <a:r>
              <a:rPr lang="ar-IQ" dirty="0">
                <a:solidFill>
                  <a:srgbClr val="7030A0"/>
                </a:solidFill>
              </a:rPr>
              <a:t>موافقة مديرية رعاية القاصرين.</a:t>
            </a:r>
            <a:endParaRPr lang="en-US" dirty="0">
              <a:solidFill>
                <a:srgbClr val="7030A0"/>
              </a:solidFill>
            </a:endParaRPr>
          </a:p>
          <a:p>
            <a:endParaRPr lang="ar-IQ" dirty="0"/>
          </a:p>
        </p:txBody>
      </p:sp>
    </p:spTree>
    <p:extLst>
      <p:ext uri="{BB962C8B-B14F-4D97-AF65-F5344CB8AC3E}">
        <p14:creationId xmlns:p14="http://schemas.microsoft.com/office/powerpoint/2010/main" val="289206426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wipe(down)">
                                      <p:cBhvr>
                                        <p:cTn id="14" dur="500"/>
                                        <p:tgtEl>
                                          <p:spTgt spid="2">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down)">
                                      <p:cBhvr>
                                        <p:cTn id="19" dur="500"/>
                                        <p:tgtEl>
                                          <p:spTgt spid="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additive="base">
                                        <p:cTn id="2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 calcmode="lin" valueType="num">
                                      <p:cBhvr additive="base">
                                        <p:cTn id="30"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Effect transition="in" filter="fade">
                                      <p:cBhvr>
                                        <p:cTn id="36" dur="1000"/>
                                        <p:tgtEl>
                                          <p:spTgt spid="2">
                                            <p:txEl>
                                              <p:pRg st="6" end="6"/>
                                            </p:txEl>
                                          </p:spTgt>
                                        </p:tgtEl>
                                      </p:cBhvr>
                                    </p:animEffect>
                                    <p:anim calcmode="lin" valueType="num">
                                      <p:cBhvr>
                                        <p:cTn id="3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6912768"/>
          </a:xfrm>
        </p:spPr>
        <p:txBody>
          <a:bodyPr>
            <a:normAutofit fontScale="85000" lnSpcReduction="10000"/>
          </a:bodyPr>
          <a:lstStyle/>
          <a:p>
            <a:pPr>
              <a:buFont typeface="Wingdings" pitchFamily="2" charset="2"/>
              <a:buChar char="v"/>
            </a:pPr>
            <a:r>
              <a:rPr lang="ar-IQ" b="1" dirty="0"/>
              <a:t>إنتهاء القيمومة:</a:t>
            </a:r>
            <a:r>
              <a:rPr lang="ar-IQ" dirty="0"/>
              <a:t>   </a:t>
            </a:r>
            <a:endParaRPr lang="en-US" dirty="0"/>
          </a:p>
          <a:p>
            <a:pPr marL="0" indent="0" algn="just">
              <a:buNone/>
            </a:pPr>
            <a:r>
              <a:rPr lang="ar-IQ" dirty="0"/>
              <a:t>تنتهي القيمومة بإنتهاء الأسباب الموجبة لها، ويتبين من دراسة المواد (38 و 39 و 92) من قانون رعاية القاصرين، أن القيمومة تنتهي في الحالات الآتية:</a:t>
            </a:r>
            <a:endParaRPr lang="en-US" dirty="0"/>
          </a:p>
          <a:p>
            <a:pPr marL="0" indent="0" algn="just">
              <a:buNone/>
            </a:pPr>
            <a:r>
              <a:rPr lang="ar-IQ" dirty="0"/>
              <a:t>1- موت المفقود أو الغائب: إذا ثبت موت المفقود أو الغائب حقيقة أو حكماً (أي بالبينة أو بمضيء المدة) فإن مهمة القيّم تنتهي وتصبح أموالهما تركةً لورثتهما. وكذلك تنتهي بموته هو ( أي القيّم ).</a:t>
            </a:r>
            <a:endParaRPr lang="en-US" dirty="0"/>
          </a:p>
          <a:p>
            <a:pPr marL="0" indent="0" algn="just">
              <a:buNone/>
            </a:pPr>
            <a:r>
              <a:rPr lang="ar-IQ" dirty="0"/>
              <a:t>2- عودة المفقود أو الغائب حياً.</a:t>
            </a:r>
            <a:endParaRPr lang="en-US" dirty="0"/>
          </a:p>
          <a:p>
            <a:pPr marL="0" indent="0" algn="just">
              <a:buNone/>
            </a:pPr>
            <a:r>
              <a:rPr lang="ar-IQ" dirty="0"/>
              <a:t>3- زوال أهلية القيّم أو فقده لشرط من الشروط الشرعية والقانونية الواجب توفرها في هذه الحالة تقوم المحكمة بنصب قيّم </a:t>
            </a:r>
            <a:r>
              <a:rPr lang="ar-IQ" dirty="0" smtClean="0"/>
              <a:t>آخر</a:t>
            </a:r>
            <a:r>
              <a:rPr lang="ar-SA" dirty="0" smtClean="0"/>
              <a:t>.</a:t>
            </a:r>
            <a:endParaRPr lang="en-US" dirty="0"/>
          </a:p>
          <a:p>
            <a:pPr marL="0" indent="0" algn="just">
              <a:buNone/>
            </a:pPr>
            <a:r>
              <a:rPr lang="ar-IQ" dirty="0"/>
              <a:t>4- إذا أوصت لجنة </a:t>
            </a:r>
            <a:r>
              <a:rPr lang="ar-IQ" dirty="0" smtClean="0"/>
              <a:t>المحاسبة (الشؤون المالية) </a:t>
            </a:r>
            <a:r>
              <a:rPr lang="ar-IQ" dirty="0"/>
              <a:t>في مديرية رعاية القاصرين عزل القيّم، لأن مصلحة المفقود تقتضي ذلك، وذلك إستناداً للمادة (</a:t>
            </a:r>
            <a:r>
              <a:rPr lang="ar-IQ" dirty="0" smtClean="0"/>
              <a:t>68/رابعاً) </a:t>
            </a:r>
            <a:r>
              <a:rPr lang="ar-IQ" dirty="0"/>
              <a:t>من قنون رعاية القاصرين ولشعبة البحث الإجتماعي في المديرية أيضاً التوصية بعزل القيّم إذا لم يعد أهلاً لممارسة مهامه.</a:t>
            </a:r>
            <a:endParaRPr lang="en-US" dirty="0"/>
          </a:p>
          <a:p>
            <a:pPr marL="0" indent="0" algn="just">
              <a:buNone/>
            </a:pPr>
            <a:r>
              <a:rPr lang="ar-IQ" dirty="0"/>
              <a:t>5- قبول إستقالة القيّم.</a:t>
            </a:r>
            <a:endParaRPr lang="en-US" dirty="0"/>
          </a:p>
          <a:p>
            <a:pPr marL="0" indent="0" algn="just">
              <a:buNone/>
            </a:pPr>
            <a:r>
              <a:rPr lang="ar-IQ" dirty="0"/>
              <a:t>6- فقد القيّم.</a:t>
            </a:r>
            <a:endParaRPr lang="en-US" dirty="0"/>
          </a:p>
        </p:txBody>
      </p:sp>
    </p:spTree>
    <p:extLst>
      <p:ext uri="{BB962C8B-B14F-4D97-AF65-F5344CB8AC3E}">
        <p14:creationId xmlns:p14="http://schemas.microsoft.com/office/powerpoint/2010/main" val="27377227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additive="base">
                                        <p:cTn id="2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fade">
                                      <p:cBhvr>
                                        <p:cTn id="34" dur="1000"/>
                                        <p:tgtEl>
                                          <p:spTgt spid="2">
                                            <p:txEl>
                                              <p:pRg st="4" end="4"/>
                                            </p:txEl>
                                          </p:spTgt>
                                        </p:tgtEl>
                                      </p:cBhvr>
                                    </p:animEffect>
                                    <p:anim calcmode="lin" valueType="num">
                                      <p:cBhvr>
                                        <p:cTn id="3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2">
                                            <p:txEl>
                                              <p:pRg st="5" end="5"/>
                                            </p:txEl>
                                          </p:spTgt>
                                        </p:tgtEl>
                                        <p:attrNameLst>
                                          <p:attrName>style.visibility</p:attrName>
                                        </p:attrNameLst>
                                      </p:cBhvr>
                                      <p:to>
                                        <p:strVal val="visible"/>
                                      </p:to>
                                    </p:set>
                                    <p:animEffect transition="in" filter="fade">
                                      <p:cBhvr>
                                        <p:cTn id="41" dur="1000"/>
                                        <p:tgtEl>
                                          <p:spTgt spid="2">
                                            <p:txEl>
                                              <p:pRg st="5" end="5"/>
                                            </p:txEl>
                                          </p:spTgt>
                                        </p:tgtEl>
                                      </p:cBhvr>
                                    </p:animEffect>
                                    <p:anim calcmode="lin" valueType="num">
                                      <p:cBhvr>
                                        <p:cTn id="4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2">
                                            <p:txEl>
                                              <p:pRg st="6" end="6"/>
                                            </p:txEl>
                                          </p:spTgt>
                                        </p:tgtEl>
                                        <p:attrNameLst>
                                          <p:attrName>style.visibility</p:attrName>
                                        </p:attrNameLst>
                                      </p:cBhvr>
                                      <p:to>
                                        <p:strVal val="visible"/>
                                      </p:to>
                                    </p:set>
                                    <p:animEffect transition="in" filter="fade">
                                      <p:cBhvr>
                                        <p:cTn id="48" dur="1000"/>
                                        <p:tgtEl>
                                          <p:spTgt spid="2">
                                            <p:txEl>
                                              <p:pRg st="6" end="6"/>
                                            </p:txEl>
                                          </p:spTgt>
                                        </p:tgtEl>
                                      </p:cBhvr>
                                    </p:animEffect>
                                    <p:anim calcmode="lin" valueType="num">
                                      <p:cBhvr>
                                        <p:cTn id="4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7" end="7"/>
                                            </p:txEl>
                                          </p:spTgt>
                                        </p:tgtEl>
                                        <p:attrNameLst>
                                          <p:attrName>style.visibility</p:attrName>
                                        </p:attrNameLst>
                                      </p:cBhvr>
                                      <p:to>
                                        <p:strVal val="visible"/>
                                      </p:to>
                                    </p:set>
                                    <p:anim calcmode="lin" valueType="num">
                                      <p:cBhvr additive="base">
                                        <p:cTn id="5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803</Words>
  <Application>Microsoft Office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سمة Office</vt:lpstr>
      <vt:lpstr>القيّم</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القيّم</dc:title>
  <dc:creator>Zhiman</dc:creator>
  <cp:lastModifiedBy>Zhiman</cp:lastModifiedBy>
  <cp:revision>4</cp:revision>
  <dcterms:created xsi:type="dcterms:W3CDTF">2023-04-01T06:42:32Z</dcterms:created>
  <dcterms:modified xsi:type="dcterms:W3CDTF">2023-04-01T07:27:21Z</dcterms:modified>
</cp:coreProperties>
</file>