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4"/>
  </p:notesMasterIdLst>
  <p:sldIdLst>
    <p:sldId id="276" r:id="rId2"/>
    <p:sldId id="291" r:id="rId3"/>
    <p:sldId id="261" r:id="rId4"/>
    <p:sldId id="262" r:id="rId5"/>
    <p:sldId id="286" r:id="rId6"/>
    <p:sldId id="295" r:id="rId7"/>
    <p:sldId id="265" r:id="rId8"/>
    <p:sldId id="264" r:id="rId9"/>
    <p:sldId id="263" r:id="rId10"/>
    <p:sldId id="266" r:id="rId11"/>
    <p:sldId id="293" r:id="rId12"/>
    <p:sldId id="283" r:id="rId13"/>
    <p:sldId id="267" r:id="rId14"/>
    <p:sldId id="288" r:id="rId15"/>
    <p:sldId id="269" r:id="rId16"/>
    <p:sldId id="270" r:id="rId17"/>
    <p:sldId id="296" r:id="rId18"/>
    <p:sldId id="284" r:id="rId19"/>
    <p:sldId id="294" r:id="rId20"/>
    <p:sldId id="271" r:id="rId21"/>
    <p:sldId id="297"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3969" autoAdjust="0"/>
  </p:normalViewPr>
  <p:slideViewPr>
    <p:cSldViewPr snapToGrid="0">
      <p:cViewPr varScale="1">
        <p:scale>
          <a:sx n="69" d="100"/>
          <a:sy n="69" d="100"/>
        </p:scale>
        <p:origin x="-556" y="-72"/>
      </p:cViewPr>
      <p:guideLst>
        <p:guide orient="horz" pos="2160"/>
        <p:guide pos="3840"/>
      </p:guideLst>
    </p:cSldViewPr>
  </p:slideViewPr>
  <p:outlineViewPr>
    <p:cViewPr>
      <p:scale>
        <a:sx n="33" d="100"/>
        <a:sy n="33" d="100"/>
      </p:scale>
      <p:origin x="0" y="-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EFD44-50F2-4623-86E0-EE4947474BD4}"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B95E3-4A20-400F-B0D5-E4828E5189D6}" type="slidenum">
              <a:rPr lang="en-US" smtClean="0"/>
              <a:t>‹#›</a:t>
            </a:fld>
            <a:endParaRPr lang="en-US"/>
          </a:p>
        </p:txBody>
      </p:sp>
    </p:spTree>
    <p:extLst>
      <p:ext uri="{BB962C8B-B14F-4D97-AF65-F5344CB8AC3E}">
        <p14:creationId xmlns:p14="http://schemas.microsoft.com/office/powerpoint/2010/main" val="1915050197"/>
      </p:ext>
    </p:extLst>
  </p:cSld>
  <p:clrMap bg1="lt1" tx1="dk1" bg2="lt2" tx2="dk2" accent1="accent1" accent2="accent2" accent3="accent3" accent4="accent4" accent5="accent5" accent6="accent6" hlink="hlink" folHlink="folHlink"/>
  <p:notesStyle>
    <a:lvl1pPr marL="0" algn="l" defTabSz="914395" rtl="0" eaLnBrk="1" latinLnBrk="0" hangingPunct="1">
      <a:defRPr sz="1200" kern="1200">
        <a:solidFill>
          <a:schemeClr val="tx1"/>
        </a:solidFill>
        <a:latin typeface="+mn-lt"/>
        <a:ea typeface="+mn-ea"/>
        <a:cs typeface="+mn-cs"/>
      </a:defRPr>
    </a:lvl1pPr>
    <a:lvl2pPr marL="457197" algn="l" defTabSz="914395" rtl="0" eaLnBrk="1" latinLnBrk="0" hangingPunct="1">
      <a:defRPr sz="1200" kern="1200">
        <a:solidFill>
          <a:schemeClr val="tx1"/>
        </a:solidFill>
        <a:latin typeface="+mn-lt"/>
        <a:ea typeface="+mn-ea"/>
        <a:cs typeface="+mn-cs"/>
      </a:defRPr>
    </a:lvl2pPr>
    <a:lvl3pPr marL="914395" algn="l" defTabSz="914395" rtl="0" eaLnBrk="1" latinLnBrk="0" hangingPunct="1">
      <a:defRPr sz="1200" kern="1200">
        <a:solidFill>
          <a:schemeClr val="tx1"/>
        </a:solidFill>
        <a:latin typeface="+mn-lt"/>
        <a:ea typeface="+mn-ea"/>
        <a:cs typeface="+mn-cs"/>
      </a:defRPr>
    </a:lvl3pPr>
    <a:lvl4pPr marL="1371591" algn="l" defTabSz="914395" rtl="0" eaLnBrk="1" latinLnBrk="0" hangingPunct="1">
      <a:defRPr sz="1200" kern="1200">
        <a:solidFill>
          <a:schemeClr val="tx1"/>
        </a:solidFill>
        <a:latin typeface="+mn-lt"/>
        <a:ea typeface="+mn-ea"/>
        <a:cs typeface="+mn-cs"/>
      </a:defRPr>
    </a:lvl4pPr>
    <a:lvl5pPr marL="1828788" algn="l" defTabSz="914395" rtl="0" eaLnBrk="1" latinLnBrk="0" hangingPunct="1">
      <a:defRPr sz="1200" kern="1200">
        <a:solidFill>
          <a:schemeClr val="tx1"/>
        </a:solidFill>
        <a:latin typeface="+mn-lt"/>
        <a:ea typeface="+mn-ea"/>
        <a:cs typeface="+mn-cs"/>
      </a:defRPr>
    </a:lvl5pPr>
    <a:lvl6pPr marL="2285985" algn="l" defTabSz="914395" rtl="0" eaLnBrk="1" latinLnBrk="0" hangingPunct="1">
      <a:defRPr sz="1200" kern="1200">
        <a:solidFill>
          <a:schemeClr val="tx1"/>
        </a:solidFill>
        <a:latin typeface="+mn-lt"/>
        <a:ea typeface="+mn-ea"/>
        <a:cs typeface="+mn-cs"/>
      </a:defRPr>
    </a:lvl6pPr>
    <a:lvl7pPr marL="2743183" algn="l" defTabSz="914395" rtl="0" eaLnBrk="1" latinLnBrk="0" hangingPunct="1">
      <a:defRPr sz="1200" kern="1200">
        <a:solidFill>
          <a:schemeClr val="tx1"/>
        </a:solidFill>
        <a:latin typeface="+mn-lt"/>
        <a:ea typeface="+mn-ea"/>
        <a:cs typeface="+mn-cs"/>
      </a:defRPr>
    </a:lvl7pPr>
    <a:lvl8pPr marL="3200380" algn="l" defTabSz="914395" rtl="0" eaLnBrk="1" latinLnBrk="0" hangingPunct="1">
      <a:defRPr sz="1200" kern="1200">
        <a:solidFill>
          <a:schemeClr val="tx1"/>
        </a:solidFill>
        <a:latin typeface="+mn-lt"/>
        <a:ea typeface="+mn-ea"/>
        <a:cs typeface="+mn-cs"/>
      </a:defRPr>
    </a:lvl8pPr>
    <a:lvl9pPr marL="3657576" algn="l" defTabSz="9143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Biology/ Theory </a:t>
            </a:r>
          </a:p>
        </p:txBody>
      </p:sp>
      <p:sp>
        <p:nvSpPr>
          <p:cNvPr id="4" name="Slide Number Placeholder 3"/>
          <p:cNvSpPr>
            <a:spLocks noGrp="1"/>
          </p:cNvSpPr>
          <p:nvPr>
            <p:ph type="sldNum" sz="quarter" idx="10"/>
          </p:nvPr>
        </p:nvSpPr>
        <p:spPr/>
        <p:txBody>
          <a:bodyPr/>
          <a:lstStyle/>
          <a:p>
            <a:fld id="{25484115-6AA3-4E9D-A763-8F27CF9148BC}" type="slidenum">
              <a:rPr lang="en-US" smtClean="0"/>
              <a:t>1</a:t>
            </a:fld>
            <a:endParaRPr lang="en-US"/>
          </a:p>
        </p:txBody>
      </p:sp>
    </p:spTree>
    <p:extLst>
      <p:ext uri="{BB962C8B-B14F-4D97-AF65-F5344CB8AC3E}">
        <p14:creationId xmlns:p14="http://schemas.microsoft.com/office/powerpoint/2010/main" val="277962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Nucleus </a:t>
            </a:r>
          </a:p>
        </p:txBody>
      </p:sp>
      <p:sp>
        <p:nvSpPr>
          <p:cNvPr id="4" name="Slide Number Placeholder 3"/>
          <p:cNvSpPr>
            <a:spLocks noGrp="1"/>
          </p:cNvSpPr>
          <p:nvPr>
            <p:ph type="sldNum" sz="quarter" idx="5"/>
          </p:nvPr>
        </p:nvSpPr>
        <p:spPr/>
        <p:txBody>
          <a:bodyPr/>
          <a:lstStyle/>
          <a:p>
            <a:fld id="{B4BB95E3-4A20-400F-B0D5-E4828E5189D6}" type="slidenum">
              <a:rPr lang="en-US" smtClean="0"/>
              <a:t>6</a:t>
            </a:fld>
            <a:endParaRPr lang="en-US"/>
          </a:p>
        </p:txBody>
      </p:sp>
    </p:spTree>
    <p:extLst>
      <p:ext uri="{BB962C8B-B14F-4D97-AF65-F5344CB8AC3E}">
        <p14:creationId xmlns:p14="http://schemas.microsoft.com/office/powerpoint/2010/main" val="99776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Paired Chromosome </a:t>
            </a:r>
          </a:p>
          <a:p>
            <a:endParaRPr lang="en-US" dirty="0"/>
          </a:p>
        </p:txBody>
      </p:sp>
      <p:sp>
        <p:nvSpPr>
          <p:cNvPr id="4" name="Slide Number Placeholder 3"/>
          <p:cNvSpPr>
            <a:spLocks noGrp="1"/>
          </p:cNvSpPr>
          <p:nvPr>
            <p:ph type="sldNum" sz="quarter" idx="10"/>
          </p:nvPr>
        </p:nvSpPr>
        <p:spPr/>
        <p:txBody>
          <a:bodyPr/>
          <a:lstStyle/>
          <a:p>
            <a:fld id="{B4BB95E3-4A20-400F-B0D5-E4828E5189D6}" type="slidenum">
              <a:rPr lang="en-US" smtClean="0"/>
              <a:t>7</a:t>
            </a:fld>
            <a:endParaRPr lang="en-US"/>
          </a:p>
        </p:txBody>
      </p:sp>
    </p:spTree>
    <p:extLst>
      <p:ext uri="{BB962C8B-B14F-4D97-AF65-F5344CB8AC3E}">
        <p14:creationId xmlns:p14="http://schemas.microsoft.com/office/powerpoint/2010/main" val="380772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B95E3-4A20-400F-B0D5-E4828E5189D6}" type="slidenum">
              <a:rPr lang="en-US" smtClean="0"/>
              <a:t>8</a:t>
            </a:fld>
            <a:endParaRPr lang="en-US"/>
          </a:p>
        </p:txBody>
      </p:sp>
    </p:spTree>
    <p:extLst>
      <p:ext uri="{BB962C8B-B14F-4D97-AF65-F5344CB8AC3E}">
        <p14:creationId xmlns:p14="http://schemas.microsoft.com/office/powerpoint/2010/main" val="179938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BB95E3-4A20-400F-B0D5-E4828E5189D6}" type="slidenum">
              <a:rPr lang="en-US" smtClean="0"/>
              <a:t>12</a:t>
            </a:fld>
            <a:endParaRPr lang="en-US"/>
          </a:p>
        </p:txBody>
      </p:sp>
    </p:spTree>
    <p:extLst>
      <p:ext uri="{BB962C8B-B14F-4D97-AF65-F5344CB8AC3E}">
        <p14:creationId xmlns:p14="http://schemas.microsoft.com/office/powerpoint/2010/main" val="226210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BB95E3-4A20-400F-B0D5-E4828E5189D6}" type="slidenum">
              <a:rPr lang="en-US" smtClean="0"/>
              <a:t>13</a:t>
            </a:fld>
            <a:endParaRPr lang="en-US"/>
          </a:p>
        </p:txBody>
      </p:sp>
    </p:spTree>
    <p:extLst>
      <p:ext uri="{BB962C8B-B14F-4D97-AF65-F5344CB8AC3E}">
        <p14:creationId xmlns:p14="http://schemas.microsoft.com/office/powerpoint/2010/main" val="32552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BB95E3-4A20-400F-B0D5-E4828E5189D6}" type="slidenum">
              <a:rPr lang="en-US" smtClean="0"/>
              <a:t>17</a:t>
            </a:fld>
            <a:endParaRPr lang="en-US"/>
          </a:p>
        </p:txBody>
      </p:sp>
    </p:spTree>
    <p:extLst>
      <p:ext uri="{BB962C8B-B14F-4D97-AF65-F5344CB8AC3E}">
        <p14:creationId xmlns:p14="http://schemas.microsoft.com/office/powerpoint/2010/main" val="342424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Other cytoplasmic inclusions </a:t>
            </a:r>
          </a:p>
        </p:txBody>
      </p:sp>
      <p:sp>
        <p:nvSpPr>
          <p:cNvPr id="4" name="Slide Number Placeholder 3"/>
          <p:cNvSpPr>
            <a:spLocks noGrp="1"/>
          </p:cNvSpPr>
          <p:nvPr>
            <p:ph type="sldNum" sz="quarter" idx="10"/>
          </p:nvPr>
        </p:nvSpPr>
        <p:spPr/>
        <p:txBody>
          <a:bodyPr/>
          <a:lstStyle/>
          <a:p>
            <a:fld id="{B4BB95E3-4A20-400F-B0D5-E4828E5189D6}" type="slidenum">
              <a:rPr lang="en-US" smtClean="0"/>
              <a:t>18</a:t>
            </a:fld>
            <a:endParaRPr lang="en-US"/>
          </a:p>
        </p:txBody>
      </p:sp>
    </p:spTree>
    <p:extLst>
      <p:ext uri="{BB962C8B-B14F-4D97-AF65-F5344CB8AC3E}">
        <p14:creationId xmlns:p14="http://schemas.microsoft.com/office/powerpoint/2010/main" val="25237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Plasma membrane</a:t>
            </a:r>
          </a:p>
          <a:p>
            <a:r>
              <a:rPr lang="en-US" dirty="0"/>
              <a:t>Endoplasmic Reticulum</a:t>
            </a:r>
          </a:p>
        </p:txBody>
      </p:sp>
      <p:sp>
        <p:nvSpPr>
          <p:cNvPr id="4" name="Slide Number Placeholder 3"/>
          <p:cNvSpPr>
            <a:spLocks noGrp="1"/>
          </p:cNvSpPr>
          <p:nvPr>
            <p:ph type="sldNum" sz="quarter" idx="10"/>
          </p:nvPr>
        </p:nvSpPr>
        <p:spPr/>
        <p:txBody>
          <a:bodyPr/>
          <a:lstStyle/>
          <a:p>
            <a:fld id="{B4BB95E3-4A20-400F-B0D5-E4828E5189D6}" type="slidenum">
              <a:rPr lang="en-US" smtClean="0"/>
              <a:t>20</a:t>
            </a:fld>
            <a:endParaRPr lang="en-US"/>
          </a:p>
        </p:txBody>
      </p:sp>
    </p:spTree>
    <p:extLst>
      <p:ext uri="{BB962C8B-B14F-4D97-AF65-F5344CB8AC3E}">
        <p14:creationId xmlns:p14="http://schemas.microsoft.com/office/powerpoint/2010/main" val="259342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46B080-AC2C-4FA8-9D51-6BA093D200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FB07C45D-FCF8-49EC-9775-DE3843D9C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4BBF3786-733B-45D8-924F-7E52FCCE2B7B}"/>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5" name="Footer Placeholder 4">
            <a:extLst>
              <a:ext uri="{FF2B5EF4-FFF2-40B4-BE49-F238E27FC236}">
                <a16:creationId xmlns="" xmlns:a16="http://schemas.microsoft.com/office/drawing/2014/main" id="{2FA0B5E2-B02A-4D78-BB39-0EC51350B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C90B334-BEF0-4408-9C47-AF75E2FF5801}"/>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184752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011901-BEC1-47E8-97D0-F0EBFFF7B6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1EF1B5E-D502-49F8-8C4A-A87D9FAC7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1C129B3-89FA-4FE9-8114-6161E1DDD3AF}"/>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5" name="Footer Placeholder 4">
            <a:extLst>
              <a:ext uri="{FF2B5EF4-FFF2-40B4-BE49-F238E27FC236}">
                <a16:creationId xmlns="" xmlns:a16="http://schemas.microsoft.com/office/drawing/2014/main" id="{F10E64E3-5177-4733-988F-746B8B4C7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36B9746-4322-4C44-8369-BB0487AEA113}"/>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44187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913E836-9D6F-48E5-B1BB-D22567F683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98C8DD1-8D4E-41F4-AC38-B5F078851B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A4BC85E-FBD0-47EC-950A-D69CF777C33C}"/>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5" name="Footer Placeholder 4">
            <a:extLst>
              <a:ext uri="{FF2B5EF4-FFF2-40B4-BE49-F238E27FC236}">
                <a16:creationId xmlns="" xmlns:a16="http://schemas.microsoft.com/office/drawing/2014/main" id="{87D72AD9-AE61-4476-93FB-B9E5A4447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994C8D9-ECA5-43D8-93D7-2C55C1DBFA13}"/>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329788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28007-8F79-437F-8A46-B87BA3134E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D2E6B39-8D8A-4C2D-8FF6-897E2C4432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2C915BB-4EF7-49CC-AB79-3FA7FA5077A7}"/>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5" name="Footer Placeholder 4">
            <a:extLst>
              <a:ext uri="{FF2B5EF4-FFF2-40B4-BE49-F238E27FC236}">
                <a16:creationId xmlns="" xmlns:a16="http://schemas.microsoft.com/office/drawing/2014/main" id="{7C1EB7B2-DF72-4019-9990-5BE4BEE3C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83DBAEA-5D3C-400F-BFE4-6D433A42FE1E}"/>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109916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3B965-9431-4CDE-81DC-FF2BDB4078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43AAA65-BF58-4E57-AB61-0E72FF8D5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E506893-02C1-45B2-9BA9-62853FFD87D1}"/>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5" name="Footer Placeholder 4">
            <a:extLst>
              <a:ext uri="{FF2B5EF4-FFF2-40B4-BE49-F238E27FC236}">
                <a16:creationId xmlns="" xmlns:a16="http://schemas.microsoft.com/office/drawing/2014/main" id="{EF14B194-B518-45E1-B967-229093255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13B5A73-C467-4C26-BFB8-E3BB1F9FE162}"/>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297117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838EEB-8EF3-4179-AF41-3A45327223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50EBC57-2D16-48D7-9D4E-1340698369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CD7F6CEC-254D-4DAD-BB9D-D7840EA3CA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824908E4-1455-4DC7-9652-00A0FFF7BCAC}"/>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6" name="Footer Placeholder 5">
            <a:extLst>
              <a:ext uri="{FF2B5EF4-FFF2-40B4-BE49-F238E27FC236}">
                <a16:creationId xmlns="" xmlns:a16="http://schemas.microsoft.com/office/drawing/2014/main" id="{94186CF2-D643-4A22-A03B-F831310DC3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1B0E564-1171-4D6B-BB7B-3B40A5C54852}"/>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284651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9A4BCE-C637-4461-8394-64F5851093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334CC21-21ED-46A5-B067-0AE71C35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5606EA6-8AFD-4407-9ABF-4BBD04266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E18908E2-A5AF-4ABA-B8E0-D339E308FF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02A2645-C825-434D-B027-DC99294F1B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7548A6DB-A732-46F4-8D72-5468BDE4DF49}"/>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8" name="Footer Placeholder 7">
            <a:extLst>
              <a:ext uri="{FF2B5EF4-FFF2-40B4-BE49-F238E27FC236}">
                <a16:creationId xmlns="" xmlns:a16="http://schemas.microsoft.com/office/drawing/2014/main" id="{13E483D0-59BF-418D-AB45-7E46CE200A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62DF607-5B44-4853-AACA-A26FF1EA9254}"/>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117537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2D873-7845-412B-967B-EA9EDBF48E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D14D2015-D54A-48CC-85E7-91B022B377F6}"/>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4" name="Footer Placeholder 3">
            <a:extLst>
              <a:ext uri="{FF2B5EF4-FFF2-40B4-BE49-F238E27FC236}">
                <a16:creationId xmlns="" xmlns:a16="http://schemas.microsoft.com/office/drawing/2014/main" id="{7C202AC9-A579-4B03-A009-2E01A81C71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62041C-465F-4A32-830C-8BFB5B9DA6BD}"/>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252885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E45D0AA-A91E-4C5D-9E59-4D578BFEB77F}"/>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3" name="Footer Placeholder 2">
            <a:extLst>
              <a:ext uri="{FF2B5EF4-FFF2-40B4-BE49-F238E27FC236}">
                <a16:creationId xmlns="" xmlns:a16="http://schemas.microsoft.com/office/drawing/2014/main" id="{39F5FA7B-B9E5-4062-9FCB-EBCFE702D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E2B2EFC-04CA-4EB1-B094-892D8654889F}"/>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40101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BD59D8-9483-4141-8AF5-B2D0BC680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0136B32-28BF-4A4B-83CC-A0B1AFBF6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4760DE12-C3AF-435D-BA6F-A7CB99E9A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53C37D5-386D-4BA2-AEFE-9718C6ED6446}"/>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6" name="Footer Placeholder 5">
            <a:extLst>
              <a:ext uri="{FF2B5EF4-FFF2-40B4-BE49-F238E27FC236}">
                <a16:creationId xmlns="" xmlns:a16="http://schemas.microsoft.com/office/drawing/2014/main" id="{7AAB49E1-96C6-4AF3-8A5C-5DAD02605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D01558F-380D-4A49-9B10-2944116FB08F}"/>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274678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8D8488-B8DB-43BC-8A78-D279D14475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917F990F-DBD9-474F-9D95-325636594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84F96D53-65DA-4834-A365-9E082372A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FC8ACC6-E9B7-43DE-BD13-B3736413146F}"/>
              </a:ext>
            </a:extLst>
          </p:cNvPr>
          <p:cNvSpPr>
            <a:spLocks noGrp="1"/>
          </p:cNvSpPr>
          <p:nvPr>
            <p:ph type="dt" sz="half" idx="10"/>
          </p:nvPr>
        </p:nvSpPr>
        <p:spPr/>
        <p:txBody>
          <a:bodyPr/>
          <a:lstStyle/>
          <a:p>
            <a:fld id="{6E814879-DF5C-495D-A751-8D11E1480D59}" type="datetimeFigureOut">
              <a:rPr lang="en-US" smtClean="0"/>
              <a:t>4/18/2025</a:t>
            </a:fld>
            <a:endParaRPr lang="en-US"/>
          </a:p>
        </p:txBody>
      </p:sp>
      <p:sp>
        <p:nvSpPr>
          <p:cNvPr id="6" name="Footer Placeholder 5">
            <a:extLst>
              <a:ext uri="{FF2B5EF4-FFF2-40B4-BE49-F238E27FC236}">
                <a16:creationId xmlns="" xmlns:a16="http://schemas.microsoft.com/office/drawing/2014/main" id="{7EBAB72B-F6E5-4D3F-B894-C161BED99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40A145F-BD97-41D0-8AF2-3261B8ED7E91}"/>
              </a:ext>
            </a:extLst>
          </p:cNvPr>
          <p:cNvSpPr>
            <a:spLocks noGrp="1"/>
          </p:cNvSpPr>
          <p:nvPr>
            <p:ph type="sldNum" sz="quarter" idx="12"/>
          </p:nvPr>
        </p:nvSpPr>
        <p:spPr/>
        <p:txBody>
          <a:bodyPr/>
          <a:lstStyle/>
          <a:p>
            <a:fld id="{2E469203-A364-4644-9F5E-8C58F24A7C58}" type="slidenum">
              <a:rPr lang="en-US" smtClean="0"/>
              <a:t>‹#›</a:t>
            </a:fld>
            <a:endParaRPr lang="en-US"/>
          </a:p>
        </p:txBody>
      </p:sp>
    </p:spTree>
    <p:extLst>
      <p:ext uri="{BB962C8B-B14F-4D97-AF65-F5344CB8AC3E}">
        <p14:creationId xmlns:p14="http://schemas.microsoft.com/office/powerpoint/2010/main" val="290700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5888FC2-6611-4825-BDAA-D0EE32926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551BFF7-DBF4-4A7F-903C-0136441282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A847DFB-C64B-44E8-8C39-5046A9550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4879-DF5C-495D-A751-8D11E1480D59}" type="datetimeFigureOut">
              <a:rPr lang="en-US" smtClean="0"/>
              <a:t>4/18/2025</a:t>
            </a:fld>
            <a:endParaRPr lang="en-US"/>
          </a:p>
        </p:txBody>
      </p:sp>
      <p:sp>
        <p:nvSpPr>
          <p:cNvPr id="5" name="Footer Placeholder 4">
            <a:extLst>
              <a:ext uri="{FF2B5EF4-FFF2-40B4-BE49-F238E27FC236}">
                <a16:creationId xmlns="" xmlns:a16="http://schemas.microsoft.com/office/drawing/2014/main" id="{2C82D40F-7F5E-42AC-BE4E-BE8D1226E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8654301-D2BF-4EEF-9D05-DBC95EE83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69203-A364-4644-9F5E-8C58F24A7C58}" type="slidenum">
              <a:rPr lang="en-US" smtClean="0"/>
              <a:t>‹#›</a:t>
            </a:fld>
            <a:endParaRPr lang="en-US"/>
          </a:p>
        </p:txBody>
      </p:sp>
    </p:spTree>
    <p:extLst>
      <p:ext uri="{BB962C8B-B14F-4D97-AF65-F5344CB8AC3E}">
        <p14:creationId xmlns:p14="http://schemas.microsoft.com/office/powerpoint/2010/main" val="249555706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9235DEBC-3F29-4E41-A971-AFA86CCD7F4D}"/>
              </a:ext>
            </a:extLst>
          </p:cNvPr>
          <p:cNvSpPr>
            <a:spLocks noGrp="1"/>
          </p:cNvSpPr>
          <p:nvPr>
            <p:ph type="ctrTitle"/>
          </p:nvPr>
        </p:nvSpPr>
        <p:spPr>
          <a:xfrm>
            <a:off x="962238" y="1311683"/>
            <a:ext cx="10463196" cy="2387600"/>
          </a:xfrm>
        </p:spPr>
        <p:txBody>
          <a:bodyPr>
            <a:normAutofit/>
          </a:bodyPr>
          <a:lstStyle/>
          <a:p>
            <a:r>
              <a:rPr lang="en-US" sz="5400" b="1" dirty="0">
                <a:latin typeface="Arial" panose="020B0604020202020204" pitchFamily="34" charset="0"/>
                <a:cs typeface="Arial" panose="020B0604020202020204" pitchFamily="34" charset="0"/>
              </a:rPr>
              <a:t>2- Cell Biology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 Cell compartments</a:t>
            </a:r>
          </a:p>
        </p:txBody>
      </p:sp>
      <p:pic>
        <p:nvPicPr>
          <p:cNvPr id="5" name="Picture 4">
            <a:extLst>
              <a:ext uri="{FF2B5EF4-FFF2-40B4-BE49-F238E27FC236}">
                <a16:creationId xmlns="" xmlns:a16="http://schemas.microsoft.com/office/drawing/2014/main" id="{28E84964-4FE7-4622-AA7C-CE1E98F50A5F}"/>
              </a:ext>
            </a:extLst>
          </p:cNvPr>
          <p:cNvPicPr/>
          <p:nvPr/>
        </p:nvPicPr>
        <p:blipFill rotWithShape="1">
          <a:blip r:embed="rId3"/>
          <a:srcRect l="38323" r="19402" b="32981"/>
          <a:stretch/>
        </p:blipFill>
        <p:spPr bwMode="auto">
          <a:xfrm>
            <a:off x="290732" y="5257800"/>
            <a:ext cx="1505244" cy="1600199"/>
          </a:xfrm>
          <a:prstGeom prst="rect">
            <a:avLst/>
          </a:prstGeom>
          <a:noFill/>
        </p:spPr>
      </p:pic>
      <p:pic>
        <p:nvPicPr>
          <p:cNvPr id="6" name="Picture 5">
            <a:extLst>
              <a:ext uri="{FF2B5EF4-FFF2-40B4-BE49-F238E27FC236}">
                <a16:creationId xmlns="" xmlns:a16="http://schemas.microsoft.com/office/drawing/2014/main" id="{5E47FECB-A69D-46AC-BAA4-B403802CAD40}"/>
              </a:ext>
            </a:extLst>
          </p:cNvPr>
          <p:cNvPicPr/>
          <p:nvPr/>
        </p:nvPicPr>
        <p:blipFill>
          <a:blip r:embed="rId4"/>
          <a:srcRect/>
          <a:stretch>
            <a:fillRect/>
          </a:stretch>
        </p:blipFill>
        <p:spPr bwMode="auto">
          <a:xfrm>
            <a:off x="7971692" y="5391278"/>
            <a:ext cx="1505243" cy="1257227"/>
          </a:xfrm>
          <a:prstGeom prst="rect">
            <a:avLst/>
          </a:prstGeom>
          <a:noFill/>
        </p:spPr>
      </p:pic>
      <p:sp>
        <p:nvSpPr>
          <p:cNvPr id="7" name="Rectangle 6">
            <a:extLst>
              <a:ext uri="{FF2B5EF4-FFF2-40B4-BE49-F238E27FC236}">
                <a16:creationId xmlns="" xmlns:a16="http://schemas.microsoft.com/office/drawing/2014/main" id="{74AAA7EB-FE24-4F14-B2CD-E05FD4B5377D}"/>
              </a:ext>
            </a:extLst>
          </p:cNvPr>
          <p:cNvSpPr/>
          <p:nvPr/>
        </p:nvSpPr>
        <p:spPr>
          <a:xfrm>
            <a:off x="1730620" y="5987234"/>
            <a:ext cx="3312125" cy="461665"/>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UNIVERSITY</a:t>
            </a:r>
            <a:r>
              <a:rPr lang="en-US" b="1" dirty="0">
                <a:latin typeface="Blackadder ITC" panose="04020505051007020D02" pitchFamily="82" charset="0"/>
                <a:cs typeface="Arial" panose="020B0604020202020204" pitchFamily="34" charset="0"/>
              </a:rPr>
              <a:t> </a:t>
            </a:r>
            <a:r>
              <a:rPr lang="en-US" sz="2400" b="1" dirty="0">
                <a:latin typeface="Blackadder ITC" panose="04020505051007020D02" pitchFamily="82" charset="0"/>
                <a:cs typeface="Arial" panose="020B0604020202020204" pitchFamily="34" charset="0"/>
              </a:rPr>
              <a:t>of  </a:t>
            </a:r>
            <a:r>
              <a:rPr lang="en-US" b="1" dirty="0">
                <a:latin typeface="Blackadder ITC" panose="04020505051007020D02" pitchFamily="82" charset="0"/>
                <a:cs typeface="Arial" panose="020B0604020202020204" pitchFamily="34" charset="0"/>
              </a:rPr>
              <a:t> </a:t>
            </a:r>
            <a:r>
              <a:rPr lang="en-US" b="1" dirty="0">
                <a:latin typeface="Arial" panose="020B0604020202020204" pitchFamily="34" charset="0"/>
                <a:cs typeface="Arial" panose="020B0604020202020204" pitchFamily="34" charset="0"/>
              </a:rPr>
              <a:t>DUHOK</a:t>
            </a:r>
          </a:p>
        </p:txBody>
      </p:sp>
      <p:sp>
        <p:nvSpPr>
          <p:cNvPr id="11" name="Rectangle 10">
            <a:extLst>
              <a:ext uri="{FF2B5EF4-FFF2-40B4-BE49-F238E27FC236}">
                <a16:creationId xmlns="" xmlns:a16="http://schemas.microsoft.com/office/drawing/2014/main" id="{882E8E76-AD9D-4B39-8FED-E096826A6D66}"/>
              </a:ext>
            </a:extLst>
          </p:cNvPr>
          <p:cNvSpPr/>
          <p:nvPr/>
        </p:nvSpPr>
        <p:spPr>
          <a:xfrm>
            <a:off x="9327429" y="5726561"/>
            <a:ext cx="2659766" cy="769441"/>
          </a:xfrm>
          <a:prstGeom prst="rect">
            <a:avLst/>
          </a:prstGeom>
        </p:spPr>
        <p:txBody>
          <a:bodyPr wrap="none">
            <a:spAutoFit/>
          </a:bodyPr>
          <a:lstStyle/>
          <a:p>
            <a:pPr algn="ctr"/>
            <a:r>
              <a:rPr lang="en-US" sz="2000" b="1" dirty="0"/>
              <a:t>COLLEGE </a:t>
            </a:r>
            <a:r>
              <a:rPr lang="en-US" sz="2400" b="1" dirty="0">
                <a:latin typeface="Blackadder ITC" panose="04020505051007020D02" pitchFamily="82" charset="0"/>
              </a:rPr>
              <a:t>of </a:t>
            </a:r>
            <a:endParaRPr lang="en-US" sz="2000" b="1" dirty="0">
              <a:latin typeface="Blackadder ITC" panose="04020505051007020D02" pitchFamily="82" charset="0"/>
            </a:endParaRPr>
          </a:p>
          <a:p>
            <a:pPr algn="ctr"/>
            <a:r>
              <a:rPr lang="en-US" sz="2000" b="1" dirty="0"/>
              <a:t>VETERINARY MEDICINE</a:t>
            </a:r>
            <a:endParaRPr lang="en-US" sz="2000" dirty="0"/>
          </a:p>
        </p:txBody>
      </p:sp>
      <p:sp>
        <p:nvSpPr>
          <p:cNvPr id="2" name="Rectangle 1">
            <a:extLst>
              <a:ext uri="{FF2B5EF4-FFF2-40B4-BE49-F238E27FC236}">
                <a16:creationId xmlns="" xmlns:a16="http://schemas.microsoft.com/office/drawing/2014/main" id="{231569FE-4585-4596-874A-472F6F59719F}"/>
              </a:ext>
            </a:extLst>
          </p:cNvPr>
          <p:cNvSpPr/>
          <p:nvPr/>
        </p:nvSpPr>
        <p:spPr>
          <a:xfrm>
            <a:off x="290732" y="224435"/>
            <a:ext cx="5517857" cy="523220"/>
          </a:xfrm>
          <a:prstGeom prst="rect">
            <a:avLst/>
          </a:prstGeom>
        </p:spPr>
        <p:txBody>
          <a:bodyPr wrap="none">
            <a:spAutoFit/>
          </a:bodyPr>
          <a:lstStyle/>
          <a:p>
            <a:r>
              <a:rPr lang="en-US" sz="2800" b="1" dirty="0"/>
              <a:t>Cell and Molecular Biology/ Theory </a:t>
            </a:r>
          </a:p>
        </p:txBody>
      </p:sp>
    </p:spTree>
    <p:extLst>
      <p:ext uri="{BB962C8B-B14F-4D97-AF65-F5344CB8AC3E}">
        <p14:creationId xmlns:p14="http://schemas.microsoft.com/office/powerpoint/2010/main" val="225616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1437B9-812D-4418-8A4E-6EAD5D5E5EDA}"/>
              </a:ext>
            </a:extLst>
          </p:cNvPr>
          <p:cNvSpPr>
            <a:spLocks noGrp="1"/>
          </p:cNvSpPr>
          <p:nvPr>
            <p:ph type="title"/>
          </p:nvPr>
        </p:nvSpPr>
        <p:spPr>
          <a:xfrm>
            <a:off x="317543" y="586659"/>
            <a:ext cx="5862135" cy="1325563"/>
          </a:xfrm>
        </p:spPr>
        <p:txBody>
          <a:bodyPr>
            <a:normAutofit fontScale="90000"/>
          </a:bodyPr>
          <a:lstStyle/>
          <a:p>
            <a:pPr algn="l"/>
            <a:r>
              <a:rPr lang="en-US" sz="2800" b="1" dirty="0">
                <a:latin typeface="Arial" panose="020B0604020202020204" pitchFamily="34" charset="0"/>
                <a:cs typeface="Arial" panose="020B0604020202020204" pitchFamily="34" charset="0"/>
              </a:rPr>
              <a:t>II- Cytoplasmic organelles</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Non membranous cytoplasmic organelles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1- </a:t>
            </a:r>
            <a:r>
              <a:rPr lang="en-US" sz="2800" b="1" cap="none" dirty="0">
                <a:latin typeface="Arial" panose="020B0604020202020204" pitchFamily="34" charset="0"/>
                <a:cs typeface="Arial" panose="020B0604020202020204" pitchFamily="34" charset="0"/>
              </a:rPr>
              <a:t>Ribosome</a:t>
            </a:r>
            <a:r>
              <a:rPr lang="en-US" sz="2800" b="1" dirty="0">
                <a:latin typeface="Arial" panose="020B0604020202020204" pitchFamily="34" charset="0"/>
                <a:cs typeface="Arial" panose="020B0604020202020204" pitchFamily="34" charset="0"/>
              </a:rPr>
              <a:t> </a:t>
            </a:r>
          </a:p>
        </p:txBody>
      </p:sp>
      <p:sp>
        <p:nvSpPr>
          <p:cNvPr id="5" name="Rectangle 4">
            <a:extLst>
              <a:ext uri="{FF2B5EF4-FFF2-40B4-BE49-F238E27FC236}">
                <a16:creationId xmlns="" xmlns:a16="http://schemas.microsoft.com/office/drawing/2014/main" id="{EA184589-46E1-4560-AAD2-2A1172D35167}"/>
              </a:ext>
            </a:extLst>
          </p:cNvPr>
          <p:cNvSpPr/>
          <p:nvPr/>
        </p:nvSpPr>
        <p:spPr>
          <a:xfrm>
            <a:off x="272236" y="2640138"/>
            <a:ext cx="6624358" cy="390183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solidFill>
                  <a:srgbClr val="000000"/>
                </a:solidFill>
                <a:latin typeface="Arial" panose="020B0604020202020204" pitchFamily="34" charset="0"/>
              </a:rPr>
              <a:t>Ribosomes are round shaped organelles that synthesize protein in the cell. Ribosomes are complexes made of ribosomal RNAs and protein subunits (large and small). </a:t>
            </a:r>
          </a:p>
          <a:p>
            <a:pPr marL="342900" indent="-342900">
              <a:lnSpc>
                <a:spcPct val="150000"/>
              </a:lnSpc>
              <a:buFont typeface="Arial" panose="020B0604020202020204" pitchFamily="34" charset="0"/>
              <a:buChar char="•"/>
            </a:pPr>
            <a:r>
              <a:rPr lang="en-US" sz="2400" dirty="0">
                <a:solidFill>
                  <a:srgbClr val="000000"/>
                </a:solidFill>
                <a:latin typeface="Arial" panose="020B0604020202020204" pitchFamily="34" charset="0"/>
              </a:rPr>
              <a:t> Ribosomes are found within the cytoplasm either free or attached to the Endoplasmic reticulum (ER). </a:t>
            </a:r>
          </a:p>
        </p:txBody>
      </p:sp>
      <p:pic>
        <p:nvPicPr>
          <p:cNvPr id="3" name="Picture 2">
            <a:extLst>
              <a:ext uri="{FF2B5EF4-FFF2-40B4-BE49-F238E27FC236}">
                <a16:creationId xmlns="" xmlns:a16="http://schemas.microsoft.com/office/drawing/2014/main" id="{61AB5506-AA80-4859-A1D2-121B68FEC415}"/>
              </a:ext>
            </a:extLst>
          </p:cNvPr>
          <p:cNvPicPr>
            <a:picLocks noChangeAspect="1"/>
          </p:cNvPicPr>
          <p:nvPr/>
        </p:nvPicPr>
        <p:blipFill>
          <a:blip r:embed="rId2"/>
          <a:stretch>
            <a:fillRect/>
          </a:stretch>
        </p:blipFill>
        <p:spPr>
          <a:xfrm>
            <a:off x="7115500" y="247059"/>
            <a:ext cx="4306175" cy="6286683"/>
          </a:xfrm>
          <a:prstGeom prst="rect">
            <a:avLst/>
          </a:prstGeom>
        </p:spPr>
      </p:pic>
      <p:sp>
        <p:nvSpPr>
          <p:cNvPr id="4" name="Rectangle 3">
            <a:extLst>
              <a:ext uri="{FF2B5EF4-FFF2-40B4-BE49-F238E27FC236}">
                <a16:creationId xmlns="" xmlns:a16="http://schemas.microsoft.com/office/drawing/2014/main" id="{A92A93BB-F289-47F8-AD3D-26CFCD183FE5}"/>
              </a:ext>
            </a:extLst>
          </p:cNvPr>
          <p:cNvSpPr/>
          <p:nvPr/>
        </p:nvSpPr>
        <p:spPr>
          <a:xfrm rot="16200000">
            <a:off x="10847716" y="1589056"/>
            <a:ext cx="1803763" cy="400110"/>
          </a:xfrm>
          <a:prstGeom prst="rect">
            <a:avLst/>
          </a:prstGeom>
        </p:spPr>
        <p:txBody>
          <a:bodyPr wrap="square">
            <a:spAutoFit/>
          </a:bodyPr>
          <a:lstStyle/>
          <a:p>
            <a:r>
              <a:rPr lang="en-US" sz="2000" b="1" dirty="0">
                <a:latin typeface="Arial" panose="020B0604020202020204" pitchFamily="34" charset="0"/>
              </a:rPr>
              <a:t>Prokaryotic</a:t>
            </a:r>
            <a:endParaRPr lang="en-US" sz="5400" b="1" dirty="0"/>
          </a:p>
        </p:txBody>
      </p:sp>
      <p:sp>
        <p:nvSpPr>
          <p:cNvPr id="7" name="Rectangle 6">
            <a:extLst>
              <a:ext uri="{FF2B5EF4-FFF2-40B4-BE49-F238E27FC236}">
                <a16:creationId xmlns="" xmlns:a16="http://schemas.microsoft.com/office/drawing/2014/main" id="{1F80B47B-9BA9-4C17-9A34-0CDE97855735}"/>
              </a:ext>
            </a:extLst>
          </p:cNvPr>
          <p:cNvSpPr/>
          <p:nvPr/>
        </p:nvSpPr>
        <p:spPr>
          <a:xfrm rot="16200000">
            <a:off x="11205109" y="4876649"/>
            <a:ext cx="1202573" cy="331629"/>
          </a:xfrm>
          <a:prstGeom prst="rect">
            <a:avLst/>
          </a:prstGeom>
        </p:spPr>
        <p:txBody>
          <a:bodyPr wrap="none">
            <a:spAutoFit/>
          </a:bodyPr>
          <a:lstStyle/>
          <a:p>
            <a:r>
              <a:rPr lang="en-US" sz="1555" b="1" dirty="0">
                <a:latin typeface="Arial" panose="020B0604020202020204" pitchFamily="34" charset="0"/>
              </a:rPr>
              <a:t>Eukaryotic</a:t>
            </a:r>
            <a:endParaRPr lang="en-US" sz="1555" dirty="0"/>
          </a:p>
        </p:txBody>
      </p:sp>
      <p:sp>
        <p:nvSpPr>
          <p:cNvPr id="8" name="Rectangle 7">
            <a:extLst>
              <a:ext uri="{FF2B5EF4-FFF2-40B4-BE49-F238E27FC236}">
                <a16:creationId xmlns="" xmlns:a16="http://schemas.microsoft.com/office/drawing/2014/main" id="{868E15B1-9645-41DE-B474-29F0BD55EE32}"/>
              </a:ext>
            </a:extLst>
          </p:cNvPr>
          <p:cNvSpPr/>
          <p:nvPr/>
        </p:nvSpPr>
        <p:spPr>
          <a:xfrm>
            <a:off x="10678553" y="1450557"/>
            <a:ext cx="743124" cy="461665"/>
          </a:xfrm>
          <a:prstGeom prst="rect">
            <a:avLst/>
          </a:prstGeom>
        </p:spPr>
        <p:txBody>
          <a:bodyPr wrap="square">
            <a:spAutoFit/>
          </a:bodyPr>
          <a:lstStyle/>
          <a:p>
            <a:r>
              <a:rPr lang="en-US" sz="1200" b="1" dirty="0">
                <a:solidFill>
                  <a:srgbClr val="000000"/>
                </a:solidFill>
                <a:latin typeface="Arial" panose="020B0604020202020204" pitchFamily="34" charset="0"/>
              </a:rPr>
              <a:t>Large subunit </a:t>
            </a:r>
            <a:endParaRPr lang="en-US" sz="1200" b="1" dirty="0"/>
          </a:p>
        </p:txBody>
      </p:sp>
      <p:sp>
        <p:nvSpPr>
          <p:cNvPr id="9" name="Rectangle 8">
            <a:extLst>
              <a:ext uri="{FF2B5EF4-FFF2-40B4-BE49-F238E27FC236}">
                <a16:creationId xmlns="" xmlns:a16="http://schemas.microsoft.com/office/drawing/2014/main" id="{2A02D6F2-B20E-4080-A654-75D6ED7ED418}"/>
              </a:ext>
            </a:extLst>
          </p:cNvPr>
          <p:cNvSpPr/>
          <p:nvPr/>
        </p:nvSpPr>
        <p:spPr>
          <a:xfrm>
            <a:off x="10678551" y="2113339"/>
            <a:ext cx="743124" cy="461665"/>
          </a:xfrm>
          <a:prstGeom prst="rect">
            <a:avLst/>
          </a:prstGeom>
        </p:spPr>
        <p:txBody>
          <a:bodyPr wrap="square">
            <a:spAutoFit/>
          </a:bodyPr>
          <a:lstStyle/>
          <a:p>
            <a:r>
              <a:rPr lang="en-US" sz="1200" b="1" dirty="0">
                <a:solidFill>
                  <a:srgbClr val="000000"/>
                </a:solidFill>
                <a:latin typeface="Arial" panose="020B0604020202020204" pitchFamily="34" charset="0"/>
              </a:rPr>
              <a:t>small subunit </a:t>
            </a:r>
            <a:endParaRPr lang="en-US" sz="1200" b="1" dirty="0"/>
          </a:p>
        </p:txBody>
      </p:sp>
      <p:sp>
        <p:nvSpPr>
          <p:cNvPr id="10" name="Rectangle 9">
            <a:extLst>
              <a:ext uri="{FF2B5EF4-FFF2-40B4-BE49-F238E27FC236}">
                <a16:creationId xmlns="" xmlns:a16="http://schemas.microsoft.com/office/drawing/2014/main" id="{E02E2985-9119-477B-B665-DADC8BDA7027}"/>
              </a:ext>
            </a:extLst>
          </p:cNvPr>
          <p:cNvSpPr/>
          <p:nvPr/>
        </p:nvSpPr>
        <p:spPr>
          <a:xfrm>
            <a:off x="10519302" y="719014"/>
            <a:ext cx="707245" cy="338554"/>
          </a:xfrm>
          <a:prstGeom prst="rect">
            <a:avLst/>
          </a:prstGeom>
        </p:spPr>
        <p:txBody>
          <a:bodyPr wrap="none">
            <a:spAutoFit/>
          </a:bodyPr>
          <a:lstStyle/>
          <a:p>
            <a:r>
              <a:rPr lang="en-US" sz="1600" b="1" dirty="0">
                <a:solidFill>
                  <a:srgbClr val="000000"/>
                </a:solidFill>
                <a:latin typeface="Arial" panose="020B0604020202020204" pitchFamily="34" charset="0"/>
              </a:rPr>
              <a:t>rRNA</a:t>
            </a:r>
            <a:endParaRPr lang="en-US" sz="1600" b="1" dirty="0"/>
          </a:p>
        </p:txBody>
      </p:sp>
      <p:cxnSp>
        <p:nvCxnSpPr>
          <p:cNvPr id="12" name="Straight Arrow Connector 11">
            <a:extLst>
              <a:ext uri="{FF2B5EF4-FFF2-40B4-BE49-F238E27FC236}">
                <a16:creationId xmlns="" xmlns:a16="http://schemas.microsoft.com/office/drawing/2014/main" id="{9F902B01-1FB5-4DB7-BB71-4FA8B9F57E8D}"/>
              </a:ext>
            </a:extLst>
          </p:cNvPr>
          <p:cNvCxnSpPr>
            <a:cxnSpLocks/>
          </p:cNvCxnSpPr>
          <p:nvPr/>
        </p:nvCxnSpPr>
        <p:spPr>
          <a:xfrm flipH="1">
            <a:off x="10342491" y="999615"/>
            <a:ext cx="336063" cy="471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13A3DB31-D460-4326-84FB-E249C703F52F}"/>
              </a:ext>
            </a:extLst>
          </p:cNvPr>
          <p:cNvSpPr/>
          <p:nvPr/>
        </p:nvSpPr>
        <p:spPr>
          <a:xfrm>
            <a:off x="10830953" y="4360225"/>
            <a:ext cx="743124" cy="461665"/>
          </a:xfrm>
          <a:prstGeom prst="rect">
            <a:avLst/>
          </a:prstGeom>
        </p:spPr>
        <p:txBody>
          <a:bodyPr wrap="square">
            <a:spAutoFit/>
          </a:bodyPr>
          <a:lstStyle/>
          <a:p>
            <a:r>
              <a:rPr lang="en-US" sz="1200" b="1" dirty="0">
                <a:solidFill>
                  <a:srgbClr val="000000"/>
                </a:solidFill>
                <a:latin typeface="Arial" panose="020B0604020202020204" pitchFamily="34" charset="0"/>
              </a:rPr>
              <a:t>Large subunit </a:t>
            </a:r>
            <a:endParaRPr lang="en-US" sz="1200" b="1" dirty="0"/>
          </a:p>
        </p:txBody>
      </p:sp>
      <p:sp>
        <p:nvSpPr>
          <p:cNvPr id="15" name="Rectangle 14">
            <a:extLst>
              <a:ext uri="{FF2B5EF4-FFF2-40B4-BE49-F238E27FC236}">
                <a16:creationId xmlns="" xmlns:a16="http://schemas.microsoft.com/office/drawing/2014/main" id="{1BDE9AE2-5741-4737-BABB-4B34AEA3C3E2}"/>
              </a:ext>
            </a:extLst>
          </p:cNvPr>
          <p:cNvSpPr/>
          <p:nvPr/>
        </p:nvSpPr>
        <p:spPr>
          <a:xfrm>
            <a:off x="10830951" y="5177754"/>
            <a:ext cx="743124" cy="461665"/>
          </a:xfrm>
          <a:prstGeom prst="rect">
            <a:avLst/>
          </a:prstGeom>
        </p:spPr>
        <p:txBody>
          <a:bodyPr wrap="square">
            <a:spAutoFit/>
          </a:bodyPr>
          <a:lstStyle/>
          <a:p>
            <a:r>
              <a:rPr lang="en-US" sz="1200" b="1" dirty="0">
                <a:solidFill>
                  <a:srgbClr val="000000"/>
                </a:solidFill>
                <a:latin typeface="Arial" panose="020B0604020202020204" pitchFamily="34" charset="0"/>
              </a:rPr>
              <a:t>small subunit </a:t>
            </a:r>
            <a:endParaRPr lang="en-US" sz="1200" b="1" dirty="0"/>
          </a:p>
        </p:txBody>
      </p:sp>
      <p:sp>
        <p:nvSpPr>
          <p:cNvPr id="16" name="Rectangle 15">
            <a:extLst>
              <a:ext uri="{FF2B5EF4-FFF2-40B4-BE49-F238E27FC236}">
                <a16:creationId xmlns="" xmlns:a16="http://schemas.microsoft.com/office/drawing/2014/main" id="{31812041-57FD-4932-BEE2-4E91989C2DD4}"/>
              </a:ext>
            </a:extLst>
          </p:cNvPr>
          <p:cNvSpPr/>
          <p:nvPr/>
        </p:nvSpPr>
        <p:spPr>
          <a:xfrm>
            <a:off x="10671701" y="3783427"/>
            <a:ext cx="707245" cy="338554"/>
          </a:xfrm>
          <a:prstGeom prst="rect">
            <a:avLst/>
          </a:prstGeom>
        </p:spPr>
        <p:txBody>
          <a:bodyPr wrap="none">
            <a:spAutoFit/>
          </a:bodyPr>
          <a:lstStyle/>
          <a:p>
            <a:r>
              <a:rPr lang="en-US" sz="1600" b="1" dirty="0">
                <a:solidFill>
                  <a:srgbClr val="000000"/>
                </a:solidFill>
                <a:latin typeface="Arial" panose="020B0604020202020204" pitchFamily="34" charset="0"/>
              </a:rPr>
              <a:t>rRNA</a:t>
            </a:r>
            <a:endParaRPr lang="en-US" sz="1600" b="1" dirty="0"/>
          </a:p>
        </p:txBody>
      </p:sp>
      <p:cxnSp>
        <p:nvCxnSpPr>
          <p:cNvPr id="17" name="Straight Arrow Connector 16">
            <a:extLst>
              <a:ext uri="{FF2B5EF4-FFF2-40B4-BE49-F238E27FC236}">
                <a16:creationId xmlns="" xmlns:a16="http://schemas.microsoft.com/office/drawing/2014/main" id="{C0774FD9-973F-4C69-A9E6-8927CE449FA4}"/>
              </a:ext>
            </a:extLst>
          </p:cNvPr>
          <p:cNvCxnSpPr>
            <a:cxnSpLocks/>
          </p:cNvCxnSpPr>
          <p:nvPr/>
        </p:nvCxnSpPr>
        <p:spPr>
          <a:xfrm flipH="1">
            <a:off x="10494891" y="4064029"/>
            <a:ext cx="336063" cy="471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797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D4AC403-3218-493D-819D-02C13F50C2AE}"/>
              </a:ext>
            </a:extLst>
          </p:cNvPr>
          <p:cNvSpPr/>
          <p:nvPr/>
        </p:nvSpPr>
        <p:spPr>
          <a:xfrm>
            <a:off x="205048" y="230183"/>
            <a:ext cx="5985164" cy="5102166"/>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2- Centrosome</a:t>
            </a:r>
            <a:endParaRPr lang="en-US"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Centrosome is a small body, located near the nucleus, it is composed of two centrioles arranged at right angles to each other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centrosome plays an important role during cell division where the spindle filaments extend between the centrioles present at each pole of the cell. </a:t>
            </a:r>
            <a:endParaRPr lang="en-GB"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D6AB3600-4EB0-4976-B69B-E618BC606F9D}"/>
              </a:ext>
            </a:extLst>
          </p:cNvPr>
          <p:cNvPicPr>
            <a:picLocks noChangeAspect="1"/>
          </p:cNvPicPr>
          <p:nvPr/>
        </p:nvPicPr>
        <p:blipFill rotWithShape="1">
          <a:blip r:embed="rId2"/>
          <a:srcRect l="45410" t="24230" r="39863" b="50000"/>
          <a:stretch/>
        </p:blipFill>
        <p:spPr>
          <a:xfrm>
            <a:off x="6350922" y="230468"/>
            <a:ext cx="5636030" cy="5887699"/>
          </a:xfrm>
          <a:prstGeom prst="rect">
            <a:avLst/>
          </a:prstGeom>
        </p:spPr>
      </p:pic>
    </p:spTree>
    <p:extLst>
      <p:ext uri="{BB962C8B-B14F-4D97-AF65-F5344CB8AC3E}">
        <p14:creationId xmlns:p14="http://schemas.microsoft.com/office/powerpoint/2010/main" val="3270660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B22E3F8-8B53-454E-9890-E237F03B1C07}"/>
              </a:ext>
            </a:extLst>
          </p:cNvPr>
          <p:cNvSpPr/>
          <p:nvPr/>
        </p:nvSpPr>
        <p:spPr>
          <a:xfrm>
            <a:off x="126609" y="354645"/>
            <a:ext cx="7431578" cy="5892703"/>
          </a:xfrm>
          <a:prstGeom prst="rect">
            <a:avLst/>
          </a:prstGeom>
        </p:spPr>
        <p:txBody>
          <a:bodyPr wrap="square">
            <a:spAutoFit/>
          </a:bodyPr>
          <a:lstStyle/>
          <a:p>
            <a:pPr algn="just">
              <a:lnSpc>
                <a:spcPct val="150000"/>
              </a:lnSpc>
            </a:pPr>
            <a:r>
              <a:rPr lang="en-US" sz="2800" b="1" dirty="0">
                <a:latin typeface="Arial" panose="020B0604020202020204" pitchFamily="34" charset="0"/>
                <a:cs typeface="Arial" panose="020B0604020202020204" pitchFamily="34" charset="0"/>
              </a:rPr>
              <a:t>Membranous cytoplasmic organelles</a:t>
            </a:r>
          </a:p>
          <a:p>
            <a:pPr algn="just">
              <a:lnSpc>
                <a:spcPct val="150000"/>
              </a:lnSpc>
            </a:pPr>
            <a:r>
              <a:rPr lang="en-US" sz="2800" b="1" dirty="0">
                <a:latin typeface="Arial" panose="020B0604020202020204" pitchFamily="34" charset="0"/>
                <a:cs typeface="Arial" panose="020B0604020202020204" pitchFamily="34" charset="0"/>
              </a:rPr>
              <a:t>1- Mitochondria </a:t>
            </a:r>
          </a:p>
          <a:p>
            <a:pPr marL="342900" indent="-342900" algn="just">
              <a:lnSpc>
                <a:spcPct val="150000"/>
              </a:lnSpc>
              <a:buFont typeface="Arial" panose="020B0604020202020204" pitchFamily="34" charset="0"/>
              <a:buChar char="•"/>
            </a:pPr>
            <a:r>
              <a:rPr lang="en-US" sz="2200" b="1" dirty="0">
                <a:latin typeface="Arial" panose="020B0604020202020204" pitchFamily="34" charset="0"/>
                <a:cs typeface="Arial" panose="020B0604020202020204" pitchFamily="34" charset="0"/>
              </a:rPr>
              <a:t>Mitochondria</a:t>
            </a:r>
            <a:r>
              <a:rPr lang="en-US" sz="2200" dirty="0">
                <a:latin typeface="Arial" panose="020B0604020202020204" pitchFamily="34" charset="0"/>
                <a:cs typeface="Arial" panose="020B0604020202020204" pitchFamily="34" charset="0"/>
              </a:rPr>
              <a:t> are  sac-like structure, bounded by two layered membrane (inner and outer).</a:t>
            </a:r>
            <a:r>
              <a:rPr lang="en-US" sz="2200" b="1" dirty="0">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en-US" sz="2200" b="1" dirty="0">
                <a:latin typeface="Arial" panose="020B0604020202020204" pitchFamily="34" charset="0"/>
                <a:cs typeface="Arial" panose="020B0604020202020204" pitchFamily="34" charset="0"/>
              </a:rPr>
              <a:t>Cristae </a:t>
            </a:r>
            <a:r>
              <a:rPr lang="en-US" sz="2200" dirty="0">
                <a:latin typeface="Arial" panose="020B0604020202020204" pitchFamily="34" charset="0"/>
                <a:cs typeface="Arial" panose="020B0604020202020204" pitchFamily="34" charset="0"/>
              </a:rPr>
              <a:t>is folds that extends from The inner mitochondrial membrane into the matrix.</a:t>
            </a:r>
          </a:p>
          <a:p>
            <a:pPr marL="342900" indent="-342900" algn="just">
              <a:lnSpc>
                <a:spcPct val="150000"/>
              </a:lnSpc>
              <a:buFont typeface="Arial" panose="020B0604020202020204" pitchFamily="34" charset="0"/>
              <a:buChar char="•"/>
            </a:pPr>
            <a:r>
              <a:rPr lang="en-US" sz="2200" b="1" dirty="0">
                <a:latin typeface="Arial" panose="020B0604020202020204" pitchFamily="34" charset="0"/>
                <a:cs typeface="Arial" panose="020B0604020202020204" pitchFamily="34" charset="0"/>
              </a:rPr>
              <a:t>Mitochondrial matrix </a:t>
            </a:r>
            <a:r>
              <a:rPr lang="en-US" sz="2200" dirty="0">
                <a:latin typeface="Arial" panose="020B0604020202020204" pitchFamily="34" charset="0"/>
                <a:cs typeface="Arial" panose="020B0604020202020204" pitchFamily="34" charset="0"/>
              </a:rPr>
              <a:t>contains circular DNA and ribosome allowing it to self replicate and produce protein. They are abundant in metabolically active cells (muscle, brown adipose tissue)</a:t>
            </a:r>
          </a:p>
          <a:p>
            <a:pPr marL="342900" indent="-342900" algn="just">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They are the sites of cellular respiration (ATP)</a:t>
            </a:r>
          </a:p>
        </p:txBody>
      </p:sp>
      <p:pic>
        <p:nvPicPr>
          <p:cNvPr id="3" name="Picture 2">
            <a:extLst>
              <a:ext uri="{FF2B5EF4-FFF2-40B4-BE49-F238E27FC236}">
                <a16:creationId xmlns="" xmlns:a16="http://schemas.microsoft.com/office/drawing/2014/main" id="{FB90FE46-C7AE-1E97-0629-796499F96CEC}"/>
              </a:ext>
            </a:extLst>
          </p:cNvPr>
          <p:cNvPicPr>
            <a:picLocks noChangeAspect="1"/>
          </p:cNvPicPr>
          <p:nvPr/>
        </p:nvPicPr>
        <p:blipFill rotWithShape="1">
          <a:blip r:embed="rId3"/>
          <a:srcRect l="22154" t="33017" r="50000" b="15881"/>
          <a:stretch/>
        </p:blipFill>
        <p:spPr>
          <a:xfrm>
            <a:off x="7558187" y="253217"/>
            <a:ext cx="4507204" cy="6372665"/>
          </a:xfrm>
          <a:prstGeom prst="rect">
            <a:avLst/>
          </a:prstGeom>
        </p:spPr>
      </p:pic>
    </p:spTree>
    <p:extLst>
      <p:ext uri="{BB962C8B-B14F-4D97-AF65-F5344CB8AC3E}">
        <p14:creationId xmlns:p14="http://schemas.microsoft.com/office/powerpoint/2010/main" val="2299687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3D21FF-B5F9-42D7-9608-CAF25B7C07AA}"/>
              </a:ext>
            </a:extLst>
          </p:cNvPr>
          <p:cNvSpPr>
            <a:spLocks noGrp="1"/>
          </p:cNvSpPr>
          <p:nvPr>
            <p:ph type="title"/>
          </p:nvPr>
        </p:nvSpPr>
        <p:spPr>
          <a:xfrm>
            <a:off x="199505" y="-170844"/>
            <a:ext cx="6669259" cy="1325563"/>
          </a:xfrm>
        </p:spPr>
        <p:txBody>
          <a:bodyPr>
            <a:normAutofit/>
          </a:bodyPr>
          <a:lstStyle/>
          <a:p>
            <a:r>
              <a:rPr lang="en-US" sz="2800" b="1" dirty="0">
                <a:latin typeface="Arial" panose="020B0604020202020204" pitchFamily="34" charset="0"/>
                <a:cs typeface="Arial" panose="020B0604020202020204" pitchFamily="34" charset="0"/>
              </a:rPr>
              <a:t>2</a:t>
            </a:r>
            <a:r>
              <a:rPr lang="en-US" sz="2800" b="1" cap="none" dirty="0">
                <a:latin typeface="Arial" panose="020B0604020202020204" pitchFamily="34" charset="0"/>
                <a:cs typeface="Arial" panose="020B0604020202020204" pitchFamily="34" charset="0"/>
              </a:rPr>
              <a:t>- Endoplasmic Reticulum (ER)</a:t>
            </a:r>
          </a:p>
        </p:txBody>
      </p:sp>
      <p:sp>
        <p:nvSpPr>
          <p:cNvPr id="3" name="Rectangle 2">
            <a:extLst>
              <a:ext uri="{FF2B5EF4-FFF2-40B4-BE49-F238E27FC236}">
                <a16:creationId xmlns="" xmlns:a16="http://schemas.microsoft.com/office/drawing/2014/main" id="{7F8A1750-D72B-4103-B67C-8AD65508AAFA}"/>
              </a:ext>
            </a:extLst>
          </p:cNvPr>
          <p:cNvSpPr/>
          <p:nvPr/>
        </p:nvSpPr>
        <p:spPr>
          <a:xfrm>
            <a:off x="335189" y="858765"/>
            <a:ext cx="11202875" cy="5816977"/>
          </a:xfrm>
          <a:prstGeom prst="rect">
            <a:avLst/>
          </a:prstGeom>
        </p:spPr>
        <p:txBody>
          <a:bodyPr wrap="square">
            <a:spAutoFit/>
          </a:bodyPr>
          <a:lstStyle/>
          <a:p>
            <a:pPr>
              <a:lnSpc>
                <a:spcPct val="150000"/>
              </a:lnSpc>
            </a:pPr>
            <a:r>
              <a:rPr lang="en-US" sz="2400" b="1" dirty="0">
                <a:latin typeface="Arial" panose="020B0604020202020204" pitchFamily="34" charset="0"/>
                <a:cs typeface="Arial" panose="020B0604020202020204" pitchFamily="34" charset="0"/>
              </a:rPr>
              <a:t>Endoplasmic reticulum:</a:t>
            </a:r>
            <a:r>
              <a:rPr lang="en-US" sz="2400" dirty="0">
                <a:latin typeface="Arial" panose="020B0604020202020204" pitchFamily="34" charset="0"/>
                <a:cs typeface="Arial" panose="020B0604020202020204" pitchFamily="34" charset="0"/>
              </a:rPr>
              <a:t> The ER is a complex network of flattened sacs and tubules that extends throughout the cytoplasm of the </a:t>
            </a:r>
            <a:r>
              <a:rPr lang="en-US" sz="2400" dirty="0" smtClean="0">
                <a:latin typeface="Arial" panose="020B0604020202020204" pitchFamily="34" charset="0"/>
                <a:cs typeface="Arial" panose="020B0604020202020204" pitchFamily="34" charset="0"/>
              </a:rPr>
              <a:t>cell. They </a:t>
            </a:r>
            <a:r>
              <a:rPr lang="en-US" sz="2400" dirty="0">
                <a:latin typeface="Arial" panose="020B0604020202020204" pitchFamily="34" charset="0"/>
                <a:cs typeface="Arial" panose="020B0604020202020204" pitchFamily="34" charset="0"/>
              </a:rPr>
              <a:t>are the sites of protein and lipid production. </a:t>
            </a:r>
          </a:p>
          <a:p>
            <a:pPr>
              <a:lnSpc>
                <a:spcPct val="150000"/>
              </a:lnSpc>
            </a:pPr>
            <a:r>
              <a:rPr lang="en-US" sz="3200" b="1" dirty="0">
                <a:latin typeface="Arial" panose="020B0604020202020204" pitchFamily="34" charset="0"/>
                <a:cs typeface="Arial" panose="020B0604020202020204" pitchFamily="34" charset="0"/>
              </a:rPr>
              <a:t>Types of Endoplasmic reticulum (ER</a:t>
            </a:r>
            <a:r>
              <a:rPr lang="en-US" sz="28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It can be divided into the following types:</a:t>
            </a:r>
          </a:p>
          <a:p>
            <a:pPr>
              <a:lnSpc>
                <a:spcPct val="150000"/>
              </a:lnSpc>
            </a:pPr>
            <a:r>
              <a:rPr lang="en-US" sz="2400" b="1" dirty="0">
                <a:latin typeface="Arial" panose="020B0604020202020204" pitchFamily="34" charset="0"/>
                <a:cs typeface="Arial" panose="020B0604020202020204" pitchFamily="34" charset="0"/>
              </a:rPr>
              <a:t>A. Rough endoplasmic reticulum</a:t>
            </a:r>
            <a:r>
              <a:rPr lang="en-US" sz="2400" dirty="0">
                <a:latin typeface="Arial" panose="020B0604020202020204" pitchFamily="34" charset="0"/>
                <a:cs typeface="Arial" panose="020B0604020202020204" pitchFamily="34" charset="0"/>
              </a:rPr>
              <a:t>: it is covered with ribosomes which gives it a rough appearance and is continuous with the outer nuclear membrane. Rough ER transport materials through the cell and produces proteins in cisternae.</a:t>
            </a:r>
          </a:p>
          <a:p>
            <a:pPr>
              <a:lnSpc>
                <a:spcPct val="150000"/>
              </a:lnSpc>
            </a:pPr>
            <a:r>
              <a:rPr lang="en-US" sz="2400" b="1" dirty="0">
                <a:latin typeface="Arial" panose="020B0604020202020204" pitchFamily="34" charset="0"/>
                <a:cs typeface="Arial" panose="020B0604020202020204" pitchFamily="34" charset="0"/>
              </a:rPr>
              <a:t>B. Smooth endoplasmic reticulum</a:t>
            </a:r>
            <a:r>
              <a:rPr lang="en-US" sz="2400" dirty="0">
                <a:latin typeface="Arial" panose="020B0604020202020204" pitchFamily="34" charset="0"/>
                <a:cs typeface="Arial" panose="020B0604020202020204" pitchFamily="34" charset="0"/>
              </a:rPr>
              <a:t>: it lacks ribosomes and contains enzymes that are important in lipids (fats) metabolism and steroid hormones production.</a:t>
            </a:r>
          </a:p>
        </p:txBody>
      </p:sp>
    </p:spTree>
    <p:extLst>
      <p:ext uri="{BB962C8B-B14F-4D97-AF65-F5344CB8AC3E}">
        <p14:creationId xmlns:p14="http://schemas.microsoft.com/office/powerpoint/2010/main" val="296528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D44597BB-19F1-4C15-858C-6B953984D155}"/>
              </a:ext>
            </a:extLst>
          </p:cNvPr>
          <p:cNvSpPr>
            <a:spLocks noGrp="1"/>
          </p:cNvSpPr>
          <p:nvPr>
            <p:ph type="title"/>
          </p:nvPr>
        </p:nvSpPr>
        <p:spPr>
          <a:xfrm>
            <a:off x="160394" y="-137593"/>
            <a:ext cx="10515600" cy="1325563"/>
          </a:xfrm>
        </p:spPr>
        <p:txBody>
          <a:bodyPr>
            <a:normAutofit/>
          </a:bodyPr>
          <a:lstStyle/>
          <a:p>
            <a:r>
              <a:rPr lang="en-US" sz="2800" b="1" dirty="0">
                <a:latin typeface="Arial" panose="020B0604020202020204" pitchFamily="34" charset="0"/>
                <a:cs typeface="Arial" panose="020B0604020202020204" pitchFamily="34" charset="0"/>
              </a:rPr>
              <a:t>2- Endoplasmic reticulum</a:t>
            </a:r>
          </a:p>
        </p:txBody>
      </p:sp>
      <p:grpSp>
        <p:nvGrpSpPr>
          <p:cNvPr id="10" name="Group 9">
            <a:extLst>
              <a:ext uri="{FF2B5EF4-FFF2-40B4-BE49-F238E27FC236}">
                <a16:creationId xmlns="" xmlns:a16="http://schemas.microsoft.com/office/drawing/2014/main" id="{320EB570-779A-463E-86A7-B332A0EF907C}"/>
              </a:ext>
            </a:extLst>
          </p:cNvPr>
          <p:cNvGrpSpPr/>
          <p:nvPr/>
        </p:nvGrpSpPr>
        <p:grpSpPr>
          <a:xfrm>
            <a:off x="1471352" y="1027906"/>
            <a:ext cx="9249296" cy="5741746"/>
            <a:chOff x="1471352" y="1027906"/>
            <a:chExt cx="9249296" cy="5741746"/>
          </a:xfrm>
        </p:grpSpPr>
        <p:pic>
          <p:nvPicPr>
            <p:cNvPr id="4" name="Picture 3">
              <a:extLst>
                <a:ext uri="{FF2B5EF4-FFF2-40B4-BE49-F238E27FC236}">
                  <a16:creationId xmlns="" xmlns:a16="http://schemas.microsoft.com/office/drawing/2014/main" id="{3F6B819D-84C5-4F22-B437-8879BEBA38F3}"/>
                </a:ext>
              </a:extLst>
            </p:cNvPr>
            <p:cNvPicPr>
              <a:picLocks noChangeAspect="1"/>
            </p:cNvPicPr>
            <p:nvPr/>
          </p:nvPicPr>
          <p:blipFill>
            <a:blip r:embed="rId2"/>
            <a:stretch>
              <a:fillRect/>
            </a:stretch>
          </p:blipFill>
          <p:spPr>
            <a:xfrm>
              <a:off x="1471352" y="1027906"/>
              <a:ext cx="9249296" cy="5741746"/>
            </a:xfrm>
            <a:prstGeom prst="rect">
              <a:avLst/>
            </a:prstGeom>
          </p:spPr>
        </p:pic>
        <p:cxnSp>
          <p:nvCxnSpPr>
            <p:cNvPr id="6" name="Straight Arrow Connector 5">
              <a:extLst>
                <a:ext uri="{FF2B5EF4-FFF2-40B4-BE49-F238E27FC236}">
                  <a16:creationId xmlns="" xmlns:a16="http://schemas.microsoft.com/office/drawing/2014/main" id="{27B9A521-6C82-4138-A763-202126AB2DC5}"/>
                </a:ext>
              </a:extLst>
            </p:cNvPr>
            <p:cNvCxnSpPr>
              <a:cxnSpLocks/>
            </p:cNvCxnSpPr>
            <p:nvPr/>
          </p:nvCxnSpPr>
          <p:spPr>
            <a:xfrm flipH="1">
              <a:off x="6417425" y="1451655"/>
              <a:ext cx="767327" cy="2000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AD59EF93-48B0-4AF0-948C-B196C5D0445F}"/>
                </a:ext>
              </a:extLst>
            </p:cNvPr>
            <p:cNvSpPr/>
            <p:nvPr/>
          </p:nvSpPr>
          <p:spPr>
            <a:xfrm>
              <a:off x="7184751" y="1251600"/>
              <a:ext cx="1245854" cy="400110"/>
            </a:xfrm>
            <a:prstGeom prst="rect">
              <a:avLst/>
            </a:prstGeom>
          </p:spPr>
          <p:txBody>
            <a:bodyPr wrap="none">
              <a:spAutoFit/>
            </a:bodyPr>
            <a:lstStyle/>
            <a:p>
              <a:r>
                <a:rPr lang="en-US" sz="2000" b="1" dirty="0"/>
                <a:t>Ribosome</a:t>
              </a:r>
            </a:p>
          </p:txBody>
        </p:sp>
      </p:grpSp>
    </p:spTree>
    <p:extLst>
      <p:ext uri="{BB962C8B-B14F-4D97-AF65-F5344CB8AC3E}">
        <p14:creationId xmlns:p14="http://schemas.microsoft.com/office/powerpoint/2010/main" val="3661371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6BBC220-49DE-487E-A50B-480CF4773864}"/>
              </a:ext>
            </a:extLst>
          </p:cNvPr>
          <p:cNvSpPr/>
          <p:nvPr/>
        </p:nvSpPr>
        <p:spPr>
          <a:xfrm>
            <a:off x="133432" y="138545"/>
            <a:ext cx="5876884" cy="6302495"/>
          </a:xfrm>
          <a:prstGeom prst="rect">
            <a:avLst/>
          </a:prstGeom>
        </p:spPr>
        <p:txBody>
          <a:bodyPr wrap="square">
            <a:spAutoFit/>
          </a:bodyPr>
          <a:lstStyle/>
          <a:p>
            <a:pPr>
              <a:lnSpc>
                <a:spcPct val="150000"/>
              </a:lnSpc>
            </a:pPr>
            <a:r>
              <a:rPr lang="en-US" sz="3200" b="1" dirty="0">
                <a:latin typeface="Arial" panose="020B0604020202020204" pitchFamily="34" charset="0"/>
                <a:cs typeface="Arial" panose="020B0604020202020204" pitchFamily="34" charset="0"/>
              </a:rPr>
              <a:t>3- Golgi body(apparatus)</a:t>
            </a:r>
            <a:r>
              <a:rPr lang="en-US" sz="2400" dirty="0">
                <a:latin typeface="Arial" panose="020B0604020202020204" pitchFamily="34" charset="0"/>
                <a:cs typeface="Arial" panose="020B0604020202020204" pitchFamily="34" charset="0"/>
              </a:rPr>
              <a:t>:</a:t>
            </a:r>
          </a:p>
          <a:p>
            <a:pPr>
              <a:lnSpc>
                <a:spcPct val="150000"/>
              </a:lnSpc>
            </a:pPr>
            <a:r>
              <a:rPr lang="en-US" sz="2400" dirty="0">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Golgi apparatus consists of a group of flattened membranous sacs-cisternae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Golgi apparatus is responsible for receiving substances at the cis face, materials that secreted by the endoplasmic reticulum, modified, and packaged into vesicles at the trans face for delivery to extracellular space</a:t>
            </a:r>
          </a:p>
        </p:txBody>
      </p:sp>
      <p:pic>
        <p:nvPicPr>
          <p:cNvPr id="3" name="Picture 2">
            <a:extLst>
              <a:ext uri="{FF2B5EF4-FFF2-40B4-BE49-F238E27FC236}">
                <a16:creationId xmlns="" xmlns:a16="http://schemas.microsoft.com/office/drawing/2014/main" id="{6A8FB151-7BCB-62DF-A61B-7085163EB396}"/>
              </a:ext>
            </a:extLst>
          </p:cNvPr>
          <p:cNvPicPr>
            <a:picLocks noChangeAspect="1"/>
          </p:cNvPicPr>
          <p:nvPr/>
        </p:nvPicPr>
        <p:blipFill rotWithShape="1">
          <a:blip r:embed="rId2"/>
          <a:srcRect l="7046" t="20996" r="36023" b="10284"/>
          <a:stretch/>
        </p:blipFill>
        <p:spPr>
          <a:xfrm>
            <a:off x="6010317" y="332509"/>
            <a:ext cx="5962568" cy="6302495"/>
          </a:xfrm>
          <a:prstGeom prst="rect">
            <a:avLst/>
          </a:prstGeom>
        </p:spPr>
      </p:pic>
    </p:spTree>
    <p:extLst>
      <p:ext uri="{BB962C8B-B14F-4D97-AF65-F5344CB8AC3E}">
        <p14:creationId xmlns:p14="http://schemas.microsoft.com/office/powerpoint/2010/main" val="3782800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4557D15-F1CD-4428-934D-520A754FFB59}"/>
              </a:ext>
            </a:extLst>
          </p:cNvPr>
          <p:cNvSpPr/>
          <p:nvPr/>
        </p:nvSpPr>
        <p:spPr>
          <a:xfrm>
            <a:off x="121917" y="291944"/>
            <a:ext cx="11765283" cy="5021311"/>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4- Lysosome</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Lysosomes are a membranous sac of hydrolytic enzymes with </a:t>
            </a:r>
            <a:r>
              <a:rPr lang="en-GB" sz="2000" dirty="0">
                <a:latin typeface="Arial" panose="020B0604020202020204" pitchFamily="34" charset="0"/>
                <a:cs typeface="Arial" panose="020B0604020202020204" pitchFamily="34" charset="0"/>
              </a:rPr>
              <a:t>acidic (PH 5.0) that facilitate the digestion of proteins, organelles, and extracellular debris through the action of acid hydrolases. </a:t>
            </a:r>
            <a:r>
              <a:rPr lang="en-US" sz="2000" dirty="0">
                <a:latin typeface="Arial" panose="020B0604020202020204" pitchFamily="34" charset="0"/>
                <a:cs typeface="Arial" panose="020B0604020202020204" pitchFamily="34" charset="0"/>
              </a:rPr>
              <a:t>therefore, they described as stomach of the eukaryotic cell. </a:t>
            </a:r>
          </a:p>
          <a:p>
            <a:pPr>
              <a:lnSpc>
                <a:spcPct val="150000"/>
              </a:lnSpc>
            </a:pPr>
            <a:r>
              <a:rPr lang="en-US" sz="2400" b="1" dirty="0">
                <a:latin typeface="Arial" panose="020B0604020202020204" pitchFamily="34" charset="0"/>
                <a:cs typeface="Arial" panose="020B0604020202020204" pitchFamily="34" charset="0"/>
              </a:rPr>
              <a:t>5- </a:t>
            </a:r>
            <a:r>
              <a:rPr lang="en-GB" sz="2400" b="1" dirty="0">
                <a:latin typeface="Arial" panose="020B0604020202020204" pitchFamily="34" charset="0"/>
                <a:cs typeface="Arial" panose="020B0604020202020204" pitchFamily="34" charset="0"/>
              </a:rPr>
              <a:t>Endosomes </a:t>
            </a:r>
          </a:p>
          <a:p>
            <a:pPr>
              <a:lnSpc>
                <a:spcPct val="150000"/>
              </a:lnSpc>
            </a:pPr>
            <a:r>
              <a:rPr lang="en-GB" sz="2000" dirty="0">
                <a:latin typeface="Arial" panose="020B0604020202020204" pitchFamily="34" charset="0"/>
                <a:cs typeface="Arial" panose="020B0604020202020204" pitchFamily="34" charset="0"/>
              </a:rPr>
              <a:t>Endosomes are internal membrane-bound structures, formed by endocytosis process, and found in the cytoplasm</a:t>
            </a:r>
            <a:r>
              <a:rPr lang="en-US" sz="2000"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a:lnSpc>
                <a:spcPct val="150000"/>
              </a:lnSpc>
            </a:pPr>
            <a:r>
              <a:rPr lang="en-US" sz="2400" b="1" dirty="0">
                <a:latin typeface="Arial" panose="020B0604020202020204" pitchFamily="34" charset="0"/>
                <a:cs typeface="Arial" panose="020B0604020202020204" pitchFamily="34" charset="0"/>
              </a:rPr>
              <a:t>6- Phagosomes </a:t>
            </a:r>
            <a:endParaRPr lang="en-US" sz="2800" b="1"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 Phagosomes are membranous vesicles that contain materials such as damaged organelles. Phagosomes fuse with lysosomes to digest these contents</a:t>
            </a:r>
          </a:p>
        </p:txBody>
      </p:sp>
    </p:spTree>
    <p:extLst>
      <p:ext uri="{BB962C8B-B14F-4D97-AF65-F5344CB8AC3E}">
        <p14:creationId xmlns:p14="http://schemas.microsoft.com/office/powerpoint/2010/main" val="643165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3D0734B-D727-4CB7-A43F-3BFB523C0D27}"/>
              </a:ext>
            </a:extLst>
          </p:cNvPr>
          <p:cNvPicPr>
            <a:picLocks noChangeAspect="1"/>
          </p:cNvPicPr>
          <p:nvPr/>
        </p:nvPicPr>
        <p:blipFill rotWithShape="1">
          <a:blip r:embed="rId3"/>
          <a:srcRect l="18246" t="19752" r="54278" b="37856"/>
          <a:stretch/>
        </p:blipFill>
        <p:spPr>
          <a:xfrm>
            <a:off x="6560461" y="116114"/>
            <a:ext cx="5525013" cy="5660572"/>
          </a:xfrm>
          <a:prstGeom prst="rect">
            <a:avLst/>
          </a:prstGeom>
        </p:spPr>
      </p:pic>
      <p:pic>
        <p:nvPicPr>
          <p:cNvPr id="6" name="Picture 5">
            <a:extLst>
              <a:ext uri="{FF2B5EF4-FFF2-40B4-BE49-F238E27FC236}">
                <a16:creationId xmlns="" xmlns:a16="http://schemas.microsoft.com/office/drawing/2014/main" id="{01E183D8-61DF-4ED6-AE12-C589BA99CDA7}"/>
              </a:ext>
            </a:extLst>
          </p:cNvPr>
          <p:cNvPicPr>
            <a:picLocks noChangeAspect="1"/>
          </p:cNvPicPr>
          <p:nvPr/>
        </p:nvPicPr>
        <p:blipFill>
          <a:blip r:embed="rId4"/>
          <a:stretch>
            <a:fillRect/>
          </a:stretch>
        </p:blipFill>
        <p:spPr>
          <a:xfrm>
            <a:off x="0" y="1265667"/>
            <a:ext cx="6589483" cy="2921704"/>
          </a:xfrm>
          <a:prstGeom prst="rect">
            <a:avLst/>
          </a:prstGeom>
        </p:spPr>
      </p:pic>
      <p:sp>
        <p:nvSpPr>
          <p:cNvPr id="8" name="TextBox 7">
            <a:extLst>
              <a:ext uri="{FF2B5EF4-FFF2-40B4-BE49-F238E27FC236}">
                <a16:creationId xmlns="" xmlns:a16="http://schemas.microsoft.com/office/drawing/2014/main" id="{D972A8F5-5903-45A9-BD7C-AB06137AC22D}"/>
              </a:ext>
            </a:extLst>
          </p:cNvPr>
          <p:cNvSpPr txBox="1"/>
          <p:nvPr/>
        </p:nvSpPr>
        <p:spPr>
          <a:xfrm>
            <a:off x="125970" y="506225"/>
            <a:ext cx="6096000"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Cell digestion</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948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CF484E9-7A31-4A7E-8B6B-C72DCAA10D3B}"/>
              </a:ext>
            </a:extLst>
          </p:cNvPr>
          <p:cNvSpPr/>
          <p:nvPr/>
        </p:nvSpPr>
        <p:spPr>
          <a:xfrm>
            <a:off x="393896" y="212974"/>
            <a:ext cx="11426802" cy="6617196"/>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7- Peroxisome</a:t>
            </a:r>
            <a:r>
              <a:rPr lang="en-US" sz="2800" dirty="0">
                <a:latin typeface="Arial" panose="020B0604020202020204" pitchFamily="34" charset="0"/>
                <a:cs typeface="Arial" panose="020B0604020202020204" pitchFamily="34" charset="0"/>
              </a:rPr>
              <a:t> </a:t>
            </a:r>
          </a:p>
          <a:p>
            <a:pPr>
              <a:lnSpc>
                <a:spcPct val="150000"/>
              </a:lnSpc>
            </a:pPr>
            <a:r>
              <a:rPr lang="en-US" sz="2200" dirty="0">
                <a:latin typeface="Arial" panose="020B0604020202020204" pitchFamily="34" charset="0"/>
                <a:cs typeface="Arial" panose="020B0604020202020204" pitchFamily="34" charset="0"/>
              </a:rPr>
              <a:t>is a specialized metabolic compartment bounded by a single membrane. It produces hydrogen peroxide as a product and then converts it to water.</a:t>
            </a:r>
          </a:p>
          <a:p>
            <a:pPr>
              <a:lnSpc>
                <a:spcPct val="150000"/>
              </a:lnSpc>
            </a:pPr>
            <a:r>
              <a:rPr lang="en-US" sz="2800" b="1" dirty="0">
                <a:latin typeface="Arial" panose="020B0604020202020204" pitchFamily="34" charset="0"/>
                <a:cs typeface="Arial" panose="020B0604020202020204" pitchFamily="34" charset="0"/>
              </a:rPr>
              <a:t>8- Cilia and Flagella</a:t>
            </a:r>
          </a:p>
          <a:p>
            <a:pPr>
              <a:lnSpc>
                <a:spcPct val="150000"/>
              </a:lnSpc>
            </a:pPr>
            <a:r>
              <a:rPr lang="en-US" sz="2200" dirty="0">
                <a:latin typeface="Arial" panose="020B0604020202020204" pitchFamily="34" charset="0"/>
                <a:cs typeface="Arial" panose="020B0604020202020204" pitchFamily="34" charset="0"/>
              </a:rPr>
              <a:t> Cilia and flagella are projection from the cell motile, they move the cell or materials around the cells. Sperm has flagellum and cells lining the respiratory tract have cilia</a:t>
            </a:r>
          </a:p>
          <a:p>
            <a:r>
              <a:rPr lang="en-US" sz="2800" b="1" dirty="0">
                <a:latin typeface="Arial" panose="020B0604020202020204" pitchFamily="34" charset="0"/>
                <a:cs typeface="Arial" panose="020B0604020202020204" pitchFamily="34" charset="0"/>
              </a:rPr>
              <a:t>9- Other cytoplasmic inclusions: </a:t>
            </a:r>
          </a:p>
          <a:p>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Lipid droplet </a:t>
            </a: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Glycogen granules</a:t>
            </a: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Melanin</a:t>
            </a:r>
            <a:r>
              <a:rPr lang="en-US" sz="28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a brown pigment present in epidermis, retina and brain</a:t>
            </a:r>
            <a:endParaRPr lang="en-US" sz="22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023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F535AA1-CB57-4CDD-8B9B-330FB9C01F41}"/>
              </a:ext>
            </a:extLst>
          </p:cNvPr>
          <p:cNvPicPr>
            <a:picLocks noChangeAspect="1"/>
          </p:cNvPicPr>
          <p:nvPr/>
        </p:nvPicPr>
        <p:blipFill>
          <a:blip r:embed="rId2"/>
          <a:stretch>
            <a:fillRect/>
          </a:stretch>
        </p:blipFill>
        <p:spPr>
          <a:xfrm>
            <a:off x="133004" y="315884"/>
            <a:ext cx="11787447" cy="6384173"/>
          </a:xfrm>
          <a:prstGeom prst="rect">
            <a:avLst/>
          </a:prstGeom>
        </p:spPr>
      </p:pic>
    </p:spTree>
    <p:extLst>
      <p:ext uri="{BB962C8B-B14F-4D97-AF65-F5344CB8AC3E}">
        <p14:creationId xmlns:p14="http://schemas.microsoft.com/office/powerpoint/2010/main" val="3912723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2EF246B6-4D41-4A58-BD85-92E09F9C1D5E}"/>
              </a:ext>
            </a:extLst>
          </p:cNvPr>
          <p:cNvSpPr/>
          <p:nvPr/>
        </p:nvSpPr>
        <p:spPr>
          <a:xfrm>
            <a:off x="338051" y="429137"/>
            <a:ext cx="4100945" cy="4003019"/>
          </a:xfrm>
          <a:prstGeom prst="rect">
            <a:avLst/>
          </a:prstGeom>
        </p:spPr>
        <p:txBody>
          <a:bodyPr wrap="square">
            <a:spAutoFit/>
          </a:bodyPr>
          <a:lstStyle/>
          <a:p>
            <a:pPr>
              <a:lnSpc>
                <a:spcPct val="150000"/>
              </a:lnSpc>
            </a:pPr>
            <a:r>
              <a:rPr lang="en-US" sz="2800" b="1" dirty="0">
                <a:solidFill>
                  <a:srgbClr val="222222"/>
                </a:solidFill>
                <a:latin typeface="Arial" panose="020B0604020202020204" pitchFamily="34" charset="0"/>
                <a:ea typeface="Calibri" panose="020F0502020204030204" pitchFamily="34" charset="0"/>
              </a:rPr>
              <a:t>Cell biology</a:t>
            </a:r>
          </a:p>
          <a:p>
            <a:pPr>
              <a:lnSpc>
                <a:spcPct val="150000"/>
              </a:lnSpc>
            </a:pPr>
            <a:r>
              <a:rPr lang="en-US" sz="2400" b="1" dirty="0">
                <a:solidFill>
                  <a:srgbClr val="222222"/>
                </a:solidFill>
                <a:latin typeface="Arial" panose="020B0604020202020204" pitchFamily="34" charset="0"/>
                <a:ea typeface="Calibri" panose="020F0502020204030204" pitchFamily="34" charset="0"/>
              </a:rPr>
              <a:t> </a:t>
            </a:r>
            <a:r>
              <a:rPr lang="en-US" sz="2400" dirty="0">
                <a:solidFill>
                  <a:srgbClr val="222222"/>
                </a:solidFill>
                <a:latin typeface="Arial" panose="020B0604020202020204" pitchFamily="34" charset="0"/>
                <a:ea typeface="Calibri" panose="020F0502020204030204" pitchFamily="34" charset="0"/>
              </a:rPr>
              <a:t>Cell biology is a branch of biology focused on the study of cell structure and function, on how cells form and divide, and how they differentiate and specialize</a:t>
            </a:r>
            <a:endParaRPr lang="en-GB" sz="2400" dirty="0"/>
          </a:p>
        </p:txBody>
      </p:sp>
      <p:pic>
        <p:nvPicPr>
          <p:cNvPr id="5" name="Picture 4">
            <a:extLst>
              <a:ext uri="{FF2B5EF4-FFF2-40B4-BE49-F238E27FC236}">
                <a16:creationId xmlns="" xmlns:a16="http://schemas.microsoft.com/office/drawing/2014/main" id="{74AAAFD6-FB0E-4B9D-ABDB-440555AF2825}"/>
              </a:ext>
            </a:extLst>
          </p:cNvPr>
          <p:cNvPicPr>
            <a:picLocks noChangeAspect="1"/>
          </p:cNvPicPr>
          <p:nvPr/>
        </p:nvPicPr>
        <p:blipFill rotWithShape="1">
          <a:blip r:embed="rId2"/>
          <a:srcRect l="13928" t="26179" r="34375" b="13315"/>
          <a:stretch/>
        </p:blipFill>
        <p:spPr>
          <a:xfrm>
            <a:off x="4555671" y="429137"/>
            <a:ext cx="7636329" cy="5922677"/>
          </a:xfrm>
          <a:prstGeom prst="rect">
            <a:avLst/>
          </a:prstGeom>
        </p:spPr>
      </p:pic>
    </p:spTree>
    <p:extLst>
      <p:ext uri="{BB962C8B-B14F-4D97-AF65-F5344CB8AC3E}">
        <p14:creationId xmlns:p14="http://schemas.microsoft.com/office/powerpoint/2010/main" val="1567558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0DECA3B-CEA6-4B95-A7C8-E825BD449073}"/>
              </a:ext>
            </a:extLst>
          </p:cNvPr>
          <p:cNvSpPr/>
          <p:nvPr/>
        </p:nvSpPr>
        <p:spPr>
          <a:xfrm>
            <a:off x="188741" y="320296"/>
            <a:ext cx="7126459" cy="7017306"/>
          </a:xfrm>
          <a:prstGeom prst="rect">
            <a:avLst/>
          </a:prstGeom>
        </p:spPr>
        <p:txBody>
          <a:bodyPr wrap="square">
            <a:spAutoFit/>
          </a:bodyPr>
          <a:lstStyle/>
          <a:p>
            <a:pPr>
              <a:lnSpc>
                <a:spcPct val="150000"/>
              </a:lnSpc>
            </a:pPr>
            <a:r>
              <a:rPr lang="en-US" sz="3600" b="1" dirty="0">
                <a:latin typeface="Arial" panose="020B0604020202020204" pitchFamily="34" charset="0"/>
                <a:cs typeface="Arial" panose="020B0604020202020204" pitchFamily="34" charset="0"/>
              </a:rPr>
              <a:t>Cytoskeleton</a:t>
            </a:r>
            <a:endParaRPr lang="en-US" sz="3200" b="1" dirty="0">
              <a:latin typeface="Arial" panose="020B0604020202020204" pitchFamily="34" charset="0"/>
              <a:cs typeface="Arial" panose="020B0604020202020204" pitchFamily="34" charset="0"/>
            </a:endParaRPr>
          </a:p>
          <a:p>
            <a:pPr>
              <a:lnSpc>
                <a:spcPct val="150000"/>
              </a:lnSpc>
            </a:pPr>
            <a:r>
              <a:rPr lang="en-US" sz="2400" b="1" dirty="0">
                <a:latin typeface="Arial" panose="020B0604020202020204" pitchFamily="34" charset="0"/>
                <a:cs typeface="Arial" panose="020B0604020202020204" pitchFamily="34" charset="0"/>
              </a:rPr>
              <a:t>Cytoskeleton </a:t>
            </a:r>
            <a:r>
              <a:rPr lang="en-US" sz="2400" dirty="0">
                <a:latin typeface="Arial" panose="020B0604020202020204" pitchFamily="34" charset="0"/>
                <a:cs typeface="Arial" panose="020B0604020202020204" pitchFamily="34" charset="0"/>
              </a:rPr>
              <a:t>The cytoskeleton is a network of protein fibers inside the cell that gives it shape, strength, and support. It also helps the cell move and transport materials.</a:t>
            </a:r>
          </a:p>
          <a:p>
            <a:pPr>
              <a:lnSpc>
                <a:spcPct val="150000"/>
              </a:lnSpc>
            </a:pPr>
            <a:r>
              <a:rPr lang="en-US" sz="2400" b="1" dirty="0" smtClean="0">
                <a:latin typeface="Arial" panose="020B0604020202020204" pitchFamily="34" charset="0"/>
                <a:cs typeface="Arial" panose="020B0604020202020204" pitchFamily="34" charset="0"/>
              </a:rPr>
              <a:t>Cytoskeleton </a:t>
            </a:r>
            <a:r>
              <a:rPr lang="en-US" sz="2400" b="1" dirty="0">
                <a:latin typeface="Arial" panose="020B0604020202020204" pitchFamily="34" charset="0"/>
                <a:cs typeface="Arial" panose="020B0604020202020204" pitchFamily="34" charset="0"/>
              </a:rPr>
              <a:t>has three types</a:t>
            </a:r>
            <a:endParaRPr lang="en-US"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Microtubules</a:t>
            </a:r>
            <a:r>
              <a:rPr lang="en-US" sz="2400" dirty="0">
                <a:latin typeface="Arial" panose="020B0604020202020204" pitchFamily="34" charset="0"/>
                <a:cs typeface="Arial" panose="020B0604020202020204" pitchFamily="34" charset="0"/>
              </a:rPr>
              <a:t> are the thickest of</a:t>
            </a:r>
          </a:p>
          <a:p>
            <a:pPr>
              <a:lnSpc>
                <a:spcPct val="150000"/>
              </a:lnSpc>
            </a:pPr>
            <a:r>
              <a:rPr lang="en-US" sz="2400" dirty="0">
                <a:latin typeface="Arial" panose="020B0604020202020204" pitchFamily="34" charset="0"/>
                <a:cs typeface="Arial" panose="020B0604020202020204" pitchFamily="34" charset="0"/>
              </a:rPr>
              <a:t>the three types;  </a:t>
            </a:r>
            <a:r>
              <a:rPr lang="en-US" sz="2400" b="1" dirty="0">
                <a:latin typeface="Arial" panose="020B0604020202020204" pitchFamily="34" charset="0"/>
                <a:cs typeface="Arial" panose="020B0604020202020204" pitchFamily="34" charset="0"/>
              </a:rPr>
              <a:t>microfilaments</a:t>
            </a:r>
            <a:r>
              <a:rPr lang="en-US" sz="2400" dirty="0">
                <a:latin typeface="Arial" panose="020B0604020202020204" pitchFamily="34" charset="0"/>
                <a:cs typeface="Arial" panose="020B0604020202020204" pitchFamily="34" charset="0"/>
              </a:rPr>
              <a:t> (also called actin filaments) are the thinnest; and </a:t>
            </a:r>
            <a:r>
              <a:rPr lang="en-US" sz="2400" b="1" dirty="0">
                <a:latin typeface="Arial" panose="020B0604020202020204" pitchFamily="34" charset="0"/>
                <a:cs typeface="Arial" panose="020B0604020202020204" pitchFamily="34" charset="0"/>
              </a:rPr>
              <a:t>intermediate filaments </a:t>
            </a:r>
            <a:r>
              <a:rPr lang="en-US" sz="2400" dirty="0">
                <a:latin typeface="Arial" panose="020B0604020202020204" pitchFamily="34" charset="0"/>
                <a:cs typeface="Arial" panose="020B0604020202020204" pitchFamily="34" charset="0"/>
              </a:rPr>
              <a:t>are fibers with diameters in a middle range</a:t>
            </a:r>
          </a:p>
          <a:p>
            <a:pPr>
              <a:lnSpc>
                <a:spcPct val="150000"/>
              </a:lnSpc>
            </a:pPr>
            <a:endParaRPr lang="en-US"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291" y="518824"/>
            <a:ext cx="5107709" cy="509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754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9505037F-B2A1-F00E-141F-26A82FFA1815}"/>
              </a:ext>
            </a:extLst>
          </p:cNvPr>
          <p:cNvGrpSpPr/>
          <p:nvPr/>
        </p:nvGrpSpPr>
        <p:grpSpPr>
          <a:xfrm>
            <a:off x="66261" y="159026"/>
            <a:ext cx="12191999" cy="6698974"/>
            <a:chOff x="0" y="159026"/>
            <a:chExt cx="12191999" cy="6698974"/>
          </a:xfrm>
        </p:grpSpPr>
        <p:pic>
          <p:nvPicPr>
            <p:cNvPr id="13" name="Picture 12">
              <a:extLst>
                <a:ext uri="{FF2B5EF4-FFF2-40B4-BE49-F238E27FC236}">
                  <a16:creationId xmlns="" xmlns:a16="http://schemas.microsoft.com/office/drawing/2014/main" id="{FC6E18B7-C5CD-43D9-8E28-3B07E35C40D0}"/>
                </a:ext>
              </a:extLst>
            </p:cNvPr>
            <p:cNvPicPr>
              <a:picLocks noChangeAspect="1"/>
            </p:cNvPicPr>
            <p:nvPr/>
          </p:nvPicPr>
          <p:blipFill rotWithShape="1">
            <a:blip r:embed="rId2"/>
            <a:srcRect l="1087" t="26462" r="8044" b="37965"/>
            <a:stretch/>
          </p:blipFill>
          <p:spPr>
            <a:xfrm>
              <a:off x="66261" y="159026"/>
              <a:ext cx="12059478" cy="3551584"/>
            </a:xfrm>
            <a:prstGeom prst="rect">
              <a:avLst/>
            </a:prstGeom>
          </p:spPr>
        </p:pic>
        <p:pic>
          <p:nvPicPr>
            <p:cNvPr id="15" name="Picture 14">
              <a:extLst>
                <a:ext uri="{FF2B5EF4-FFF2-40B4-BE49-F238E27FC236}">
                  <a16:creationId xmlns="" xmlns:a16="http://schemas.microsoft.com/office/drawing/2014/main" id="{21552310-B042-8A99-8427-6449EDB8CA0E}"/>
                </a:ext>
              </a:extLst>
            </p:cNvPr>
            <p:cNvPicPr>
              <a:picLocks noChangeAspect="1"/>
            </p:cNvPicPr>
            <p:nvPr/>
          </p:nvPicPr>
          <p:blipFill rotWithShape="1">
            <a:blip r:embed="rId3"/>
            <a:srcRect l="543" t="22982" r="8805" b="12059"/>
            <a:stretch/>
          </p:blipFill>
          <p:spPr>
            <a:xfrm>
              <a:off x="0" y="3591339"/>
              <a:ext cx="12191999" cy="3266661"/>
            </a:xfrm>
            <a:prstGeom prst="rect">
              <a:avLst/>
            </a:prstGeom>
          </p:spPr>
        </p:pic>
        <p:sp>
          <p:nvSpPr>
            <p:cNvPr id="16" name="Rectangle 15">
              <a:extLst>
                <a:ext uri="{FF2B5EF4-FFF2-40B4-BE49-F238E27FC236}">
                  <a16:creationId xmlns="" xmlns:a16="http://schemas.microsoft.com/office/drawing/2014/main" id="{44D947A9-6378-A1CE-FE04-5240DFC623BA}"/>
                </a:ext>
              </a:extLst>
            </p:cNvPr>
            <p:cNvSpPr/>
            <p:nvPr/>
          </p:nvSpPr>
          <p:spPr>
            <a:xfrm>
              <a:off x="66261" y="4108174"/>
              <a:ext cx="2080591" cy="2577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07270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883D5C9-75BA-4819-877A-9F90A7A98296}"/>
              </a:ext>
            </a:extLst>
          </p:cNvPr>
          <p:cNvPicPr>
            <a:picLocks noChangeAspect="1"/>
          </p:cNvPicPr>
          <p:nvPr/>
        </p:nvPicPr>
        <p:blipFill>
          <a:blip r:embed="rId2"/>
          <a:stretch>
            <a:fillRect/>
          </a:stretch>
        </p:blipFill>
        <p:spPr>
          <a:xfrm>
            <a:off x="417341" y="1217536"/>
            <a:ext cx="11118168" cy="5281738"/>
          </a:xfrm>
          <a:prstGeom prst="rect">
            <a:avLst/>
          </a:prstGeom>
        </p:spPr>
      </p:pic>
      <p:sp>
        <p:nvSpPr>
          <p:cNvPr id="6" name="Rectangle 5">
            <a:extLst>
              <a:ext uri="{FF2B5EF4-FFF2-40B4-BE49-F238E27FC236}">
                <a16:creationId xmlns="" xmlns:a16="http://schemas.microsoft.com/office/drawing/2014/main" id="{EB04C30E-0A74-4696-AF69-40DCF4AFD883}"/>
              </a:ext>
            </a:extLst>
          </p:cNvPr>
          <p:cNvSpPr/>
          <p:nvPr/>
        </p:nvSpPr>
        <p:spPr>
          <a:xfrm>
            <a:off x="558019" y="247917"/>
            <a:ext cx="6300123"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Types of Intermediate filaments</a:t>
            </a:r>
            <a:endParaRPr lang="en-US" sz="3200" dirty="0"/>
          </a:p>
        </p:txBody>
      </p:sp>
    </p:spTree>
    <p:extLst>
      <p:ext uri="{BB962C8B-B14F-4D97-AF65-F5344CB8AC3E}">
        <p14:creationId xmlns:p14="http://schemas.microsoft.com/office/powerpoint/2010/main" val="4197135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38" y="189640"/>
            <a:ext cx="3724102" cy="1325563"/>
          </a:xfrm>
        </p:spPr>
        <p:txBody>
          <a:bodyPr>
            <a:normAutofit/>
          </a:bodyPr>
          <a:lstStyle/>
          <a:p>
            <a:r>
              <a:rPr lang="en-US" sz="3200" b="1" dirty="0">
                <a:latin typeface="Arial" panose="020B0604020202020204" pitchFamily="34" charset="0"/>
                <a:cs typeface="Arial" panose="020B0604020202020204" pitchFamily="34" charset="0"/>
              </a:rPr>
              <a:t>Cellular components </a:t>
            </a:r>
          </a:p>
        </p:txBody>
      </p:sp>
      <p:sp>
        <p:nvSpPr>
          <p:cNvPr id="4" name="Rectangle 3"/>
          <p:cNvSpPr/>
          <p:nvPr/>
        </p:nvSpPr>
        <p:spPr>
          <a:xfrm>
            <a:off x="402938" y="1515203"/>
            <a:ext cx="5125026" cy="4455835"/>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Cellular compartments in eukaryotic cells are closed, membrane-bound regions within the cytosol that are specialized for specific biological processes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Each eukaryotic cell has a Nucleus, Cytoplasm and cell membranes</a:t>
            </a:r>
          </a:p>
        </p:txBody>
      </p:sp>
      <p:pic>
        <p:nvPicPr>
          <p:cNvPr id="6" name="Picture 5">
            <a:extLst>
              <a:ext uri="{FF2B5EF4-FFF2-40B4-BE49-F238E27FC236}">
                <a16:creationId xmlns="" xmlns:a16="http://schemas.microsoft.com/office/drawing/2014/main" id="{B9A7444F-63F0-3A89-B4A3-482E0621DA03}"/>
              </a:ext>
            </a:extLst>
          </p:cNvPr>
          <p:cNvPicPr>
            <a:picLocks noChangeAspect="1"/>
          </p:cNvPicPr>
          <p:nvPr/>
        </p:nvPicPr>
        <p:blipFill rotWithShape="1">
          <a:blip r:embed="rId2"/>
          <a:srcRect l="19962" t="32196" r="47500" b="12915"/>
          <a:stretch/>
        </p:blipFill>
        <p:spPr>
          <a:xfrm>
            <a:off x="5387926" y="189640"/>
            <a:ext cx="6541477" cy="6422175"/>
          </a:xfrm>
          <a:prstGeom prst="rect">
            <a:avLst/>
          </a:prstGeom>
        </p:spPr>
      </p:pic>
    </p:spTree>
    <p:extLst>
      <p:ext uri="{BB962C8B-B14F-4D97-AF65-F5344CB8AC3E}">
        <p14:creationId xmlns:p14="http://schemas.microsoft.com/office/powerpoint/2010/main" val="64546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87EBB20-2FC2-4EE1-B2CC-C2385BC4126D}"/>
              </a:ext>
            </a:extLst>
          </p:cNvPr>
          <p:cNvSpPr/>
          <p:nvPr/>
        </p:nvSpPr>
        <p:spPr>
          <a:xfrm>
            <a:off x="464819" y="961750"/>
            <a:ext cx="11262361" cy="5840830"/>
          </a:xfrm>
          <a:prstGeom prst="rect">
            <a:avLst/>
          </a:prstGeom>
        </p:spPr>
        <p:txBody>
          <a:bodyPr wrap="square">
            <a:spAutoFit/>
          </a:bodyPr>
          <a:lstStyle/>
          <a:p>
            <a:pPr>
              <a:lnSpc>
                <a:spcPct val="150000"/>
              </a:lnSpc>
            </a:pPr>
            <a:r>
              <a:rPr lang="en-US" sz="3600" b="1" dirty="0">
                <a:latin typeface="Arial" panose="020B0604020202020204" pitchFamily="34" charset="0"/>
                <a:cs typeface="Arial" panose="020B0604020202020204" pitchFamily="34" charset="0"/>
              </a:rPr>
              <a:t>I- Nucleus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nucleus is a spherical or elongated structure covered with membrane, about 5-10 microns in diameter. Within the nucleus, the DNA is organized into discrete units called chromosomes, structures that carry the genetic information. Each chromosome contains one long DNA molecule associated with many proteins, including histones.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All eukaryotic cells contain a nucleus (plural = nuclei) except mature erythrocytes (red blood cells)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Each nucleus consists of a </a:t>
            </a:r>
            <a:r>
              <a:rPr lang="en-US" sz="2400" b="1" dirty="0">
                <a:latin typeface="Arial" panose="020B0604020202020204" pitchFamily="34" charset="0"/>
                <a:cs typeface="Arial" panose="020B0604020202020204" pitchFamily="34" charset="0"/>
              </a:rPr>
              <a:t>nuclear envelope, chromatin, nucleoli and nucleoplasm </a:t>
            </a:r>
          </a:p>
        </p:txBody>
      </p:sp>
      <p:sp>
        <p:nvSpPr>
          <p:cNvPr id="4" name="Title 1">
            <a:extLst>
              <a:ext uri="{FF2B5EF4-FFF2-40B4-BE49-F238E27FC236}">
                <a16:creationId xmlns="" xmlns:a16="http://schemas.microsoft.com/office/drawing/2014/main" id="{290963AE-06B3-49E0-B30C-2F71808137B6}"/>
              </a:ext>
            </a:extLst>
          </p:cNvPr>
          <p:cNvSpPr>
            <a:spLocks noGrp="1"/>
          </p:cNvSpPr>
          <p:nvPr>
            <p:ph type="title"/>
          </p:nvPr>
        </p:nvSpPr>
        <p:spPr>
          <a:xfrm>
            <a:off x="346363" y="0"/>
            <a:ext cx="6666807" cy="1325563"/>
          </a:xfrm>
        </p:spPr>
        <p:txBody>
          <a:bodyPr>
            <a:normAutofit/>
          </a:bodyPr>
          <a:lstStyle/>
          <a:p>
            <a:r>
              <a:rPr lang="en-US" sz="3200" b="1" dirty="0">
                <a:latin typeface="Arial" panose="020B0604020202020204" pitchFamily="34" charset="0"/>
                <a:cs typeface="Arial" panose="020B0604020202020204" pitchFamily="34" charset="0"/>
              </a:rPr>
              <a:t>Cellular components </a:t>
            </a:r>
          </a:p>
        </p:txBody>
      </p:sp>
    </p:spTree>
    <p:extLst>
      <p:ext uri="{BB962C8B-B14F-4D97-AF65-F5344CB8AC3E}">
        <p14:creationId xmlns:p14="http://schemas.microsoft.com/office/powerpoint/2010/main" val="1954175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3F76AF-CB77-4745-A410-1D8FA5004BC5}"/>
              </a:ext>
            </a:extLst>
          </p:cNvPr>
          <p:cNvSpPr>
            <a:spLocks noGrp="1"/>
          </p:cNvSpPr>
          <p:nvPr>
            <p:ph type="title"/>
          </p:nvPr>
        </p:nvSpPr>
        <p:spPr>
          <a:xfrm>
            <a:off x="356062" y="198871"/>
            <a:ext cx="10515600" cy="1325563"/>
          </a:xfrm>
        </p:spPr>
        <p:txBody>
          <a:bodyPr/>
          <a:lstStyle/>
          <a:p>
            <a:r>
              <a:rPr lang="en-US" b="1" dirty="0">
                <a:latin typeface="Arial" panose="020B0604020202020204" pitchFamily="34" charset="0"/>
                <a:cs typeface="Arial" panose="020B0604020202020204" pitchFamily="34" charset="0"/>
              </a:rPr>
              <a:t>I- Nuclear components</a:t>
            </a:r>
            <a:br>
              <a:rPr lang="en-US" b="1" dirty="0">
                <a:latin typeface="Arial" panose="020B0604020202020204" pitchFamily="34" charset="0"/>
                <a:cs typeface="Arial" panose="020B0604020202020204" pitchFamily="34" charset="0"/>
              </a:rPr>
            </a:br>
            <a:endParaRPr lang="en-GB" dirty="0"/>
          </a:p>
        </p:txBody>
      </p:sp>
      <p:sp>
        <p:nvSpPr>
          <p:cNvPr id="4" name="Rectangle 3">
            <a:extLst>
              <a:ext uri="{FF2B5EF4-FFF2-40B4-BE49-F238E27FC236}">
                <a16:creationId xmlns="" xmlns:a16="http://schemas.microsoft.com/office/drawing/2014/main" id="{902E307D-4D2D-4E5B-A5A9-5E1F1185A6AA}"/>
              </a:ext>
            </a:extLst>
          </p:cNvPr>
          <p:cNvSpPr/>
          <p:nvPr/>
        </p:nvSpPr>
        <p:spPr>
          <a:xfrm>
            <a:off x="584662" y="1127659"/>
            <a:ext cx="11022676" cy="6671826"/>
          </a:xfrm>
          <a:prstGeom prst="rect">
            <a:avLst/>
          </a:prstGeom>
        </p:spPr>
        <p:txBody>
          <a:bodyPr wrap="square">
            <a:spAutoFit/>
          </a:bodyPr>
          <a:lstStyle/>
          <a:p>
            <a:pPr marL="457200" indent="-457200">
              <a:lnSpc>
                <a:spcPct val="150000"/>
              </a:lnSpc>
              <a:buFont typeface="+mj-lt"/>
              <a:buAutoNum type="arabicPeriod"/>
            </a:pPr>
            <a:r>
              <a:rPr lang="en-US" sz="2400" b="1" dirty="0">
                <a:latin typeface="Arial" panose="020B0604020202020204" pitchFamily="34" charset="0"/>
                <a:cs typeface="Arial" panose="020B0604020202020204" pitchFamily="34" charset="0"/>
              </a:rPr>
              <a:t>Nuclear envelope</a:t>
            </a:r>
            <a:r>
              <a:rPr lang="en-US" sz="2400" dirty="0">
                <a:latin typeface="Arial" panose="020B0604020202020204" pitchFamily="34" charset="0"/>
                <a:cs typeface="Arial" panose="020B0604020202020204" pitchFamily="34" charset="0"/>
              </a:rPr>
              <a:t>: The nucleus is surrounded by a nuclear envelope, which consists of two lipid bilayers. The space between the two layers called the perinuclear space The envelope is perforated by nuclear pores that regulate the passage of substances into and out of nucleus.</a:t>
            </a:r>
          </a:p>
          <a:p>
            <a:pPr marL="457200" indent="-457200">
              <a:lnSpc>
                <a:spcPct val="150000"/>
              </a:lnSpc>
              <a:buFont typeface="+mj-lt"/>
              <a:buAutoNum type="arabicPeriod"/>
            </a:pPr>
            <a:r>
              <a:rPr lang="en-US" sz="2400" b="1" dirty="0">
                <a:latin typeface="Arial" panose="020B0604020202020204" pitchFamily="34" charset="0"/>
                <a:cs typeface="Arial" panose="020B0604020202020204" pitchFamily="34" charset="0"/>
              </a:rPr>
              <a:t>Chromatin</a:t>
            </a:r>
            <a:r>
              <a:rPr lang="en-US" sz="2400" dirty="0">
                <a:latin typeface="Arial" panose="020B0604020202020204" pitchFamily="34" charset="0"/>
                <a:cs typeface="Arial" panose="020B0604020202020204" pitchFamily="34" charset="0"/>
              </a:rPr>
              <a:t>: it consists of DNA and proteins (histone), the DNA wrap around histone to make nucleosome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Nucleosome coils and condenses to form chromosomes during cell division.</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The main function of chromatin </a:t>
            </a:r>
            <a:r>
              <a:rPr lang="en-US" sz="2400" dirty="0">
                <a:latin typeface="Arial" panose="020B0604020202020204" pitchFamily="34" charset="0"/>
                <a:cs typeface="Arial" panose="020B0604020202020204" pitchFamily="34" charset="0"/>
              </a:rPr>
              <a:t>is package DNA into a small volume; to fit into the nucleus, strength the DNA during mitosis and prevents chromosome breakage.</a:t>
            </a:r>
            <a:endParaRPr lang="en-US" sz="2400" b="1"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58310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59892452-C42B-4FF4-9BB9-3CD22FA50692}"/>
              </a:ext>
            </a:extLst>
          </p:cNvPr>
          <p:cNvGrpSpPr/>
          <p:nvPr/>
        </p:nvGrpSpPr>
        <p:grpSpPr>
          <a:xfrm>
            <a:off x="355145" y="375557"/>
            <a:ext cx="11205484" cy="6335486"/>
            <a:chOff x="355145" y="375557"/>
            <a:chExt cx="11205484" cy="6335486"/>
          </a:xfrm>
        </p:grpSpPr>
        <p:pic>
          <p:nvPicPr>
            <p:cNvPr id="2" name="Picture 1">
              <a:extLst>
                <a:ext uri="{FF2B5EF4-FFF2-40B4-BE49-F238E27FC236}">
                  <a16:creationId xmlns="" xmlns:a16="http://schemas.microsoft.com/office/drawing/2014/main" id="{7F703066-6FD5-401D-B7E0-E5670C204535}"/>
                </a:ext>
              </a:extLst>
            </p:cNvPr>
            <p:cNvPicPr>
              <a:picLocks noChangeAspect="1"/>
            </p:cNvPicPr>
            <p:nvPr/>
          </p:nvPicPr>
          <p:blipFill rotWithShape="1">
            <a:blip r:embed="rId3"/>
            <a:srcRect l="62009" t="26893" r="4241" b="34993"/>
            <a:stretch/>
          </p:blipFill>
          <p:spPr>
            <a:xfrm>
              <a:off x="1257300" y="375557"/>
              <a:ext cx="10303329" cy="6335486"/>
            </a:xfrm>
            <a:prstGeom prst="rect">
              <a:avLst/>
            </a:prstGeom>
          </p:spPr>
        </p:pic>
        <p:sp>
          <p:nvSpPr>
            <p:cNvPr id="4" name="TextBox 3">
              <a:extLst>
                <a:ext uri="{FF2B5EF4-FFF2-40B4-BE49-F238E27FC236}">
                  <a16:creationId xmlns="" xmlns:a16="http://schemas.microsoft.com/office/drawing/2014/main" id="{F35A1082-11F9-4DF3-B83C-668C29C6CBEB}"/>
                </a:ext>
              </a:extLst>
            </p:cNvPr>
            <p:cNvSpPr txBox="1"/>
            <p:nvPr/>
          </p:nvSpPr>
          <p:spPr>
            <a:xfrm>
              <a:off x="355145" y="6041570"/>
              <a:ext cx="2730953"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P</a:t>
              </a:r>
              <a:r>
                <a:rPr lang="en-US" sz="1800" b="1" dirty="0">
                  <a:latin typeface="Arial" panose="020B0604020202020204" pitchFamily="34" charset="0"/>
                  <a:cs typeface="Arial" panose="020B0604020202020204" pitchFamily="34" charset="0"/>
                </a:rPr>
                <a:t>erinuclear cisterna</a:t>
              </a:r>
              <a:endParaRPr lang="en-GB" b="1" dirty="0"/>
            </a:p>
          </p:txBody>
        </p:sp>
      </p:grpSp>
      <p:cxnSp>
        <p:nvCxnSpPr>
          <p:cNvPr id="6" name="Straight Connector 5">
            <a:extLst>
              <a:ext uri="{FF2B5EF4-FFF2-40B4-BE49-F238E27FC236}">
                <a16:creationId xmlns="" xmlns:a16="http://schemas.microsoft.com/office/drawing/2014/main" id="{36AA0195-2494-4125-9A1C-27FF0EFCC435}"/>
              </a:ext>
            </a:extLst>
          </p:cNvPr>
          <p:cNvCxnSpPr/>
          <p:nvPr/>
        </p:nvCxnSpPr>
        <p:spPr>
          <a:xfrm flipH="1">
            <a:off x="2824841" y="6041570"/>
            <a:ext cx="522515" cy="130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E14C8467-89D2-46A6-81E7-03126E573939}"/>
              </a:ext>
            </a:extLst>
          </p:cNvPr>
          <p:cNvSpPr txBox="1"/>
          <p:nvPr/>
        </p:nvSpPr>
        <p:spPr>
          <a:xfrm>
            <a:off x="665386" y="685801"/>
            <a:ext cx="6098720" cy="707886"/>
          </a:xfrm>
          <a:prstGeom prst="rect">
            <a:avLst/>
          </a:prstGeom>
          <a:noFill/>
        </p:spPr>
        <p:txBody>
          <a:bodyPr wrap="square">
            <a:spAutoFit/>
          </a:bodyPr>
          <a:lstStyle/>
          <a:p>
            <a:r>
              <a:rPr lang="en-GB" sz="4000" b="1" dirty="0"/>
              <a:t>Nucleus </a:t>
            </a:r>
          </a:p>
        </p:txBody>
      </p:sp>
    </p:spTree>
    <p:extLst>
      <p:ext uri="{BB962C8B-B14F-4D97-AF65-F5344CB8AC3E}">
        <p14:creationId xmlns:p14="http://schemas.microsoft.com/office/powerpoint/2010/main" val="3046094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508D027-CB24-4EB5-AFA8-D58CFDD92A17}"/>
              </a:ext>
            </a:extLst>
          </p:cNvPr>
          <p:cNvGrpSpPr/>
          <p:nvPr/>
        </p:nvGrpSpPr>
        <p:grpSpPr>
          <a:xfrm>
            <a:off x="617578" y="1325563"/>
            <a:ext cx="10920487" cy="5106176"/>
            <a:chOff x="4774146" y="282784"/>
            <a:chExt cx="7113057" cy="6005478"/>
          </a:xfrm>
        </p:grpSpPr>
        <p:pic>
          <p:nvPicPr>
            <p:cNvPr id="8" name="Picture 7">
              <a:extLst>
                <a:ext uri="{FF2B5EF4-FFF2-40B4-BE49-F238E27FC236}">
                  <a16:creationId xmlns="" xmlns:a16="http://schemas.microsoft.com/office/drawing/2014/main" id="{C720F165-50B4-42FE-8E13-575280B2CDEF}"/>
                </a:ext>
              </a:extLst>
            </p:cNvPr>
            <p:cNvPicPr>
              <a:picLocks noChangeAspect="1"/>
            </p:cNvPicPr>
            <p:nvPr/>
          </p:nvPicPr>
          <p:blipFill>
            <a:blip r:embed="rId3"/>
            <a:stretch>
              <a:fillRect/>
            </a:stretch>
          </p:blipFill>
          <p:spPr>
            <a:xfrm>
              <a:off x="5874790" y="282784"/>
              <a:ext cx="6012413" cy="6005478"/>
            </a:xfrm>
            <a:prstGeom prst="rect">
              <a:avLst/>
            </a:prstGeom>
          </p:spPr>
        </p:pic>
        <p:sp>
          <p:nvSpPr>
            <p:cNvPr id="9" name="Rectangle 8">
              <a:extLst>
                <a:ext uri="{FF2B5EF4-FFF2-40B4-BE49-F238E27FC236}">
                  <a16:creationId xmlns="" xmlns:a16="http://schemas.microsoft.com/office/drawing/2014/main" id="{6DC16E10-6F1F-4F85-93B6-4FB733D30B97}"/>
                </a:ext>
              </a:extLst>
            </p:cNvPr>
            <p:cNvSpPr/>
            <p:nvPr/>
          </p:nvSpPr>
          <p:spPr>
            <a:xfrm>
              <a:off x="5218116" y="388595"/>
              <a:ext cx="44604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DNA</a:t>
              </a:r>
            </a:p>
          </p:txBody>
        </p:sp>
        <p:sp>
          <p:nvSpPr>
            <p:cNvPr id="10" name="Rectangle 9">
              <a:extLst>
                <a:ext uri="{FF2B5EF4-FFF2-40B4-BE49-F238E27FC236}">
                  <a16:creationId xmlns="" xmlns:a16="http://schemas.microsoft.com/office/drawing/2014/main" id="{E0BC15E4-CACF-4DDF-8B8A-D51A7D709070}"/>
                </a:ext>
              </a:extLst>
            </p:cNvPr>
            <p:cNvSpPr/>
            <p:nvPr/>
          </p:nvSpPr>
          <p:spPr>
            <a:xfrm>
              <a:off x="5170909" y="1789401"/>
              <a:ext cx="105581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Nucleosome </a:t>
              </a:r>
            </a:p>
          </p:txBody>
        </p:sp>
        <p:sp>
          <p:nvSpPr>
            <p:cNvPr id="12" name="Rectangle 11">
              <a:extLst>
                <a:ext uri="{FF2B5EF4-FFF2-40B4-BE49-F238E27FC236}">
                  <a16:creationId xmlns="" xmlns:a16="http://schemas.microsoft.com/office/drawing/2014/main" id="{5E83BB3D-1D4F-42E6-82A5-E204237E230F}"/>
                </a:ext>
              </a:extLst>
            </p:cNvPr>
            <p:cNvSpPr/>
            <p:nvPr/>
          </p:nvSpPr>
          <p:spPr>
            <a:xfrm>
              <a:off x="4774146" y="3559542"/>
              <a:ext cx="1849338"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Extended Chromosome </a:t>
              </a:r>
            </a:p>
          </p:txBody>
        </p:sp>
        <p:sp>
          <p:nvSpPr>
            <p:cNvPr id="13" name="Rectangle 12">
              <a:extLst>
                <a:ext uri="{FF2B5EF4-FFF2-40B4-BE49-F238E27FC236}">
                  <a16:creationId xmlns="" xmlns:a16="http://schemas.microsoft.com/office/drawing/2014/main" id="{627949EF-C65B-460F-BF44-B5D8F3DF9DE0}"/>
                </a:ext>
              </a:extLst>
            </p:cNvPr>
            <p:cNvSpPr/>
            <p:nvPr/>
          </p:nvSpPr>
          <p:spPr>
            <a:xfrm>
              <a:off x="4806481" y="4623956"/>
              <a:ext cx="199133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Condensed Chromosome </a:t>
              </a:r>
            </a:p>
          </p:txBody>
        </p:sp>
        <p:sp>
          <p:nvSpPr>
            <p:cNvPr id="14" name="Rectangle 13">
              <a:extLst>
                <a:ext uri="{FF2B5EF4-FFF2-40B4-BE49-F238E27FC236}">
                  <a16:creationId xmlns="" xmlns:a16="http://schemas.microsoft.com/office/drawing/2014/main" id="{8F66E6A4-6E53-4415-9206-14614EFA8733}"/>
                </a:ext>
              </a:extLst>
            </p:cNvPr>
            <p:cNvSpPr/>
            <p:nvPr/>
          </p:nvSpPr>
          <p:spPr>
            <a:xfrm>
              <a:off x="5009905" y="5828240"/>
              <a:ext cx="163216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Paired Chromosome </a:t>
              </a:r>
            </a:p>
          </p:txBody>
        </p:sp>
      </p:grpSp>
      <p:sp>
        <p:nvSpPr>
          <p:cNvPr id="15" name="Title 1">
            <a:extLst>
              <a:ext uri="{FF2B5EF4-FFF2-40B4-BE49-F238E27FC236}">
                <a16:creationId xmlns="" xmlns:a16="http://schemas.microsoft.com/office/drawing/2014/main" id="{4A7159B4-8B0C-41D2-89A2-23BF0C86EC29}"/>
              </a:ext>
            </a:extLst>
          </p:cNvPr>
          <p:cNvSpPr>
            <a:spLocks noGrp="1"/>
          </p:cNvSpPr>
          <p:nvPr>
            <p:ph type="title"/>
          </p:nvPr>
        </p:nvSpPr>
        <p:spPr>
          <a:xfrm>
            <a:off x="387930" y="0"/>
            <a:ext cx="10515600" cy="1325563"/>
          </a:xfrm>
        </p:spPr>
        <p:txBody>
          <a:bodyPr>
            <a:normAutofit/>
          </a:bodyPr>
          <a:lstStyle/>
          <a:p>
            <a:r>
              <a:rPr lang="en-US" sz="3600" b="1" dirty="0">
                <a:latin typeface="Arial" panose="020B0604020202020204" pitchFamily="34" charset="0"/>
                <a:cs typeface="Arial" panose="020B0604020202020204" pitchFamily="34" charset="0"/>
              </a:rPr>
              <a:t>The process of DNA packaging </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879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630" y="-149629"/>
            <a:ext cx="11750004" cy="7595156"/>
          </a:xfrm>
          <a:prstGeom prst="rect">
            <a:avLst/>
          </a:prstGeom>
        </p:spPr>
        <p:txBody>
          <a:bodyPr wrap="square">
            <a:spAutoFit/>
          </a:bodyPr>
          <a:lstStyle/>
          <a:p>
            <a:pPr>
              <a:lnSpc>
                <a:spcPct val="150000"/>
              </a:lnSpc>
            </a:pPr>
            <a:r>
              <a:rPr lang="en-US" sz="3200" b="1" dirty="0">
                <a:latin typeface="Arial" panose="020B0604020202020204" pitchFamily="34" charset="0"/>
                <a:cs typeface="Arial" panose="020B0604020202020204" pitchFamily="34" charset="0"/>
              </a:rPr>
              <a:t>Types of Chromatin </a:t>
            </a:r>
          </a:p>
          <a:p>
            <a:pPr>
              <a:lnSpc>
                <a:spcPct val="150000"/>
              </a:lnSpc>
            </a:pPr>
            <a:r>
              <a:rPr lang="en-US" sz="2200" dirty="0">
                <a:latin typeface="Arial" panose="020B0604020202020204" pitchFamily="34" charset="0"/>
                <a:cs typeface="Arial" panose="020B0604020202020204" pitchFamily="34" charset="0"/>
              </a:rPr>
              <a:t>Chromatin in the nucleus exists as </a:t>
            </a:r>
            <a:r>
              <a:rPr lang="en-US" sz="2200" b="1" dirty="0">
                <a:latin typeface="Arial" panose="020B0604020202020204" pitchFamily="34" charset="0"/>
                <a:cs typeface="Arial" panose="020B0604020202020204" pitchFamily="34" charset="0"/>
              </a:rPr>
              <a:t>euchromatin</a:t>
            </a:r>
            <a:r>
              <a:rPr lang="en-US" sz="2200" dirty="0">
                <a:latin typeface="Arial" panose="020B0604020202020204" pitchFamily="34" charset="0"/>
                <a:cs typeface="Arial" panose="020B0604020202020204" pitchFamily="34" charset="0"/>
              </a:rPr>
              <a:t> or </a:t>
            </a:r>
            <a:r>
              <a:rPr lang="en-US" sz="2200" b="1" dirty="0">
                <a:latin typeface="Arial" panose="020B0604020202020204" pitchFamily="34" charset="0"/>
                <a:cs typeface="Arial" panose="020B0604020202020204" pitchFamily="34" charset="0"/>
              </a:rPr>
              <a:t>heterochromatin</a:t>
            </a:r>
            <a:r>
              <a:rPr lang="en-US" sz="2200" dirty="0">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r>
              <a:rPr lang="en-US" sz="2200" b="1" dirty="0">
                <a:latin typeface="Arial" panose="020B0604020202020204" pitchFamily="34" charset="0"/>
                <a:cs typeface="Arial" panose="020B0604020202020204" pitchFamily="34" charset="0"/>
              </a:rPr>
              <a:t>Heterochromatin</a:t>
            </a:r>
            <a:r>
              <a:rPr lang="en-US" sz="2200" dirty="0">
                <a:latin typeface="Arial" panose="020B0604020202020204" pitchFamily="34" charset="0"/>
                <a:cs typeface="Arial" panose="020B0604020202020204" pitchFamily="34" charset="0"/>
              </a:rPr>
              <a:t> is tightly packed DNA that darkly stained with basic dyes. It present in inactive cells where the transcription cannot occur.</a:t>
            </a:r>
          </a:p>
          <a:p>
            <a:pPr marL="342900" indent="-342900">
              <a:lnSpc>
                <a:spcPct val="150000"/>
              </a:lnSpc>
              <a:buFont typeface="Arial" panose="020B0604020202020204" pitchFamily="34" charset="0"/>
              <a:buChar char="•"/>
            </a:pPr>
            <a:r>
              <a:rPr lang="en-US" sz="2200" b="1" dirty="0">
                <a:latin typeface="Arial" panose="020B0604020202020204" pitchFamily="34" charset="0"/>
                <a:cs typeface="Arial" panose="020B0604020202020204" pitchFamily="34" charset="0"/>
              </a:rPr>
              <a:t>Euchromatin  </a:t>
            </a:r>
            <a:r>
              <a:rPr lang="en-US" sz="2200" dirty="0">
                <a:latin typeface="Arial" panose="020B0604020202020204" pitchFamily="34" charset="0"/>
                <a:cs typeface="Arial" panose="020B0604020202020204" pitchFamily="34" charset="0"/>
              </a:rPr>
              <a:t>is extended DNA that poorly stained and is difficult to distinguish even by electron microscopy. Euchromatin presents in active cells that have more transcriptional activity and cell division.</a:t>
            </a:r>
          </a:p>
          <a:p>
            <a:pPr>
              <a:lnSpc>
                <a:spcPct val="150000"/>
              </a:lnSpc>
            </a:pPr>
            <a:r>
              <a:rPr lang="en-US" sz="2800" b="1" dirty="0">
                <a:latin typeface="Arial" panose="020B0604020202020204" pitchFamily="34" charset="0"/>
                <a:cs typeface="Arial" panose="020B0604020202020204" pitchFamily="34" charset="0"/>
              </a:rPr>
              <a:t>3- Nucleoli: </a:t>
            </a:r>
            <a:r>
              <a:rPr lang="en-US" sz="2200" dirty="0">
                <a:latin typeface="Arial" panose="020B0604020202020204" pitchFamily="34" charset="0"/>
                <a:cs typeface="Arial" panose="020B0604020202020204" pitchFamily="34" charset="0"/>
              </a:rPr>
              <a:t>are one or two round basophilic bodies located within the nucleus. It consists of proteins and DNA that responsible for synthesis of  ribosomal RNA (rRNA). They are present in embryonic cells, in cell that synthesize protein and </a:t>
            </a:r>
            <a:r>
              <a:rPr lang="en-US" sz="2200" dirty="0" err="1">
                <a:latin typeface="Arial" panose="020B0604020202020204" pitchFamily="34" charset="0"/>
                <a:cs typeface="Arial" panose="020B0604020202020204" pitchFamily="34" charset="0"/>
              </a:rPr>
              <a:t>tumour</a:t>
            </a:r>
            <a:r>
              <a:rPr lang="en-US" sz="2200" dirty="0">
                <a:latin typeface="Arial" panose="020B0604020202020204" pitchFamily="34" charset="0"/>
                <a:cs typeface="Arial" panose="020B0604020202020204" pitchFamily="34" charset="0"/>
              </a:rPr>
              <a:t> cells.</a:t>
            </a:r>
          </a:p>
          <a:p>
            <a:pPr>
              <a:lnSpc>
                <a:spcPct val="150000"/>
              </a:lnSpc>
            </a:pPr>
            <a:r>
              <a:rPr lang="en-US" sz="2400" b="1" dirty="0">
                <a:latin typeface="Arial" panose="020B0604020202020204" pitchFamily="34" charset="0"/>
                <a:cs typeface="Arial" panose="020B0604020202020204" pitchFamily="34" charset="0"/>
              </a:rPr>
              <a:t>4- Nucleoplasm: </a:t>
            </a:r>
            <a:r>
              <a:rPr lang="en-US" sz="2200" dirty="0">
                <a:latin typeface="Arial" panose="020B0604020202020204" pitchFamily="34" charset="0"/>
                <a:cs typeface="Arial" panose="020B0604020202020204" pitchFamily="34" charset="0"/>
              </a:rPr>
              <a:t>is the fluid in which the nuclear components are embedded. It is composed of protein, metabolites, ions and water.</a:t>
            </a:r>
            <a:endParaRPr lang="en-US" sz="2200" b="1" dirty="0">
              <a:latin typeface="Arial" panose="020B0604020202020204" pitchFamily="34" charset="0"/>
              <a:cs typeface="Arial" panose="020B0604020202020204" pitchFamily="34" charset="0"/>
            </a:endParaRPr>
          </a:p>
          <a:p>
            <a:pPr>
              <a:lnSpc>
                <a:spcPct val="150000"/>
              </a:lnSpc>
            </a:pPr>
            <a:endParaRPr lang="en-US" sz="22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509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9" y="-140677"/>
            <a:ext cx="10515600" cy="1325563"/>
          </a:xfrm>
        </p:spPr>
        <p:txBody>
          <a:bodyPr>
            <a:normAutofit/>
          </a:bodyPr>
          <a:lstStyle/>
          <a:p>
            <a:r>
              <a:rPr lang="en-US" sz="3200" b="1" dirty="0">
                <a:latin typeface="Arial" panose="020B0604020202020204" pitchFamily="34" charset="0"/>
                <a:cs typeface="Arial" panose="020B0604020202020204" pitchFamily="34" charset="0"/>
              </a:rPr>
              <a:t>II. Cytoplasm </a:t>
            </a:r>
          </a:p>
        </p:txBody>
      </p:sp>
      <p:sp>
        <p:nvSpPr>
          <p:cNvPr id="3" name="Content Placeholder 2"/>
          <p:cNvSpPr>
            <a:spLocks noGrp="1"/>
          </p:cNvSpPr>
          <p:nvPr>
            <p:ph idx="1"/>
          </p:nvPr>
        </p:nvSpPr>
        <p:spPr>
          <a:xfrm>
            <a:off x="177021" y="849835"/>
            <a:ext cx="11344421" cy="3506034"/>
          </a:xfrm>
        </p:spPr>
        <p:txBody>
          <a:bodyPr>
            <a:noAutofit/>
          </a:bodyPr>
          <a:lstStyle/>
          <a:p>
            <a:pPr>
              <a:lnSpc>
                <a:spcPct val="150000"/>
              </a:lnSpc>
            </a:pPr>
            <a:r>
              <a:rPr lang="en-US" sz="2400" cap="none" dirty="0">
                <a:latin typeface="Arial" panose="020B0604020202020204" pitchFamily="34" charset="0"/>
                <a:cs typeface="Arial" panose="020B0604020202020204" pitchFamily="34" charset="0"/>
              </a:rPr>
              <a:t>Cytoplasm is composed of </a:t>
            </a:r>
            <a:r>
              <a:rPr lang="en-US" sz="2400" b="1" cap="none" dirty="0">
                <a:latin typeface="Arial" panose="020B0604020202020204" pitchFamily="34" charset="0"/>
                <a:cs typeface="Arial" panose="020B0604020202020204" pitchFamily="34" charset="0"/>
              </a:rPr>
              <a:t>organelles</a:t>
            </a:r>
            <a:r>
              <a:rPr lang="en-US" sz="2400" cap="none" dirty="0">
                <a:latin typeface="Arial" panose="020B0604020202020204" pitchFamily="34" charset="0"/>
                <a:cs typeface="Arial" panose="020B0604020202020204" pitchFamily="34" charset="0"/>
              </a:rPr>
              <a:t> and </a:t>
            </a:r>
            <a:r>
              <a:rPr lang="en-US" sz="2400" b="1" cap="none" dirty="0">
                <a:latin typeface="Arial" panose="020B0604020202020204" pitchFamily="34" charset="0"/>
                <a:cs typeface="Arial" panose="020B0604020202020204" pitchFamily="34" charset="0"/>
              </a:rPr>
              <a:t>cytosol </a:t>
            </a:r>
            <a:r>
              <a:rPr lang="en-US" sz="2400" cap="none" dirty="0">
                <a:latin typeface="Arial" panose="020B0604020202020204" pitchFamily="34" charset="0"/>
                <a:cs typeface="Arial" panose="020B0604020202020204" pitchFamily="34" charset="0"/>
              </a:rPr>
              <a:t>(jelly like material consisting of mainly water and proteins.</a:t>
            </a:r>
          </a:p>
          <a:p>
            <a:pPr>
              <a:lnSpc>
                <a:spcPct val="150000"/>
              </a:lnSpc>
            </a:pPr>
            <a:r>
              <a:rPr lang="en-US" sz="2400" cap="none" dirty="0">
                <a:latin typeface="Arial" panose="020B0604020202020204" pitchFamily="34" charset="0"/>
                <a:cs typeface="Arial" panose="020B0604020202020204" pitchFamily="34" charset="0"/>
              </a:rPr>
              <a:t>Cytoplasm contains non membranous organelles such as ribosomes and centrosome as well as  membranous organelles, such as endoplasmic reticulum, Golgi apparatus, mitochondria, lysosomes, vacuoles.</a:t>
            </a:r>
          </a:p>
        </p:txBody>
      </p:sp>
    </p:spTree>
    <p:extLst>
      <p:ext uri="{BB962C8B-B14F-4D97-AF65-F5344CB8AC3E}">
        <p14:creationId xmlns:p14="http://schemas.microsoft.com/office/powerpoint/2010/main" val="778225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5433</TotalTime>
  <Words>991</Words>
  <Application>Microsoft Office PowerPoint</Application>
  <PresentationFormat>Custom</PresentationFormat>
  <Paragraphs>109</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2- Cell Biology   Cell compartments</vt:lpstr>
      <vt:lpstr>PowerPoint Presentation</vt:lpstr>
      <vt:lpstr>Cellular components </vt:lpstr>
      <vt:lpstr>Cellular components </vt:lpstr>
      <vt:lpstr>I- Nuclear components </vt:lpstr>
      <vt:lpstr>PowerPoint Presentation</vt:lpstr>
      <vt:lpstr>The process of DNA packaging </vt:lpstr>
      <vt:lpstr>PowerPoint Presentation</vt:lpstr>
      <vt:lpstr>II. Cytoplasm </vt:lpstr>
      <vt:lpstr>II- Cytoplasmic organelles   Non membranous cytoplasmic organelles   1- Ribosome </vt:lpstr>
      <vt:lpstr>PowerPoint Presentation</vt:lpstr>
      <vt:lpstr>PowerPoint Presentation</vt:lpstr>
      <vt:lpstr>2- Endoplasmic Reticulum (ER)</vt:lpstr>
      <vt:lpstr>2- Endoplasmic reticulum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 and cell compartments</dc:title>
  <dc:creator>Dr. Bushrah</dc:creator>
  <cp:lastModifiedBy>Maher</cp:lastModifiedBy>
  <cp:revision>252</cp:revision>
  <dcterms:created xsi:type="dcterms:W3CDTF">2017-10-24T11:45:19Z</dcterms:created>
  <dcterms:modified xsi:type="dcterms:W3CDTF">2025-04-18T07:36:34Z</dcterms:modified>
</cp:coreProperties>
</file>