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74" r:id="rId3"/>
    <p:sldId id="257" r:id="rId4"/>
    <p:sldId id="258" r:id="rId5"/>
    <p:sldId id="259" r:id="rId6"/>
    <p:sldId id="260" r:id="rId7"/>
    <p:sldId id="261" r:id="rId8"/>
    <p:sldId id="262" r:id="rId9"/>
    <p:sldId id="263" r:id="rId10"/>
    <p:sldId id="275" r:id="rId11"/>
    <p:sldId id="264" r:id="rId12"/>
    <p:sldId id="265" r:id="rId13"/>
    <p:sldId id="266" r:id="rId14"/>
    <p:sldId id="267" r:id="rId15"/>
    <p:sldId id="268" r:id="rId16"/>
    <p:sldId id="269" r:id="rId17"/>
    <p:sldId id="270"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varScale="1">
        <p:scale>
          <a:sx n="82" d="100"/>
          <a:sy n="82" d="100"/>
        </p:scale>
        <p:origin x="1483"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48E45E-193A-4101-B945-759ECF4A695C}" type="datetimeFigureOut">
              <a:rPr lang="en-US" smtClean="0"/>
              <a:t>11/27/2020</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3AA7B2-B551-4E9B-8FC3-A8EE79E9CA3F}" type="slidenum">
              <a:rPr lang="en-US" smtClean="0"/>
              <a:t>‹#›</a:t>
            </a:fld>
            <a:endParaRPr lang="en-US"/>
          </a:p>
        </p:txBody>
      </p:sp>
    </p:spTree>
    <p:extLst>
      <p:ext uri="{BB962C8B-B14F-4D97-AF65-F5344CB8AC3E}">
        <p14:creationId xmlns:p14="http://schemas.microsoft.com/office/powerpoint/2010/main" val="66577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1960E675-40AA-4535-9B49-3F13CCFEF2CC}" type="datetime1">
              <a:rPr lang="en-US" smtClean="0"/>
              <a:t>11/27/2020</a:t>
            </a:fld>
            <a:endParaRPr lang="en-US"/>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F5BF6ACA-F93B-4C23-8D7E-2063196D45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CDDB3895-A34B-4200-AA8D-7A8B7FDE00F0}" type="datetime1">
              <a:rPr lang="en-US" smtClean="0"/>
              <a:t>11/27/2020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5BF6ACA-F93B-4C23-8D7E-2063196D45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3D57B6EF-55A5-4B2C-BA89-099D5861E8F2}" type="datetime1">
              <a:rPr lang="en-US" smtClean="0"/>
              <a:t>11/27/2020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5BF6ACA-F93B-4C23-8D7E-2063196D45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E55F51FB-A0E4-4109-BF32-EBFB79B9A82F}" type="datetime1">
              <a:rPr lang="en-US" smtClean="0"/>
              <a:t>11/27/2020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5BF6ACA-F93B-4C23-8D7E-2063196D45D5}" type="slidenum">
              <a:rPr lang="en-US" smtClean="0"/>
              <a:t>‹#›</a:t>
            </a:fld>
            <a:endParaRPr lang="en-US"/>
          </a:p>
        </p:txBody>
      </p:sp>
      <p:sp>
        <p:nvSpPr>
          <p:cNvPr id="7" name="عنوان 6"/>
          <p:cNvSpPr>
            <a:spLocks noGrp="1"/>
          </p:cNvSpPr>
          <p:nvPr>
            <p:ph type="title"/>
          </p:nvPr>
        </p:nvSpPr>
        <p:spPr/>
        <p:txBody>
          <a:bodyPr rtlCol="0"/>
          <a:lstStyle/>
          <a:p>
            <a:r>
              <a:rPr kumimoji="0" lang="ar-SA"/>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9745F7D2-9148-4D23-8970-17DA76765AB8}" type="datetime1">
              <a:rPr lang="en-US" smtClean="0"/>
              <a:t>11/27/2020</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F5BF6ACA-F93B-4C23-8D7E-2063196D45D5}" type="slidenum">
              <a:rPr lang="en-US" smtClean="0"/>
              <a:t>‹#›</a:t>
            </a:fld>
            <a:endParaRPr lang="en-US"/>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3AE75FC2-05B5-4B51-BA38-B39983B187C8}" type="datetime1">
              <a:rPr lang="en-US" smtClean="0"/>
              <a:t>11/27/2020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5BF6ACA-F93B-4C23-8D7E-2063196D45D5}" type="slidenum">
              <a:rPr lang="en-US" smtClean="0"/>
              <a:t>‹#›</a:t>
            </a:fld>
            <a:endParaRPr lang="en-US"/>
          </a:p>
        </p:txBody>
      </p:sp>
      <p:sp>
        <p:nvSpPr>
          <p:cNvPr id="8" name="عنوان 7"/>
          <p:cNvSpPr>
            <a:spLocks noGrp="1"/>
          </p:cNvSpPr>
          <p:nvPr>
            <p:ph type="title"/>
          </p:nvPr>
        </p:nvSpPr>
        <p:spPr/>
        <p:txBody>
          <a:bodyPr rtlCol="0"/>
          <a:lstStyle/>
          <a:p>
            <a:r>
              <a:rPr kumimoji="0" lang="ar-SA"/>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A52BE307-A4EF-4C23-855C-AF7C3A4747F5}" type="datetime1">
              <a:rPr lang="en-US" smtClean="0"/>
              <a:t>11/27/2020</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F5BF6ACA-F93B-4C23-8D7E-2063196D45D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6B019487-3734-470C-A031-E835793F6D12}" type="datetime1">
              <a:rPr lang="en-US" smtClean="0"/>
              <a:t>11/27/2020</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F5BF6ACA-F93B-4C23-8D7E-2063196D45D5}" type="slidenum">
              <a:rPr lang="en-US" smtClean="0"/>
              <a:t>‹#›</a:t>
            </a:fld>
            <a:endParaRPr lang="en-US"/>
          </a:p>
        </p:txBody>
      </p:sp>
      <p:sp>
        <p:nvSpPr>
          <p:cNvPr id="6" name="عنوان 5"/>
          <p:cNvSpPr>
            <a:spLocks noGrp="1"/>
          </p:cNvSpPr>
          <p:nvPr>
            <p:ph type="title"/>
          </p:nvPr>
        </p:nvSpPr>
        <p:spPr/>
        <p:txBody>
          <a:bodyPr rtlCol="0"/>
          <a:lstStyle/>
          <a:p>
            <a:r>
              <a:rPr kumimoji="0" lang="ar-SA"/>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7571369-3FD9-42D6-9BC1-86E49E3629FF}" type="datetime1">
              <a:rPr lang="en-US" smtClean="0"/>
              <a:t>11/27/2020</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p>
            <a:fld id="{A5BA5ACD-B1D0-4507-B9B9-D49D1502606B}" type="datetime1">
              <a:rPr lang="en-US" smtClean="0"/>
              <a:t>11/27/2020</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F5BF6ACA-F93B-4C23-8D7E-2063196D45D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5ED6364F-C84B-4405-9580-FFCE7F14B2AB}" type="datetime1">
              <a:rPr lang="en-US" smtClean="0"/>
              <a:t>11/27/2020</a:t>
            </a:fld>
            <a:endParaRPr lang="en-US"/>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F5BF6ACA-F93B-4C23-8D7E-2063196D45D5}" type="slidenum">
              <a:rPr lang="en-US" smtClean="0"/>
              <a:t>‹#›</a:t>
            </a:fld>
            <a:endParaRPr lang="en-US"/>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ar-SA"/>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96078B-6679-4630-B58C-35560C67589E}" type="datetime1">
              <a:rPr lang="en-US" smtClean="0"/>
              <a:t>11/27/2020</a:t>
            </a:fld>
            <a:endParaRPr lang="en-US"/>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5BF6ACA-F93B-4C23-8D7E-2063196D45D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692696"/>
            <a:ext cx="7772400" cy="6165304"/>
          </a:xfrm>
        </p:spPr>
        <p:txBody>
          <a:bodyPr>
            <a:normAutofit/>
          </a:bodyPr>
          <a:lstStyle/>
          <a:p>
            <a:pPr algn="ctr"/>
            <a:r>
              <a:rPr lang="en-US" sz="3600" dirty="0">
                <a:latin typeface="New times roman"/>
              </a:rPr>
              <a:t>Word Order and the Phrase Structure Rules for the Subject of the Sentence </a:t>
            </a:r>
            <a:br>
              <a:rPr lang="en-US" sz="3600" dirty="0">
                <a:latin typeface="New times "/>
              </a:rPr>
            </a:br>
            <a:br>
              <a:rPr lang="en-US" sz="3600" dirty="0">
                <a:latin typeface="New times "/>
              </a:rPr>
            </a:br>
            <a:br>
              <a:rPr lang="en-US" sz="3600" dirty="0">
                <a:latin typeface="New times "/>
              </a:rPr>
            </a:br>
            <a:br>
              <a:rPr lang="en-US" sz="3600" dirty="0">
                <a:latin typeface="New times "/>
              </a:rPr>
            </a:br>
            <a:br>
              <a:rPr lang="en-US" sz="3600" dirty="0">
                <a:latin typeface="New times "/>
              </a:rPr>
            </a:br>
            <a:r>
              <a:rPr lang="en-US" sz="2000" dirty="0">
                <a:solidFill>
                  <a:schemeClr val="tx1">
                    <a:lumMod val="95000"/>
                    <a:lumOff val="5000"/>
                  </a:schemeClr>
                </a:solidFill>
                <a:latin typeface="New times "/>
              </a:rPr>
              <a:t>Presented by : Bahzad Ameen </a:t>
            </a:r>
            <a:endParaRPr lang="en-US" sz="3600" dirty="0">
              <a:solidFill>
                <a:schemeClr val="tx1">
                  <a:lumMod val="95000"/>
                  <a:lumOff val="5000"/>
                </a:schemeClr>
              </a:solidFill>
              <a:latin typeface="New times "/>
            </a:endParaRPr>
          </a:p>
        </p:txBody>
      </p:sp>
      <p:sp>
        <p:nvSpPr>
          <p:cNvPr id="3" name="عنوان فرعي 2"/>
          <p:cNvSpPr>
            <a:spLocks noGrp="1"/>
          </p:cNvSpPr>
          <p:nvPr>
            <p:ph type="subTitle" idx="1"/>
          </p:nvPr>
        </p:nvSpPr>
        <p:spPr>
          <a:xfrm>
            <a:off x="1403648" y="620688"/>
            <a:ext cx="6840760" cy="936104"/>
          </a:xfrm>
        </p:spPr>
        <p:txBody>
          <a:bodyPr>
            <a:noAutofit/>
          </a:bodyPr>
          <a:lstStyle/>
          <a:p>
            <a:pPr algn="ctr"/>
            <a:r>
              <a:rPr lang="en-US" sz="5400" b="1" u="sng" dirty="0">
                <a:solidFill>
                  <a:schemeClr val="tx1">
                    <a:lumMod val="95000"/>
                    <a:lumOff val="5000"/>
                  </a:schemeClr>
                </a:solidFill>
                <a:latin typeface="Mistral" pitchFamily="66" charset="0"/>
              </a:rPr>
              <a:t>Pedagogical Grammar </a:t>
            </a:r>
          </a:p>
        </p:txBody>
      </p:sp>
      <p:sp>
        <p:nvSpPr>
          <p:cNvPr id="5" name="عنصر نائب لرقم الشريحة 4"/>
          <p:cNvSpPr>
            <a:spLocks noGrp="1"/>
          </p:cNvSpPr>
          <p:nvPr>
            <p:ph type="sldNum" sz="quarter" idx="12"/>
          </p:nvPr>
        </p:nvSpPr>
        <p:spPr/>
        <p:txBody>
          <a:bodyPr/>
          <a:lstStyle/>
          <a:p>
            <a:fld id="{F5BF6ACA-F93B-4C23-8D7E-2063196D45D5}" type="slidenum">
              <a:rPr lang="en-US" smtClean="0"/>
              <a:t>1</a:t>
            </a:fld>
            <a:endParaRPr lang="en-US"/>
          </a:p>
        </p:txBody>
      </p:sp>
    </p:spTree>
    <p:extLst>
      <p:ext uri="{BB962C8B-B14F-4D97-AF65-F5344CB8AC3E}">
        <p14:creationId xmlns:p14="http://schemas.microsoft.com/office/powerpoint/2010/main" val="396497843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solidFill>
                  <a:srgbClr val="FF0000"/>
                </a:solidFill>
              </a:rPr>
              <a:t>Rule</a:t>
            </a:r>
            <a:r>
              <a:rPr lang="en-US" sz="1800" dirty="0"/>
              <a:t>  : </a:t>
            </a:r>
          </a:p>
          <a:p>
            <a:endParaRPr lang="en-US" sz="1800" dirty="0"/>
          </a:p>
          <a:p>
            <a:r>
              <a:rPr lang="en-US" sz="1800" dirty="0"/>
              <a:t>E.g. </a:t>
            </a: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10</a:t>
            </a:fld>
            <a:endParaRPr lang="en-US"/>
          </a:p>
        </p:txBody>
      </p:sp>
      <p:sp>
        <p:nvSpPr>
          <p:cNvPr id="5" name="عنوان 4"/>
          <p:cNvSpPr>
            <a:spLocks noGrp="1"/>
          </p:cNvSpPr>
          <p:nvPr>
            <p:ph type="title"/>
          </p:nvPr>
        </p:nvSpPr>
        <p:spPr/>
        <p:txBody>
          <a:bodyPr/>
          <a:lstStyle/>
          <a:p>
            <a:r>
              <a:rPr lang="en-US" dirty="0"/>
              <a:t>Phrase structure rules </a:t>
            </a:r>
          </a:p>
        </p:txBody>
      </p:sp>
      <p:pic>
        <p:nvPicPr>
          <p:cNvPr id="6" name="صورة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5480" y="1215600"/>
            <a:ext cx="4052325" cy="773240"/>
          </a:xfrm>
          <a:prstGeom prst="rect">
            <a:avLst/>
          </a:prstGeom>
        </p:spPr>
      </p:pic>
      <p:pic>
        <p:nvPicPr>
          <p:cNvPr id="7" name="صورة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50" y="2852936"/>
            <a:ext cx="8972550" cy="2114550"/>
          </a:xfrm>
          <a:prstGeom prst="rect">
            <a:avLst/>
          </a:prstGeom>
        </p:spPr>
      </p:pic>
    </p:spTree>
    <p:extLst>
      <p:ext uri="{BB962C8B-B14F-4D97-AF65-F5344CB8AC3E}">
        <p14:creationId xmlns:p14="http://schemas.microsoft.com/office/powerpoint/2010/main" val="976606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solidFill>
                  <a:srgbClr val="FF0000"/>
                </a:solidFill>
              </a:rPr>
              <a:t>RULE 2 : Subject is NP </a:t>
            </a:r>
          </a:p>
          <a:p>
            <a:r>
              <a:rPr lang="en-US" sz="1800" dirty="0"/>
              <a:t>The second phrase rule tells us that a subject might be a NP.</a:t>
            </a:r>
          </a:p>
          <a:p>
            <a:r>
              <a:rPr lang="en-US" sz="1800" dirty="0"/>
              <a:t>a phrase formed by a noun and all its modifiers and determiners, for example: a proper noun like </a:t>
            </a:r>
            <a:r>
              <a:rPr lang="en-US" sz="1800" u="sng" dirty="0"/>
              <a:t>Ali</a:t>
            </a:r>
            <a:r>
              <a:rPr lang="en-US" sz="1800" dirty="0"/>
              <a:t> is simple NP.</a:t>
            </a:r>
          </a:p>
          <a:p>
            <a:endParaRPr lang="en-US" sz="1800" dirty="0"/>
          </a:p>
          <a:p>
            <a:r>
              <a:rPr lang="en-US" sz="1800" dirty="0">
                <a:solidFill>
                  <a:srgbClr val="FF0000"/>
                </a:solidFill>
              </a:rPr>
              <a:t>Rule 3 : </a:t>
            </a:r>
          </a:p>
          <a:p>
            <a:endParaRPr lang="en-US" sz="1800" dirty="0"/>
          </a:p>
          <a:p>
            <a:r>
              <a:rPr lang="en-US" sz="1800" dirty="0"/>
              <a:t>A noun phrase can more complicated  i.e. It can be preceded by determiners. </a:t>
            </a:r>
          </a:p>
          <a:p>
            <a:pPr marL="109728" indent="0">
              <a:buNone/>
            </a:pPr>
            <a:r>
              <a:rPr lang="en-US" sz="1800" dirty="0"/>
              <a:t>e.g. </a:t>
            </a:r>
            <a:r>
              <a:rPr lang="en-US" sz="1800" u="sng" dirty="0">
                <a:solidFill>
                  <a:srgbClr val="C00000"/>
                </a:solidFill>
              </a:rPr>
              <a:t>The</a:t>
            </a:r>
            <a:r>
              <a:rPr lang="en-US" sz="1800" dirty="0"/>
              <a:t> car </a:t>
            </a:r>
          </a:p>
          <a:p>
            <a:pPr marL="109728" indent="0">
              <a:buNone/>
            </a:pPr>
            <a:r>
              <a:rPr lang="en-US" sz="1800" dirty="0"/>
              <a:t>       </a:t>
            </a:r>
            <a:r>
              <a:rPr lang="en-US" sz="1800" u="sng" dirty="0">
                <a:solidFill>
                  <a:srgbClr val="C00000"/>
                </a:solidFill>
              </a:rPr>
              <a:t>The other </a:t>
            </a:r>
            <a:r>
              <a:rPr lang="en-US" sz="1800" dirty="0"/>
              <a:t>car </a:t>
            </a:r>
          </a:p>
          <a:p>
            <a:pPr marL="109728" indent="0">
              <a:buNone/>
            </a:pPr>
            <a:r>
              <a:rPr lang="en-US" sz="1800" dirty="0"/>
              <a:t>        </a:t>
            </a:r>
            <a:r>
              <a:rPr lang="en-US" sz="1800" u="sng" dirty="0">
                <a:solidFill>
                  <a:srgbClr val="C00000"/>
                </a:solidFill>
              </a:rPr>
              <a:t>All  the other </a:t>
            </a:r>
            <a:r>
              <a:rPr lang="en-US" sz="1800" u="sng" dirty="0"/>
              <a:t> </a:t>
            </a:r>
            <a:r>
              <a:rPr lang="en-US" sz="1800" dirty="0"/>
              <a:t>cars  </a:t>
            </a:r>
          </a:p>
          <a:p>
            <a:r>
              <a:rPr lang="en-US" sz="1800" dirty="0"/>
              <a:t>A noun phrase can be preceded by an adjective  phrase </a:t>
            </a:r>
          </a:p>
          <a:p>
            <a:pPr marL="109728" indent="0">
              <a:buNone/>
            </a:pPr>
            <a:r>
              <a:rPr lang="en-US" sz="1800" dirty="0"/>
              <a:t>   e.g. </a:t>
            </a:r>
            <a:r>
              <a:rPr lang="en-US" sz="1800" u="sng" dirty="0">
                <a:solidFill>
                  <a:srgbClr val="C00000"/>
                </a:solidFill>
              </a:rPr>
              <a:t>All the other red </a:t>
            </a:r>
            <a:r>
              <a:rPr lang="en-US" sz="1800" dirty="0"/>
              <a:t>car </a:t>
            </a:r>
          </a:p>
          <a:p>
            <a:endParaRPr lang="en-US" sz="1800" dirty="0"/>
          </a:p>
          <a:p>
            <a:endParaRPr lang="en-US" sz="1800" dirty="0"/>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11</a:t>
            </a:fld>
            <a:endParaRPr lang="en-US"/>
          </a:p>
        </p:txBody>
      </p:sp>
      <p:sp>
        <p:nvSpPr>
          <p:cNvPr id="5" name="عنوان 4"/>
          <p:cNvSpPr>
            <a:spLocks noGrp="1"/>
          </p:cNvSpPr>
          <p:nvPr>
            <p:ph type="title"/>
          </p:nvPr>
        </p:nvSpPr>
        <p:spPr/>
        <p:txBody>
          <a:bodyPr>
            <a:normAutofit/>
          </a:bodyPr>
          <a:lstStyle/>
          <a:p>
            <a:r>
              <a:rPr lang="en-US" sz="3200" dirty="0"/>
              <a:t>Noun phrase (NP)</a:t>
            </a:r>
          </a:p>
        </p:txBody>
      </p:sp>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5660" y="2852936"/>
            <a:ext cx="3314700" cy="804571"/>
          </a:xfrm>
          <a:prstGeom prst="rect">
            <a:avLst/>
          </a:prstGeom>
        </p:spPr>
      </p:pic>
    </p:spTree>
    <p:extLst>
      <p:ext uri="{BB962C8B-B14F-4D97-AF65-F5344CB8AC3E}">
        <p14:creationId xmlns:p14="http://schemas.microsoft.com/office/powerpoint/2010/main" val="8647499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20000"/>
          </a:bodyPr>
          <a:lstStyle/>
          <a:p>
            <a:r>
              <a:rPr lang="en-US" sz="1800" dirty="0"/>
              <a:t>There must be agreement between the determiner and the noun it modifies. </a:t>
            </a:r>
          </a:p>
          <a:p>
            <a:pPr marL="109728" indent="0">
              <a:buNone/>
            </a:pPr>
            <a:r>
              <a:rPr lang="en-US" sz="1800" dirty="0">
                <a:solidFill>
                  <a:srgbClr val="C00000"/>
                </a:solidFill>
              </a:rPr>
              <a:t>e.g. </a:t>
            </a:r>
            <a:r>
              <a:rPr lang="en-US" sz="1800" u="sng" dirty="0">
                <a:solidFill>
                  <a:srgbClr val="C00000"/>
                </a:solidFill>
              </a:rPr>
              <a:t>All</a:t>
            </a:r>
            <a:r>
              <a:rPr lang="en-US" sz="1800" dirty="0">
                <a:solidFill>
                  <a:srgbClr val="C00000"/>
                </a:solidFill>
              </a:rPr>
              <a:t> the other famous </a:t>
            </a:r>
            <a:r>
              <a:rPr lang="en-US" sz="1800" u="sng" dirty="0">
                <a:solidFill>
                  <a:srgbClr val="C00000"/>
                </a:solidFill>
              </a:rPr>
              <a:t>singers</a:t>
            </a:r>
            <a:r>
              <a:rPr lang="en-US" sz="1800" dirty="0">
                <a:solidFill>
                  <a:srgbClr val="C00000"/>
                </a:solidFill>
              </a:rPr>
              <a:t> </a:t>
            </a:r>
          </a:p>
          <a:p>
            <a:pPr marL="109728" indent="0">
              <a:buNone/>
            </a:pPr>
            <a:endParaRPr lang="en-US" sz="1800" dirty="0"/>
          </a:p>
          <a:p>
            <a:r>
              <a:rPr lang="en-US" sz="1800" dirty="0"/>
              <a:t>NP can be followed by a prepositional phrase. </a:t>
            </a:r>
          </a:p>
          <a:p>
            <a:pPr marL="109728" indent="0">
              <a:buNone/>
            </a:pPr>
            <a:r>
              <a:rPr lang="en-US" sz="1800" dirty="0">
                <a:solidFill>
                  <a:srgbClr val="C00000"/>
                </a:solidFill>
              </a:rPr>
              <a:t> e.g. All the other famouse singers </a:t>
            </a:r>
            <a:r>
              <a:rPr lang="en-US" sz="1800" u="sng" dirty="0">
                <a:solidFill>
                  <a:srgbClr val="C00000"/>
                </a:solidFill>
              </a:rPr>
              <a:t>of today  </a:t>
            </a:r>
          </a:p>
          <a:p>
            <a:pPr marL="109728" indent="0">
              <a:buNone/>
            </a:pPr>
            <a:endParaRPr lang="en-US" sz="1800" u="sng" dirty="0">
              <a:solidFill>
                <a:srgbClr val="C00000"/>
              </a:solidFill>
            </a:endParaRPr>
          </a:p>
          <a:p>
            <a:r>
              <a:rPr lang="en-US" sz="1800" dirty="0"/>
              <a:t>Minimally the NP is an infleacted  lexical noun such as </a:t>
            </a:r>
            <a:r>
              <a:rPr lang="en-US" sz="1800" i="1" dirty="0"/>
              <a:t>rice, book, Sally </a:t>
            </a:r>
            <a:r>
              <a:rPr lang="en-US" sz="1800" dirty="0"/>
              <a:t> and optionally the NP can expanded in any number of ways, for example: </a:t>
            </a:r>
          </a:p>
          <a:p>
            <a:pPr marL="452628" indent="-342900">
              <a:buFont typeface="+mj-lt"/>
              <a:buAutoNum type="arabicPeriod"/>
            </a:pPr>
            <a:r>
              <a:rPr lang="en-US" sz="1800" i="1" dirty="0"/>
              <a:t>A noun with three determiners : </a:t>
            </a:r>
            <a:r>
              <a:rPr lang="en-US" sz="1800" i="1" dirty="0">
                <a:solidFill>
                  <a:schemeClr val="bg2">
                    <a:lumMod val="50000"/>
                  </a:schemeClr>
                </a:solidFill>
              </a:rPr>
              <a:t>all her other memories </a:t>
            </a:r>
          </a:p>
          <a:p>
            <a:pPr marL="452628" indent="-342900">
              <a:buFont typeface="+mj-lt"/>
              <a:buAutoNum type="arabicPeriod"/>
            </a:pPr>
            <a:r>
              <a:rPr lang="en-US" sz="1800" i="1" dirty="0"/>
              <a:t>A noun with a determiner and an adj. : </a:t>
            </a:r>
            <a:r>
              <a:rPr lang="en-US" sz="1800" i="1" dirty="0">
                <a:solidFill>
                  <a:schemeClr val="bg2">
                    <a:lumMod val="50000"/>
                  </a:schemeClr>
                </a:solidFill>
              </a:rPr>
              <a:t>a blue car </a:t>
            </a:r>
          </a:p>
          <a:p>
            <a:pPr marL="452628" indent="-342900">
              <a:buFont typeface="+mj-lt"/>
              <a:buAutoNum type="arabicPeriod"/>
            </a:pPr>
            <a:r>
              <a:rPr lang="en-US" sz="1800" i="1" dirty="0"/>
              <a:t>A noun with plural inflection: </a:t>
            </a:r>
            <a:r>
              <a:rPr lang="en-US" sz="1800" i="1" dirty="0">
                <a:solidFill>
                  <a:schemeClr val="bg2">
                    <a:lumMod val="50000"/>
                  </a:schemeClr>
                </a:solidFill>
              </a:rPr>
              <a:t>cars </a:t>
            </a:r>
          </a:p>
          <a:p>
            <a:pPr marL="452628" indent="-342900">
              <a:buFont typeface="+mj-lt"/>
              <a:buAutoNum type="arabicPeriod"/>
            </a:pPr>
            <a:r>
              <a:rPr lang="en-US" sz="1800" i="1" dirty="0"/>
              <a:t>A noun with a determiner and followed by a prepositional phrase : </a:t>
            </a:r>
            <a:r>
              <a:rPr lang="en-US" sz="1800" i="1" dirty="0">
                <a:solidFill>
                  <a:schemeClr val="bg2">
                    <a:lumMod val="50000"/>
                  </a:schemeClr>
                </a:solidFill>
              </a:rPr>
              <a:t>a man of honor </a:t>
            </a:r>
            <a:endParaRPr lang="en-US" sz="1800" i="1" dirty="0">
              <a:solidFill>
                <a:schemeClr val="tx1">
                  <a:lumMod val="95000"/>
                  <a:lumOff val="5000"/>
                </a:schemeClr>
              </a:solidFill>
            </a:endParaRPr>
          </a:p>
          <a:p>
            <a:pPr marL="452628" indent="-342900">
              <a:buFont typeface="+mj-lt"/>
              <a:buAutoNum type="arabicPeriod"/>
            </a:pPr>
            <a:r>
              <a:rPr lang="en-US" sz="1800" i="1" dirty="0">
                <a:solidFill>
                  <a:schemeClr val="tx1">
                    <a:lumMod val="95000"/>
                    <a:lumOff val="5000"/>
                  </a:schemeClr>
                </a:solidFill>
              </a:rPr>
              <a:t>A noun with various combinations of above options: </a:t>
            </a:r>
            <a:r>
              <a:rPr lang="en-US" sz="1800" i="1" dirty="0">
                <a:solidFill>
                  <a:schemeClr val="bg2">
                    <a:lumMod val="50000"/>
                  </a:schemeClr>
                </a:solidFill>
              </a:rPr>
              <a:t>the famous city of Erbil </a:t>
            </a:r>
          </a:p>
          <a:p>
            <a:pPr marL="109728" indent="0">
              <a:buNone/>
            </a:pPr>
            <a:endParaRPr lang="en-US" sz="1800" u="sng" dirty="0">
              <a:solidFill>
                <a:srgbClr val="C00000"/>
              </a:solidFill>
            </a:endParaRPr>
          </a:p>
          <a:p>
            <a:endParaRPr lang="en-US" sz="1800" u="sng" dirty="0">
              <a:solidFill>
                <a:srgbClr val="C00000"/>
              </a:solidFill>
            </a:endParaRPr>
          </a:p>
          <a:p>
            <a:endParaRPr lang="en-US" sz="1800" dirty="0"/>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12</a:t>
            </a:fld>
            <a:endParaRPr lang="en-US"/>
          </a:p>
        </p:txBody>
      </p:sp>
      <p:sp>
        <p:nvSpPr>
          <p:cNvPr id="5" name="عنوان 4"/>
          <p:cNvSpPr>
            <a:spLocks noGrp="1"/>
          </p:cNvSpPr>
          <p:nvPr>
            <p:ph type="title"/>
          </p:nvPr>
        </p:nvSpPr>
        <p:spPr/>
        <p:txBody>
          <a:bodyPr/>
          <a:lstStyle/>
          <a:p>
            <a:endParaRPr lang="en-US" dirty="0"/>
          </a:p>
        </p:txBody>
      </p:sp>
    </p:spTree>
    <p:extLst>
      <p:ext uri="{BB962C8B-B14F-4D97-AF65-F5344CB8AC3E}">
        <p14:creationId xmlns:p14="http://schemas.microsoft.com/office/powerpoint/2010/main" val="25056564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628800"/>
            <a:ext cx="9036495" cy="4248472"/>
          </a:xfrm>
        </p:spPr>
      </p:pic>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13</a:t>
            </a:fld>
            <a:endParaRPr lang="en-US"/>
          </a:p>
        </p:txBody>
      </p:sp>
      <p:sp>
        <p:nvSpPr>
          <p:cNvPr id="5" name="عنوان 4"/>
          <p:cNvSpPr>
            <a:spLocks noGrp="1"/>
          </p:cNvSpPr>
          <p:nvPr>
            <p:ph type="title"/>
          </p:nvPr>
        </p:nvSpPr>
        <p:spPr/>
        <p:txBody>
          <a:bodyPr/>
          <a:lstStyle/>
          <a:p>
            <a:endParaRPr lang="en-US"/>
          </a:p>
        </p:txBody>
      </p:sp>
    </p:spTree>
    <p:extLst>
      <p:ext uri="{BB962C8B-B14F-4D97-AF65-F5344CB8AC3E}">
        <p14:creationId xmlns:p14="http://schemas.microsoft.com/office/powerpoint/2010/main" val="1868544706"/>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F5BF6ACA-F93B-4C23-8D7E-2063196D45D5}" type="slidenum">
              <a:rPr lang="en-US" smtClean="0"/>
              <a:t>14</a:t>
            </a:fld>
            <a:endParaRPr lang="en-US"/>
          </a:p>
        </p:txBody>
      </p:sp>
      <p:sp>
        <p:nvSpPr>
          <p:cNvPr id="5" name="عنوان 4"/>
          <p:cNvSpPr>
            <a:spLocks noGrp="1"/>
          </p:cNvSpPr>
          <p:nvPr>
            <p:ph type="title"/>
          </p:nvPr>
        </p:nvSpPr>
        <p:spPr/>
        <p:txBody>
          <a:bodyPr/>
          <a:lstStyle/>
          <a:p>
            <a:endParaRPr lang="en-US"/>
          </a:p>
        </p:txBody>
      </p:sp>
      <p:pic>
        <p:nvPicPr>
          <p:cNvPr id="3" name="عنصر نائب للمحتوى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228604"/>
            <a:ext cx="8229600" cy="3031030"/>
          </a:xfrm>
        </p:spPr>
      </p:pic>
    </p:spTree>
    <p:extLst>
      <p:ext uri="{BB962C8B-B14F-4D97-AF65-F5344CB8AC3E}">
        <p14:creationId xmlns:p14="http://schemas.microsoft.com/office/powerpoint/2010/main" val="2801126182"/>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noFill/>
        </p:spPr>
        <p:txBody>
          <a:bodyPr>
            <a:normAutofit fontScale="92500" lnSpcReduction="10000"/>
          </a:bodyPr>
          <a:lstStyle/>
          <a:p>
            <a:r>
              <a:rPr lang="en-US" sz="1800" dirty="0">
                <a:solidFill>
                  <a:srgbClr val="FF0000"/>
                </a:solidFill>
              </a:rPr>
              <a:t>Rule 4 : AP ╼&gt; (adv) adj (pp)</a:t>
            </a:r>
          </a:p>
          <a:p>
            <a:r>
              <a:rPr lang="en-US" sz="1800" dirty="0"/>
              <a:t>It is a group of words that describe a noun in a sentence.. The adjective phrase can be placed before, or after, the noun in the sentence. </a:t>
            </a:r>
          </a:p>
          <a:p>
            <a:pPr marL="109728" indent="0">
              <a:buNone/>
            </a:pPr>
            <a:r>
              <a:rPr lang="en-US" sz="1800" dirty="0">
                <a:solidFill>
                  <a:srgbClr val="C00000"/>
                </a:solidFill>
              </a:rPr>
              <a:t>    e.g. Pretty girl, the girl is pretty </a:t>
            </a:r>
          </a:p>
          <a:p>
            <a:r>
              <a:rPr lang="en-US" sz="1800" dirty="0"/>
              <a:t>An adjective phrase contains an adjective as a head. </a:t>
            </a:r>
          </a:p>
          <a:p>
            <a:pPr marL="109728" indent="0">
              <a:buNone/>
            </a:pPr>
            <a:r>
              <a:rPr lang="en-US" sz="1800" dirty="0"/>
              <a:t>   </a:t>
            </a:r>
            <a:r>
              <a:rPr lang="en-US" sz="1800" dirty="0">
                <a:solidFill>
                  <a:srgbClr val="FF0000"/>
                </a:solidFill>
              </a:rPr>
              <a:t>e.g. Fond of games, very happy </a:t>
            </a:r>
          </a:p>
          <a:p>
            <a:r>
              <a:rPr lang="en-US" sz="1800" dirty="0">
                <a:solidFill>
                  <a:schemeClr val="tx1">
                    <a:lumMod val="95000"/>
                    <a:lumOff val="5000"/>
                  </a:schemeClr>
                </a:solidFill>
              </a:rPr>
              <a:t>An</a:t>
            </a:r>
            <a:r>
              <a:rPr lang="en-US" sz="1800" dirty="0">
                <a:solidFill>
                  <a:srgbClr val="FF0000"/>
                </a:solidFill>
              </a:rPr>
              <a:t> </a:t>
            </a:r>
            <a:r>
              <a:rPr lang="en-US" sz="1800" dirty="0">
                <a:solidFill>
                  <a:schemeClr val="tx1">
                    <a:lumMod val="95000"/>
                    <a:lumOff val="5000"/>
                  </a:schemeClr>
                </a:solidFill>
              </a:rPr>
              <a:t>adjective can be preceded by an </a:t>
            </a:r>
            <a:r>
              <a:rPr lang="en-US" sz="1800" u="sng" dirty="0">
                <a:solidFill>
                  <a:schemeClr val="tx1">
                    <a:lumMod val="95000"/>
                    <a:lumOff val="5000"/>
                  </a:schemeClr>
                </a:solidFill>
              </a:rPr>
              <a:t>adverb</a:t>
            </a:r>
            <a:r>
              <a:rPr lang="en-US" sz="1800" dirty="0">
                <a:solidFill>
                  <a:schemeClr val="tx1">
                    <a:lumMod val="95000"/>
                    <a:lumOff val="5000"/>
                  </a:schemeClr>
                </a:solidFill>
              </a:rPr>
              <a:t>  (optional) to indicate any of the following: </a:t>
            </a:r>
          </a:p>
          <a:p>
            <a:pPr marL="452628" indent="-342900">
              <a:buFont typeface="+mj-lt"/>
              <a:buAutoNum type="arabicPeriod"/>
            </a:pPr>
            <a:r>
              <a:rPr lang="en-US" sz="1800" dirty="0">
                <a:solidFill>
                  <a:schemeClr val="tx1">
                    <a:lumMod val="95000"/>
                    <a:lumOff val="5000"/>
                  </a:schemeClr>
                </a:solidFill>
              </a:rPr>
              <a:t>Manner: his </a:t>
            </a:r>
            <a:r>
              <a:rPr lang="en-US" sz="1800" dirty="0">
                <a:solidFill>
                  <a:schemeClr val="bg2">
                    <a:lumMod val="50000"/>
                  </a:schemeClr>
                </a:solidFill>
              </a:rPr>
              <a:t>quietly</a:t>
            </a:r>
            <a:r>
              <a:rPr lang="en-US" sz="1800" dirty="0">
                <a:solidFill>
                  <a:schemeClr val="tx1">
                    <a:lumMod val="95000"/>
                    <a:lumOff val="5000"/>
                  </a:schemeClr>
                </a:solidFill>
              </a:rPr>
              <a:t> </a:t>
            </a:r>
            <a:r>
              <a:rPr lang="en-US" sz="1800" dirty="0">
                <a:solidFill>
                  <a:srgbClr val="C00000"/>
                </a:solidFill>
              </a:rPr>
              <a:t>confident</a:t>
            </a:r>
            <a:r>
              <a:rPr lang="en-US" sz="1800" dirty="0">
                <a:solidFill>
                  <a:schemeClr val="tx1">
                    <a:lumMod val="95000"/>
                    <a:lumOff val="5000"/>
                  </a:schemeClr>
                </a:solidFill>
              </a:rPr>
              <a:t> behavior </a:t>
            </a:r>
          </a:p>
          <a:p>
            <a:pPr marL="452628" indent="-342900">
              <a:buFont typeface="+mj-lt"/>
              <a:buAutoNum type="arabicPeriod"/>
            </a:pPr>
            <a:r>
              <a:rPr lang="en-US" sz="1800" dirty="0">
                <a:solidFill>
                  <a:schemeClr val="tx1">
                    <a:lumMod val="95000"/>
                    <a:lumOff val="5000"/>
                  </a:schemeClr>
                </a:solidFill>
              </a:rPr>
              <a:t>Duration: his </a:t>
            </a:r>
            <a:r>
              <a:rPr lang="en-US" sz="1800" dirty="0">
                <a:solidFill>
                  <a:schemeClr val="bg2">
                    <a:lumMod val="50000"/>
                  </a:schemeClr>
                </a:solidFill>
              </a:rPr>
              <a:t>permanently </a:t>
            </a:r>
            <a:r>
              <a:rPr lang="en-US" sz="1800" dirty="0">
                <a:solidFill>
                  <a:srgbClr val="C00000"/>
                </a:solidFill>
              </a:rPr>
              <a:t>sad </a:t>
            </a:r>
            <a:r>
              <a:rPr lang="en-US" sz="1800" dirty="0">
                <a:solidFill>
                  <a:schemeClr val="tx1">
                    <a:lumMod val="95000"/>
                    <a:lumOff val="5000"/>
                  </a:schemeClr>
                </a:solidFill>
              </a:rPr>
              <a:t>expression </a:t>
            </a:r>
          </a:p>
          <a:p>
            <a:pPr marL="452628" indent="-342900">
              <a:buFont typeface="+mj-lt"/>
              <a:buAutoNum type="arabicPeriod"/>
            </a:pPr>
            <a:r>
              <a:rPr lang="en-US" sz="1800" dirty="0">
                <a:solidFill>
                  <a:schemeClr val="tx1">
                    <a:lumMod val="95000"/>
                    <a:lumOff val="5000"/>
                  </a:schemeClr>
                </a:solidFill>
              </a:rPr>
              <a:t>Degree: an </a:t>
            </a:r>
            <a:r>
              <a:rPr lang="en-US" sz="1800" dirty="0">
                <a:solidFill>
                  <a:schemeClr val="bg2">
                    <a:lumMod val="50000"/>
                  </a:schemeClr>
                </a:solidFill>
              </a:rPr>
              <a:t>extremely </a:t>
            </a:r>
            <a:r>
              <a:rPr lang="en-US" sz="1800" dirty="0">
                <a:solidFill>
                  <a:srgbClr val="C00000"/>
                </a:solidFill>
              </a:rPr>
              <a:t>valuable </a:t>
            </a:r>
            <a:r>
              <a:rPr lang="en-US" sz="1800" dirty="0">
                <a:solidFill>
                  <a:schemeClr val="tx1">
                    <a:lumMod val="95000"/>
                    <a:lumOff val="5000"/>
                  </a:schemeClr>
                </a:solidFill>
              </a:rPr>
              <a:t>collection </a:t>
            </a:r>
          </a:p>
          <a:p>
            <a:pPr marL="452628" indent="-342900">
              <a:buFont typeface="+mj-lt"/>
              <a:buAutoNum type="arabicPeriod"/>
            </a:pPr>
            <a:r>
              <a:rPr lang="en-US" sz="1800" dirty="0">
                <a:solidFill>
                  <a:schemeClr val="tx1">
                    <a:lumMod val="95000"/>
                    <a:lumOff val="5000"/>
                  </a:schemeClr>
                </a:solidFill>
              </a:rPr>
              <a:t>Condition: the </a:t>
            </a:r>
            <a:r>
              <a:rPr lang="en-US" sz="1800" dirty="0">
                <a:solidFill>
                  <a:schemeClr val="bg2">
                    <a:lumMod val="50000"/>
                  </a:schemeClr>
                </a:solidFill>
              </a:rPr>
              <a:t>otherwise</a:t>
            </a:r>
            <a:r>
              <a:rPr lang="en-US" sz="1800" dirty="0">
                <a:solidFill>
                  <a:schemeClr val="tx1">
                    <a:lumMod val="95000"/>
                    <a:lumOff val="5000"/>
                  </a:schemeClr>
                </a:solidFill>
              </a:rPr>
              <a:t> </a:t>
            </a:r>
            <a:r>
              <a:rPr lang="en-US" sz="1800" dirty="0">
                <a:solidFill>
                  <a:srgbClr val="C00000"/>
                </a:solidFill>
              </a:rPr>
              <a:t>perferable </a:t>
            </a:r>
            <a:r>
              <a:rPr lang="en-US" sz="1800" dirty="0">
                <a:solidFill>
                  <a:schemeClr val="tx1">
                    <a:lumMod val="95000"/>
                    <a:lumOff val="5000"/>
                  </a:schemeClr>
                </a:solidFill>
              </a:rPr>
              <a:t>course of action </a:t>
            </a:r>
          </a:p>
          <a:p>
            <a:pPr marL="452628" indent="-342900">
              <a:buFont typeface="+mj-lt"/>
              <a:buAutoNum type="arabicPeriod"/>
            </a:pPr>
            <a:r>
              <a:rPr lang="en-US" sz="1800" dirty="0">
                <a:solidFill>
                  <a:schemeClr val="tx1">
                    <a:lumMod val="95000"/>
                    <a:lumOff val="5000"/>
                  </a:schemeClr>
                </a:solidFill>
              </a:rPr>
              <a:t>Location: his </a:t>
            </a:r>
            <a:r>
              <a:rPr lang="en-US" sz="1800" dirty="0">
                <a:solidFill>
                  <a:schemeClr val="bg2">
                    <a:lumMod val="50000"/>
                  </a:schemeClr>
                </a:solidFill>
              </a:rPr>
              <a:t>internationally</a:t>
            </a:r>
            <a:r>
              <a:rPr lang="en-US" sz="1800" dirty="0">
                <a:solidFill>
                  <a:schemeClr val="tx1">
                    <a:lumMod val="95000"/>
                    <a:lumOff val="5000"/>
                  </a:schemeClr>
                </a:solidFill>
              </a:rPr>
              <a:t> </a:t>
            </a:r>
            <a:r>
              <a:rPr lang="en-US" sz="1800" dirty="0">
                <a:solidFill>
                  <a:srgbClr val="C00000"/>
                </a:solidFill>
              </a:rPr>
              <a:t>famous </a:t>
            </a:r>
            <a:r>
              <a:rPr lang="en-US" sz="1800" dirty="0">
                <a:solidFill>
                  <a:schemeClr val="tx1">
                    <a:lumMod val="95000"/>
                    <a:lumOff val="5000"/>
                  </a:schemeClr>
                </a:solidFill>
              </a:rPr>
              <a:t>daughter </a:t>
            </a:r>
          </a:p>
          <a:p>
            <a:pPr marL="452628" indent="-342900">
              <a:buFont typeface="+mj-lt"/>
              <a:buAutoNum type="arabicPeriod"/>
            </a:pPr>
            <a:r>
              <a:rPr lang="en-US" sz="1800" dirty="0">
                <a:solidFill>
                  <a:schemeClr val="tx1">
                    <a:lumMod val="95000"/>
                    <a:lumOff val="5000"/>
                  </a:schemeClr>
                </a:solidFill>
              </a:rPr>
              <a:t>Time: their </a:t>
            </a:r>
            <a:r>
              <a:rPr lang="en-US" sz="1800" dirty="0">
                <a:solidFill>
                  <a:schemeClr val="bg2">
                    <a:lumMod val="50000"/>
                  </a:schemeClr>
                </a:solidFill>
              </a:rPr>
              <a:t>recently</a:t>
            </a:r>
            <a:r>
              <a:rPr lang="en-US" sz="1800" dirty="0">
                <a:solidFill>
                  <a:schemeClr val="tx1">
                    <a:lumMod val="95000"/>
                    <a:lumOff val="5000"/>
                  </a:schemeClr>
                </a:solidFill>
              </a:rPr>
              <a:t> </a:t>
            </a:r>
            <a:r>
              <a:rPr lang="en-US" sz="1800" dirty="0">
                <a:solidFill>
                  <a:srgbClr val="C00000"/>
                </a:solidFill>
              </a:rPr>
              <a:t>aggressive</a:t>
            </a:r>
            <a:r>
              <a:rPr lang="en-US" sz="1800" dirty="0">
                <a:solidFill>
                  <a:schemeClr val="tx1">
                    <a:lumMod val="95000"/>
                    <a:lumOff val="5000"/>
                  </a:schemeClr>
                </a:solidFill>
              </a:rPr>
              <a:t> behavior </a:t>
            </a:r>
          </a:p>
          <a:p>
            <a:pPr marL="452628" indent="-342900">
              <a:buFont typeface="+mj-lt"/>
              <a:buAutoNum type="arabicPeriod"/>
            </a:pPr>
            <a:r>
              <a:rPr lang="en-US" sz="1800" dirty="0">
                <a:solidFill>
                  <a:schemeClr val="tx1">
                    <a:lumMod val="95000"/>
                    <a:lumOff val="5000"/>
                  </a:schemeClr>
                </a:solidFill>
              </a:rPr>
              <a:t>Frequency: her </a:t>
            </a:r>
            <a:r>
              <a:rPr lang="en-US" sz="1800" dirty="0">
                <a:solidFill>
                  <a:schemeClr val="bg2">
                    <a:lumMod val="50000"/>
                  </a:schemeClr>
                </a:solidFill>
              </a:rPr>
              <a:t>sometimes</a:t>
            </a:r>
            <a:r>
              <a:rPr lang="en-US" sz="1800" dirty="0">
                <a:solidFill>
                  <a:schemeClr val="tx1">
                    <a:lumMod val="95000"/>
                    <a:lumOff val="5000"/>
                  </a:schemeClr>
                </a:solidFill>
              </a:rPr>
              <a:t> </a:t>
            </a:r>
            <a:r>
              <a:rPr lang="en-US" sz="1800" dirty="0">
                <a:solidFill>
                  <a:srgbClr val="C00000"/>
                </a:solidFill>
              </a:rPr>
              <a:t>harsh</a:t>
            </a:r>
            <a:r>
              <a:rPr lang="en-US" sz="1800" dirty="0">
                <a:solidFill>
                  <a:schemeClr val="tx1">
                    <a:lumMod val="95000"/>
                    <a:lumOff val="5000"/>
                  </a:schemeClr>
                </a:solidFill>
              </a:rPr>
              <a:t> criticisims </a:t>
            </a:r>
          </a:p>
          <a:p>
            <a:pPr marL="109728" indent="0">
              <a:buNone/>
            </a:pPr>
            <a:endParaRPr lang="en-US" sz="1800" dirty="0">
              <a:solidFill>
                <a:schemeClr val="tx1">
                  <a:lumMod val="95000"/>
                  <a:lumOff val="5000"/>
                </a:schemeClr>
              </a:solidFill>
            </a:endParaRPr>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15</a:t>
            </a:fld>
            <a:endParaRPr lang="en-US"/>
          </a:p>
        </p:txBody>
      </p:sp>
      <p:sp>
        <p:nvSpPr>
          <p:cNvPr id="5" name="عنوان 4"/>
          <p:cNvSpPr>
            <a:spLocks noGrp="1"/>
          </p:cNvSpPr>
          <p:nvPr>
            <p:ph type="title"/>
          </p:nvPr>
        </p:nvSpPr>
        <p:spPr/>
        <p:txBody>
          <a:bodyPr>
            <a:normAutofit/>
          </a:bodyPr>
          <a:lstStyle/>
          <a:p>
            <a:r>
              <a:rPr lang="en-US" sz="2400" dirty="0"/>
              <a:t>Adjective Phrase  (AP)</a:t>
            </a:r>
          </a:p>
        </p:txBody>
      </p:sp>
    </p:spTree>
    <p:extLst>
      <p:ext uri="{BB962C8B-B14F-4D97-AF65-F5344CB8AC3E}">
        <p14:creationId xmlns:p14="http://schemas.microsoft.com/office/powerpoint/2010/main" val="13840881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Sometimes the same adverb is repeated which referred to as </a:t>
            </a:r>
            <a:r>
              <a:rPr lang="en-US" sz="1800" dirty="0">
                <a:solidFill>
                  <a:srgbClr val="C00000"/>
                </a:solidFill>
              </a:rPr>
              <a:t>redublication: </a:t>
            </a:r>
          </a:p>
          <a:p>
            <a:pPr marL="109728" indent="0">
              <a:buNone/>
            </a:pPr>
            <a:r>
              <a:rPr lang="en-US" sz="1800" dirty="0">
                <a:solidFill>
                  <a:srgbClr val="C00000"/>
                </a:solidFill>
              </a:rPr>
              <a:t> e.g. Very very </a:t>
            </a:r>
            <a:r>
              <a:rPr lang="en-US" sz="1800" dirty="0">
                <a:solidFill>
                  <a:schemeClr val="tx1">
                    <a:lumMod val="95000"/>
                    <a:lumOff val="5000"/>
                  </a:schemeClr>
                </a:solidFill>
              </a:rPr>
              <a:t>famous</a:t>
            </a:r>
            <a:r>
              <a:rPr lang="en-US" sz="1800" dirty="0">
                <a:solidFill>
                  <a:srgbClr val="C00000"/>
                </a:solidFill>
              </a:rPr>
              <a:t> person </a:t>
            </a:r>
          </a:p>
          <a:p>
            <a:pPr marL="109728" indent="0">
              <a:buNone/>
            </a:pPr>
            <a:r>
              <a:rPr lang="en-US" sz="1800" dirty="0">
                <a:solidFill>
                  <a:srgbClr val="C00000"/>
                </a:solidFill>
              </a:rPr>
              <a:t> e.g. Really very </a:t>
            </a:r>
            <a:r>
              <a:rPr lang="en-US" sz="1800" dirty="0">
                <a:solidFill>
                  <a:schemeClr val="tx1">
                    <a:lumMod val="95000"/>
                    <a:lumOff val="5000"/>
                  </a:schemeClr>
                </a:solidFill>
              </a:rPr>
              <a:t>famous</a:t>
            </a:r>
            <a:r>
              <a:rPr lang="en-US" sz="1800" dirty="0">
                <a:solidFill>
                  <a:srgbClr val="C00000"/>
                </a:solidFill>
              </a:rPr>
              <a:t> person </a:t>
            </a:r>
          </a:p>
          <a:p>
            <a:r>
              <a:rPr lang="en-US" sz="1800" dirty="0">
                <a:solidFill>
                  <a:schemeClr val="tx1">
                    <a:lumMod val="95000"/>
                    <a:lumOff val="5000"/>
                  </a:schemeClr>
                </a:solidFill>
              </a:rPr>
              <a:t>An adjective can be followed by a prepositinal phrase </a:t>
            </a:r>
          </a:p>
          <a:p>
            <a:r>
              <a:rPr lang="en-US" sz="1800" dirty="0">
                <a:solidFill>
                  <a:schemeClr val="tx1">
                    <a:lumMod val="95000"/>
                    <a:lumOff val="5000"/>
                  </a:schemeClr>
                </a:solidFill>
              </a:rPr>
              <a:t>e.g. My good </a:t>
            </a:r>
            <a:r>
              <a:rPr lang="en-US" sz="1800" dirty="0">
                <a:solidFill>
                  <a:schemeClr val="bg2">
                    <a:lumMod val="50000"/>
                  </a:schemeClr>
                </a:solidFill>
              </a:rPr>
              <a:t>for nothing </a:t>
            </a:r>
            <a:r>
              <a:rPr lang="en-US" sz="1800" dirty="0">
                <a:solidFill>
                  <a:schemeClr val="tx1">
                    <a:lumMod val="95000"/>
                    <a:lumOff val="5000"/>
                  </a:schemeClr>
                </a:solidFill>
              </a:rPr>
              <a:t>cousin </a:t>
            </a:r>
          </a:p>
          <a:p>
            <a:endParaRPr lang="en-US" sz="1800" dirty="0">
              <a:solidFill>
                <a:schemeClr val="tx1">
                  <a:lumMod val="95000"/>
                  <a:lumOff val="5000"/>
                </a:schemeClr>
              </a:solidFill>
            </a:endParaRPr>
          </a:p>
          <a:p>
            <a:pPr marL="109728" indent="0">
              <a:buNone/>
            </a:pPr>
            <a:endParaRPr lang="en-US" sz="1800" dirty="0">
              <a:solidFill>
                <a:schemeClr val="tx1">
                  <a:lumMod val="95000"/>
                  <a:lumOff val="5000"/>
                </a:schemeClr>
              </a:solidFill>
            </a:endParaRP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16</a:t>
            </a:fld>
            <a:endParaRPr lang="en-US"/>
          </a:p>
        </p:txBody>
      </p:sp>
      <p:sp>
        <p:nvSpPr>
          <p:cNvPr id="5" name="عنوان 4"/>
          <p:cNvSpPr>
            <a:spLocks noGrp="1"/>
          </p:cNvSpPr>
          <p:nvPr>
            <p:ph type="title"/>
          </p:nvPr>
        </p:nvSpPr>
        <p:spPr/>
        <p:txBody>
          <a:bodyPr/>
          <a:lstStyle/>
          <a:p>
            <a:endParaRPr lang="en-US" dirty="0">
              <a:solidFill>
                <a:schemeClr val="tx1">
                  <a:lumMod val="95000"/>
                  <a:lumOff val="5000"/>
                </a:schemeClr>
              </a:solidFill>
            </a:endParaRPr>
          </a:p>
        </p:txBody>
      </p:sp>
    </p:spTree>
    <p:extLst>
      <p:ext uri="{BB962C8B-B14F-4D97-AF65-F5344CB8AC3E}">
        <p14:creationId xmlns:p14="http://schemas.microsoft.com/office/powerpoint/2010/main" val="129036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solidFill>
                  <a:srgbClr val="FF0000"/>
                </a:solidFill>
              </a:rPr>
              <a:t>Rule 5 : prep  NP </a:t>
            </a:r>
          </a:p>
          <a:p>
            <a:r>
              <a:rPr lang="en-US" sz="1800" dirty="0"/>
              <a:t>Simply a preposition followed by a noun phrase: </a:t>
            </a:r>
          </a:p>
          <a:p>
            <a:pPr marL="109728" indent="0">
              <a:buNone/>
            </a:pPr>
            <a:r>
              <a:rPr lang="en-US" sz="1800" dirty="0"/>
              <a:t> e.g. A man </a:t>
            </a:r>
            <a:r>
              <a:rPr lang="en-US" sz="1800" u="sng" dirty="0"/>
              <a:t>of honor  </a:t>
            </a:r>
            <a:endParaRPr lang="en-US" sz="1800" dirty="0"/>
          </a:p>
          <a:p>
            <a:pPr marL="109728" indent="0">
              <a:buNone/>
            </a:pPr>
            <a:r>
              <a:rPr lang="en-US" sz="1800" dirty="0"/>
              <a:t>               pre + NP </a:t>
            </a:r>
          </a:p>
          <a:p>
            <a:pPr marL="109728" indent="0">
              <a:buNone/>
            </a:pPr>
            <a:endParaRPr lang="en-US" sz="1800" dirty="0"/>
          </a:p>
          <a:p>
            <a:r>
              <a:rPr lang="en-US" sz="1800" dirty="0"/>
              <a:t>Some prepositional phrases can’t have predicative relation to the head noun: </a:t>
            </a:r>
          </a:p>
          <a:p>
            <a:pPr marL="109728" indent="0">
              <a:buNone/>
            </a:pPr>
            <a:r>
              <a:rPr lang="en-US" sz="1800" dirty="0"/>
              <a:t> e.g. The city of Chicago  i.e. We can’t say (the city is of Chicago) but some other prepositional phrases are semantically predicative for example: the book on the table which means (the book is on the table)</a:t>
            </a:r>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17</a:t>
            </a:fld>
            <a:endParaRPr lang="en-US"/>
          </a:p>
        </p:txBody>
      </p:sp>
      <p:sp>
        <p:nvSpPr>
          <p:cNvPr id="5" name="عنوان 4"/>
          <p:cNvSpPr>
            <a:spLocks noGrp="1"/>
          </p:cNvSpPr>
          <p:nvPr>
            <p:ph type="title"/>
          </p:nvPr>
        </p:nvSpPr>
        <p:spPr/>
        <p:txBody>
          <a:bodyPr>
            <a:normAutofit/>
          </a:bodyPr>
          <a:lstStyle/>
          <a:p>
            <a:r>
              <a:rPr lang="en-US" sz="3200" dirty="0"/>
              <a:t>Prepositinal Phrase (PP) </a:t>
            </a:r>
          </a:p>
        </p:txBody>
      </p:sp>
    </p:spTree>
    <p:extLst>
      <p:ext uri="{BB962C8B-B14F-4D97-AF65-F5344CB8AC3E}">
        <p14:creationId xmlns:p14="http://schemas.microsoft.com/office/powerpoint/2010/main" val="3293533621"/>
      </p:ext>
    </p:extLst>
  </p:cSld>
  <p:clrMapOvr>
    <a:masterClrMapping/>
  </p:clrMapOvr>
  <p:transition spd="slow">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we have got some essential points: </a:t>
            </a:r>
          </a:p>
          <a:p>
            <a:pPr marL="452628" indent="-342900">
              <a:buFont typeface="+mj-lt"/>
              <a:buAutoNum type="arabicPeriod"/>
            </a:pPr>
            <a:r>
              <a:rPr lang="en-US" sz="1800" dirty="0"/>
              <a:t>Linear word order</a:t>
            </a:r>
          </a:p>
          <a:p>
            <a:pPr marL="452628" indent="-342900">
              <a:buFont typeface="+mj-lt"/>
              <a:buAutoNum type="arabicPeriod"/>
            </a:pPr>
            <a:r>
              <a:rPr lang="en-US" sz="1800" dirty="0"/>
              <a:t>Categorality </a:t>
            </a:r>
          </a:p>
          <a:p>
            <a:pPr marL="452628" indent="-342900">
              <a:buFont typeface="+mj-lt"/>
              <a:buAutoNum type="arabicPeriod"/>
            </a:pPr>
            <a:r>
              <a:rPr lang="en-US" sz="1800" dirty="0"/>
              <a:t>How constituents of sentences go together to form categories and haierarchy </a:t>
            </a:r>
          </a:p>
          <a:p>
            <a:pPr marL="452628" indent="-342900">
              <a:buFont typeface="+mj-lt"/>
              <a:buAutoNum type="arabicPeriod"/>
            </a:pPr>
            <a:r>
              <a:rPr lang="en-US" sz="1800" dirty="0"/>
              <a:t>How smaller categories comprise larger categories </a:t>
            </a:r>
          </a:p>
          <a:p>
            <a:pPr marL="452628" indent="-342900">
              <a:buFont typeface="+mj-lt"/>
              <a:buAutoNum type="arabicPeriod"/>
            </a:pPr>
            <a:r>
              <a:rPr lang="en-US" sz="1800" dirty="0"/>
              <a:t>We introduced what a sentence, subject, NP, AP, and PP are comprised of.</a:t>
            </a: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18</a:t>
            </a:fld>
            <a:endParaRPr lang="en-US"/>
          </a:p>
        </p:txBody>
      </p:sp>
      <p:sp>
        <p:nvSpPr>
          <p:cNvPr id="5" name="عنوان 4"/>
          <p:cNvSpPr>
            <a:spLocks noGrp="1"/>
          </p:cNvSpPr>
          <p:nvPr>
            <p:ph type="title"/>
          </p:nvPr>
        </p:nvSpPr>
        <p:spPr/>
        <p:txBody>
          <a:bodyPr/>
          <a:lstStyle/>
          <a:p>
            <a:r>
              <a:rPr lang="en-US" dirty="0"/>
              <a:t>Conclusion </a:t>
            </a:r>
          </a:p>
        </p:txBody>
      </p:sp>
    </p:spTree>
    <p:extLst>
      <p:ext uri="{BB962C8B-B14F-4D97-AF65-F5344CB8AC3E}">
        <p14:creationId xmlns:p14="http://schemas.microsoft.com/office/powerpoint/2010/main" val="904730059"/>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marL="109728" indent="0" algn="ctr">
              <a:buNone/>
            </a:pPr>
            <a:endParaRPr lang="en-US" sz="8000" dirty="0">
              <a:latin typeface="Brush Script MT" pitchFamily="66" charset="0"/>
            </a:endParaRPr>
          </a:p>
          <a:p>
            <a:pPr marL="109728" indent="0" algn="ctr">
              <a:buNone/>
            </a:pPr>
            <a:r>
              <a:rPr lang="en-US" sz="8000" dirty="0">
                <a:latin typeface="Brush Script MT" pitchFamily="66" charset="0"/>
              </a:rPr>
              <a:t>Thank you </a:t>
            </a:r>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19</a:t>
            </a:fld>
            <a:endParaRPr lang="en-US"/>
          </a:p>
        </p:txBody>
      </p:sp>
      <p:sp>
        <p:nvSpPr>
          <p:cNvPr id="5" name="عنوان 4"/>
          <p:cNvSpPr>
            <a:spLocks noGrp="1"/>
          </p:cNvSpPr>
          <p:nvPr>
            <p:ph type="title"/>
          </p:nvPr>
        </p:nvSpPr>
        <p:spPr/>
        <p:txBody>
          <a:bodyPr/>
          <a:lstStyle/>
          <a:p>
            <a:endParaRPr lang="en-US"/>
          </a:p>
        </p:txBody>
      </p:sp>
    </p:spTree>
    <p:extLst>
      <p:ext uri="{BB962C8B-B14F-4D97-AF65-F5344CB8AC3E}">
        <p14:creationId xmlns:p14="http://schemas.microsoft.com/office/powerpoint/2010/main" val="186691129"/>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lnSpc>
                <a:spcPct val="200000"/>
              </a:lnSpc>
              <a:buFontTx/>
              <a:buChar char="-"/>
            </a:pPr>
            <a:r>
              <a:rPr lang="en-US" sz="1800" dirty="0">
                <a:solidFill>
                  <a:srgbClr val="002060"/>
                </a:solidFill>
              </a:rPr>
              <a:t>Objectives and aims </a:t>
            </a:r>
          </a:p>
          <a:p>
            <a:pPr>
              <a:lnSpc>
                <a:spcPct val="200000"/>
              </a:lnSpc>
              <a:buFontTx/>
              <a:buChar char="-"/>
            </a:pPr>
            <a:r>
              <a:rPr lang="en-US" sz="1800" dirty="0">
                <a:solidFill>
                  <a:srgbClr val="002060"/>
                </a:solidFill>
              </a:rPr>
              <a:t>Introduction to word order (Linearty)</a:t>
            </a:r>
          </a:p>
          <a:p>
            <a:pPr>
              <a:lnSpc>
                <a:spcPct val="200000"/>
              </a:lnSpc>
              <a:buFontTx/>
              <a:buChar char="-"/>
            </a:pPr>
            <a:r>
              <a:rPr lang="en-US" sz="1800" dirty="0">
                <a:solidFill>
                  <a:srgbClr val="002060"/>
                </a:solidFill>
              </a:rPr>
              <a:t>Phrase structure (Categorality and Hierarchy)</a:t>
            </a:r>
          </a:p>
          <a:p>
            <a:pPr>
              <a:lnSpc>
                <a:spcPct val="200000"/>
              </a:lnSpc>
              <a:buFontTx/>
              <a:buChar char="-"/>
            </a:pPr>
            <a:r>
              <a:rPr lang="en-US" sz="1800" dirty="0">
                <a:solidFill>
                  <a:srgbClr val="002060"/>
                </a:solidFill>
              </a:rPr>
              <a:t>Noun phrase NP </a:t>
            </a:r>
          </a:p>
          <a:p>
            <a:pPr>
              <a:lnSpc>
                <a:spcPct val="200000"/>
              </a:lnSpc>
              <a:buFontTx/>
              <a:buChar char="-"/>
            </a:pPr>
            <a:r>
              <a:rPr lang="en-US" sz="1800" dirty="0">
                <a:solidFill>
                  <a:srgbClr val="002060"/>
                </a:solidFill>
              </a:rPr>
              <a:t>Adjective phrase AP </a:t>
            </a:r>
          </a:p>
          <a:p>
            <a:pPr>
              <a:lnSpc>
                <a:spcPct val="200000"/>
              </a:lnSpc>
              <a:buFontTx/>
              <a:buChar char="-"/>
            </a:pPr>
            <a:r>
              <a:rPr lang="en-US" sz="1800" dirty="0">
                <a:solidFill>
                  <a:srgbClr val="002060"/>
                </a:solidFill>
              </a:rPr>
              <a:t>Prepostional phrase PP </a:t>
            </a:r>
          </a:p>
          <a:p>
            <a:pPr>
              <a:lnSpc>
                <a:spcPct val="200000"/>
              </a:lnSpc>
              <a:buFontTx/>
              <a:buChar char="-"/>
            </a:pPr>
            <a:r>
              <a:rPr lang="en-US" sz="1800" dirty="0">
                <a:solidFill>
                  <a:srgbClr val="002060"/>
                </a:solidFill>
              </a:rPr>
              <a:t>Conclusion </a:t>
            </a:r>
          </a:p>
          <a:p>
            <a:pPr>
              <a:buFontTx/>
              <a:buChar char="-"/>
            </a:pPr>
            <a:endParaRPr lang="en-US" sz="1800" dirty="0"/>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2</a:t>
            </a:fld>
            <a:endParaRPr lang="en-US"/>
          </a:p>
        </p:txBody>
      </p:sp>
      <p:sp>
        <p:nvSpPr>
          <p:cNvPr id="5" name="عنوان 4"/>
          <p:cNvSpPr>
            <a:spLocks noGrp="1"/>
          </p:cNvSpPr>
          <p:nvPr>
            <p:ph type="title"/>
          </p:nvPr>
        </p:nvSpPr>
        <p:spPr/>
        <p:txBody>
          <a:bodyPr>
            <a:normAutofit/>
          </a:bodyPr>
          <a:lstStyle/>
          <a:p>
            <a:pPr algn="ctr"/>
            <a:r>
              <a:rPr lang="en-US" sz="3600" dirty="0"/>
              <a:t>Presentation Outline </a:t>
            </a:r>
          </a:p>
        </p:txBody>
      </p:sp>
    </p:spTree>
    <p:extLst>
      <p:ext uri="{BB962C8B-B14F-4D97-AF65-F5344CB8AC3E}">
        <p14:creationId xmlns:p14="http://schemas.microsoft.com/office/powerpoint/2010/main" val="1329666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1. Focusing on the middle level – basic  Syntax (property of Linearty) </a:t>
            </a:r>
          </a:p>
          <a:p>
            <a:endParaRPr lang="en-US" sz="1800" dirty="0"/>
          </a:p>
          <a:p>
            <a:r>
              <a:rPr lang="en-US" sz="1800" dirty="0"/>
              <a:t>2. Formulate some basic rules for English word order called ( phrase structure rules )</a:t>
            </a:r>
          </a:p>
          <a:p>
            <a:endParaRPr lang="en-US" sz="1800" dirty="0"/>
          </a:p>
          <a:p>
            <a:r>
              <a:rPr lang="en-US" sz="1800" dirty="0"/>
              <a:t>3. show how a sentence can be broken down into categories and their constituent parts</a:t>
            </a:r>
          </a:p>
          <a:p>
            <a:endParaRPr lang="en-US" sz="1800" dirty="0"/>
          </a:p>
          <a:p>
            <a:r>
              <a:rPr lang="en-US" sz="1800" dirty="0"/>
              <a:t> 4. introducing the property of hierarchy from the level of sentence down to the smallest constituent </a:t>
            </a:r>
          </a:p>
          <a:p>
            <a:endParaRPr lang="en-US" sz="1800" dirty="0"/>
          </a:p>
        </p:txBody>
      </p:sp>
      <p:sp>
        <p:nvSpPr>
          <p:cNvPr id="3" name="عنوان 2"/>
          <p:cNvSpPr>
            <a:spLocks noGrp="1"/>
          </p:cNvSpPr>
          <p:nvPr>
            <p:ph type="title"/>
          </p:nvPr>
        </p:nvSpPr>
        <p:spPr/>
        <p:txBody>
          <a:bodyPr/>
          <a:lstStyle/>
          <a:p>
            <a:r>
              <a:rPr lang="en-US" dirty="0"/>
              <a:t>Objectives and Aims </a:t>
            </a:r>
          </a:p>
        </p:txBody>
      </p:sp>
      <p:sp>
        <p:nvSpPr>
          <p:cNvPr id="5" name="عنصر نائب لرقم الشريحة 4"/>
          <p:cNvSpPr>
            <a:spLocks noGrp="1"/>
          </p:cNvSpPr>
          <p:nvPr>
            <p:ph type="sldNum" sz="quarter" idx="12"/>
          </p:nvPr>
        </p:nvSpPr>
        <p:spPr/>
        <p:txBody>
          <a:bodyPr/>
          <a:lstStyle/>
          <a:p>
            <a:fld id="{F5BF6ACA-F93B-4C23-8D7E-2063196D45D5}" type="slidenum">
              <a:rPr lang="en-US" smtClean="0"/>
              <a:t>3</a:t>
            </a:fld>
            <a:endParaRPr lang="en-US"/>
          </a:p>
        </p:txBody>
      </p:sp>
    </p:spTree>
    <p:extLst>
      <p:ext uri="{BB962C8B-B14F-4D97-AF65-F5344CB8AC3E}">
        <p14:creationId xmlns:p14="http://schemas.microsoft.com/office/powerpoint/2010/main" val="414881258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lgn="just"/>
            <a:r>
              <a:rPr lang="en-US" sz="1600" dirty="0"/>
              <a:t>In English, word order within the sentence is less flexible than it is in many other languages.</a:t>
            </a:r>
          </a:p>
          <a:p>
            <a:pPr algn="just"/>
            <a:r>
              <a:rPr lang="en-US" sz="1600" dirty="0"/>
              <a:t>English came to rely on linear word order to distinguish subjects from objects. </a:t>
            </a:r>
          </a:p>
          <a:p>
            <a:pPr algn="just"/>
            <a:r>
              <a:rPr lang="en-US" sz="1600" dirty="0"/>
              <a:t>English is an SVO language (the standard order) like Spanish, French and many other languages but the major defference is both English and French ask for a subject to appear but Spanish does not have this requirement for the sentence with pronominal subjects (pro-drop langauge). For example: </a:t>
            </a:r>
          </a:p>
          <a:p>
            <a:pPr marL="109728" indent="0">
              <a:buNone/>
            </a:pPr>
            <a:r>
              <a:rPr lang="en-US" sz="1600" dirty="0"/>
              <a:t>                     </a:t>
            </a:r>
          </a:p>
          <a:p>
            <a:pPr marL="109728" indent="0">
              <a:buNone/>
            </a:pPr>
            <a:r>
              <a:rPr lang="en-US" sz="1600" dirty="0"/>
              <a:t>         </a:t>
            </a:r>
            <a:r>
              <a:rPr lang="en-US" sz="1600" dirty="0">
                <a:solidFill>
                  <a:schemeClr val="bg2">
                    <a:lumMod val="50000"/>
                  </a:schemeClr>
                </a:solidFill>
              </a:rPr>
              <a:t>English                       French                      Spanish           </a:t>
            </a:r>
          </a:p>
          <a:p>
            <a:pPr marL="109728" indent="0">
              <a:buNone/>
            </a:pPr>
            <a:r>
              <a:rPr lang="en-US" sz="1600" dirty="0"/>
              <a:t>     </a:t>
            </a:r>
            <a:r>
              <a:rPr lang="en-US" sz="1600" dirty="0">
                <a:solidFill>
                  <a:srgbClr val="C00000"/>
                </a:solidFill>
              </a:rPr>
              <a:t>I speak English          Je parle francais        (Yo) hablo espanol</a:t>
            </a:r>
          </a:p>
          <a:p>
            <a:pPr marL="109728" indent="0">
              <a:buNone/>
            </a:pPr>
            <a:endParaRPr lang="en-US" sz="1600" dirty="0"/>
          </a:p>
          <a:p>
            <a:r>
              <a:rPr lang="en-US" sz="1600" dirty="0"/>
              <a:t>There is a certain type of English sentence without an expressed subject which is imperative sentences. For example: </a:t>
            </a:r>
            <a:r>
              <a:rPr lang="en-US" sz="1600" dirty="0">
                <a:solidFill>
                  <a:srgbClr val="C00000"/>
                </a:solidFill>
              </a:rPr>
              <a:t>Stop that car </a:t>
            </a:r>
          </a:p>
          <a:p>
            <a:pPr marL="109728" indent="0">
              <a:buNone/>
            </a:pPr>
            <a:endParaRPr lang="en-US" sz="1600" dirty="0"/>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4</a:t>
            </a:fld>
            <a:endParaRPr lang="en-US"/>
          </a:p>
        </p:txBody>
      </p:sp>
      <p:sp>
        <p:nvSpPr>
          <p:cNvPr id="5" name="عنوان 4"/>
          <p:cNvSpPr>
            <a:spLocks noGrp="1"/>
          </p:cNvSpPr>
          <p:nvPr>
            <p:ph type="title"/>
          </p:nvPr>
        </p:nvSpPr>
        <p:spPr/>
        <p:txBody>
          <a:bodyPr>
            <a:noAutofit/>
          </a:bodyPr>
          <a:lstStyle/>
          <a:p>
            <a:r>
              <a:rPr lang="en-US" sz="3200" dirty="0"/>
              <a:t>An Introduction to Word Order (Linearty)</a:t>
            </a:r>
          </a:p>
        </p:txBody>
      </p:sp>
    </p:spTree>
    <p:extLst>
      <p:ext uri="{BB962C8B-B14F-4D97-AF65-F5344CB8AC3E}">
        <p14:creationId xmlns:p14="http://schemas.microsoft.com/office/powerpoint/2010/main" val="655863100"/>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In English </a:t>
            </a:r>
            <a:r>
              <a:rPr lang="en-US" sz="1800" u="sng" dirty="0">
                <a:solidFill>
                  <a:srgbClr val="FF0000"/>
                </a:solidFill>
              </a:rPr>
              <a:t>spoken language </a:t>
            </a:r>
            <a:r>
              <a:rPr lang="en-US" sz="1800" dirty="0"/>
              <a:t>sometimes the subject is </a:t>
            </a:r>
            <a:r>
              <a:rPr lang="en-US" sz="1800" u="sng" dirty="0">
                <a:solidFill>
                  <a:srgbClr val="C00000"/>
                </a:solidFill>
              </a:rPr>
              <a:t>elided</a:t>
            </a:r>
            <a:r>
              <a:rPr lang="en-US" sz="1800" u="sng" dirty="0"/>
              <a:t>  </a:t>
            </a:r>
            <a:r>
              <a:rPr lang="en-US" sz="1800" dirty="0">
                <a:solidFill>
                  <a:schemeClr val="tx1">
                    <a:lumMod val="95000"/>
                    <a:lumOff val="5000"/>
                  </a:schemeClr>
                </a:solidFill>
              </a:rPr>
              <a:t>where we can easily infer the subject into the sentence especially when the subject is (I) or (it)and such subject ellipsis occure when the subject is recoverable in the context. For example: </a:t>
            </a:r>
          </a:p>
          <a:p>
            <a:pPr marL="109728" indent="0">
              <a:buNone/>
            </a:pPr>
            <a:endParaRPr lang="en-US" sz="1800" dirty="0">
              <a:solidFill>
                <a:schemeClr val="bg2">
                  <a:lumMod val="25000"/>
                </a:schemeClr>
              </a:solidFill>
            </a:endParaRPr>
          </a:p>
          <a:p>
            <a:pPr marL="109728" indent="0">
              <a:buNone/>
            </a:pPr>
            <a:r>
              <a:rPr lang="en-US" sz="1800" dirty="0">
                <a:solidFill>
                  <a:schemeClr val="bg2">
                    <a:lumMod val="25000"/>
                  </a:schemeClr>
                </a:solidFill>
              </a:rPr>
              <a:t>E.g.Amanda: (I) saw Sally yesterday. (I) bought her flowers</a:t>
            </a:r>
          </a:p>
          <a:p>
            <a:pPr marL="109728" indent="0">
              <a:buNone/>
            </a:pPr>
            <a:endParaRPr lang="en-US" sz="1800" dirty="0">
              <a:solidFill>
                <a:schemeClr val="bg2">
                  <a:lumMod val="25000"/>
                </a:schemeClr>
              </a:solidFill>
            </a:endParaRPr>
          </a:p>
          <a:p>
            <a:pPr marL="109728" indent="0">
              <a:buNone/>
            </a:pPr>
            <a:r>
              <a:rPr lang="en-US" sz="1800" dirty="0">
                <a:solidFill>
                  <a:schemeClr val="bg2">
                    <a:lumMod val="25000"/>
                  </a:schemeClr>
                </a:solidFill>
              </a:rPr>
              <a:t>E.g. I broke my arm </a:t>
            </a:r>
          </a:p>
          <a:p>
            <a:pPr marL="109728" indent="0">
              <a:buNone/>
            </a:pPr>
            <a:r>
              <a:rPr lang="en-US" sz="1800" dirty="0">
                <a:solidFill>
                  <a:schemeClr val="bg2">
                    <a:lumMod val="25000"/>
                  </a:schemeClr>
                </a:solidFill>
              </a:rPr>
              <a:t>Reply: must be painful </a:t>
            </a:r>
            <a:r>
              <a:rPr lang="en-US" sz="1800" dirty="0"/>
              <a:t>instead of (</a:t>
            </a:r>
            <a:r>
              <a:rPr lang="en-US" sz="1800" dirty="0">
                <a:solidFill>
                  <a:schemeClr val="bg2">
                    <a:lumMod val="25000"/>
                  </a:schemeClr>
                </a:solidFill>
              </a:rPr>
              <a:t>it) must be painful  </a:t>
            </a:r>
          </a:p>
          <a:p>
            <a:pPr marL="109728" indent="0">
              <a:buNone/>
            </a:pPr>
            <a:endParaRPr lang="en-US" sz="1800" dirty="0">
              <a:solidFill>
                <a:schemeClr val="bg2">
                  <a:lumMod val="25000"/>
                </a:schemeClr>
              </a:solidFill>
            </a:endParaRPr>
          </a:p>
          <a:p>
            <a:pPr marL="109728" indent="0">
              <a:buNone/>
            </a:pPr>
            <a:endParaRPr lang="en-US" sz="1800" dirty="0">
              <a:solidFill>
                <a:schemeClr val="bg2">
                  <a:lumMod val="25000"/>
                </a:schemeClr>
              </a:solidFill>
            </a:endParaRPr>
          </a:p>
          <a:p>
            <a:pPr marL="109728" indent="0">
              <a:buNone/>
            </a:pPr>
            <a:endParaRPr lang="en-US" sz="1800" dirty="0">
              <a:solidFill>
                <a:schemeClr val="bg2">
                  <a:lumMod val="25000"/>
                </a:schemeClr>
              </a:solidFill>
            </a:endParaRPr>
          </a:p>
          <a:p>
            <a:pPr marL="109728" indent="0">
              <a:buNone/>
            </a:pPr>
            <a:endParaRPr lang="en-US" sz="1800" dirty="0">
              <a:solidFill>
                <a:schemeClr val="bg2">
                  <a:lumMod val="25000"/>
                </a:schemeClr>
              </a:solidFill>
            </a:endParaRPr>
          </a:p>
          <a:p>
            <a:pPr marL="109728" indent="0">
              <a:buNone/>
            </a:pPr>
            <a:endParaRPr lang="en-US" sz="1800" dirty="0">
              <a:solidFill>
                <a:schemeClr val="bg2">
                  <a:lumMod val="25000"/>
                </a:schemeClr>
              </a:solidFill>
            </a:endParaRPr>
          </a:p>
          <a:p>
            <a:endParaRPr lang="en-US" sz="1800" dirty="0">
              <a:solidFill>
                <a:schemeClr val="bg2">
                  <a:lumMod val="25000"/>
                </a:schemeClr>
              </a:solidFill>
            </a:endParaRP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5</a:t>
            </a:fld>
            <a:endParaRPr lang="en-US"/>
          </a:p>
        </p:txBody>
      </p:sp>
      <p:sp>
        <p:nvSpPr>
          <p:cNvPr id="5" name="عنوان 4"/>
          <p:cNvSpPr>
            <a:spLocks noGrp="1"/>
          </p:cNvSpPr>
          <p:nvPr>
            <p:ph type="title"/>
          </p:nvPr>
        </p:nvSpPr>
        <p:spPr/>
        <p:txBody>
          <a:bodyPr/>
          <a:lstStyle/>
          <a:p>
            <a:endParaRPr lang="en-US"/>
          </a:p>
        </p:txBody>
      </p:sp>
    </p:spTree>
    <p:extLst>
      <p:ext uri="{BB962C8B-B14F-4D97-AF65-F5344CB8AC3E}">
        <p14:creationId xmlns:p14="http://schemas.microsoft.com/office/powerpoint/2010/main" val="45396524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solidFill>
            <a:schemeClr val="bg1"/>
          </a:solidFill>
        </p:spPr>
        <p:txBody>
          <a:bodyPr>
            <a:normAutofit/>
          </a:bodyPr>
          <a:lstStyle/>
          <a:p>
            <a:r>
              <a:rPr lang="en-US" sz="1800" dirty="0"/>
              <a:t>Not all langauges follow the same typologies ? </a:t>
            </a:r>
          </a:p>
          <a:p>
            <a:pPr marL="109728" indent="0">
              <a:buNone/>
            </a:pPr>
            <a:r>
              <a:rPr lang="en-US" sz="1800" dirty="0"/>
              <a:t>    </a:t>
            </a:r>
            <a:r>
              <a:rPr lang="en-US" sz="1800" dirty="0">
                <a:solidFill>
                  <a:srgbClr val="C00000"/>
                </a:solidFill>
              </a:rPr>
              <a:t>For instance: </a:t>
            </a:r>
          </a:p>
          <a:p>
            <a:pPr marL="109728" indent="0">
              <a:buNone/>
            </a:pPr>
            <a:r>
              <a:rPr lang="en-US" sz="1800" dirty="0">
                <a:solidFill>
                  <a:schemeClr val="accent1">
                    <a:lumMod val="75000"/>
                  </a:schemeClr>
                </a:solidFill>
              </a:rPr>
              <a:t>    Japanese &amp; Turkish: SOV </a:t>
            </a:r>
          </a:p>
          <a:p>
            <a:pPr marL="109728" indent="0">
              <a:buNone/>
            </a:pPr>
            <a:r>
              <a:rPr lang="en-US" sz="1800" dirty="0">
                <a:solidFill>
                  <a:schemeClr val="accent1">
                    <a:lumMod val="75000"/>
                  </a:schemeClr>
                </a:solidFill>
              </a:rPr>
              <a:t>    Indonesian &amp; classical Hebrew and Arabic: VSO </a:t>
            </a:r>
          </a:p>
          <a:p>
            <a:pPr marL="109728" indent="0">
              <a:buNone/>
            </a:pPr>
            <a:r>
              <a:rPr lang="en-US" sz="1800" dirty="0">
                <a:solidFill>
                  <a:schemeClr val="accent1">
                    <a:lumMod val="75000"/>
                  </a:schemeClr>
                </a:solidFill>
              </a:rPr>
              <a:t>    Carib language in Brazil: OVS </a:t>
            </a:r>
          </a:p>
          <a:p>
            <a:pPr marL="109728" indent="0">
              <a:buNone/>
            </a:pPr>
            <a:r>
              <a:rPr lang="en-US" sz="1800" dirty="0">
                <a:solidFill>
                  <a:schemeClr val="accent1">
                    <a:lumMod val="75000"/>
                  </a:schemeClr>
                </a:solidFill>
              </a:rPr>
              <a:t>    Malagsy of Madagascar:VOS  </a:t>
            </a:r>
          </a:p>
          <a:p>
            <a:endParaRPr lang="en-US" sz="1800" dirty="0">
              <a:solidFill>
                <a:schemeClr val="tx1">
                  <a:lumMod val="95000"/>
                  <a:lumOff val="5000"/>
                </a:schemeClr>
              </a:solidFill>
            </a:endParaRPr>
          </a:p>
          <a:p>
            <a:r>
              <a:rPr lang="en-US" sz="1800" dirty="0">
                <a:solidFill>
                  <a:schemeClr val="tx1">
                    <a:lumMod val="95000"/>
                    <a:lumOff val="5000"/>
                  </a:schemeClr>
                </a:solidFill>
              </a:rPr>
              <a:t>Some common languages are not in our list ? </a:t>
            </a:r>
          </a:p>
          <a:p>
            <a:pPr marL="109728" indent="0">
              <a:buNone/>
            </a:pPr>
            <a:r>
              <a:rPr lang="en-US" sz="1800" dirty="0">
                <a:solidFill>
                  <a:schemeClr val="tx1">
                    <a:lumMod val="95000"/>
                    <a:lumOff val="5000"/>
                  </a:schemeClr>
                </a:solidFill>
              </a:rPr>
              <a:t>    For example: German </a:t>
            </a:r>
          </a:p>
          <a:p>
            <a:pPr marL="109728" indent="0">
              <a:buNone/>
            </a:pPr>
            <a:r>
              <a:rPr lang="en-US" sz="1800" dirty="0">
                <a:solidFill>
                  <a:schemeClr val="tx1">
                    <a:lumMod val="95000"/>
                    <a:lumOff val="5000"/>
                  </a:schemeClr>
                </a:solidFill>
              </a:rPr>
              <a:t> </a:t>
            </a:r>
            <a:r>
              <a:rPr lang="en-US" sz="1800" dirty="0">
                <a:solidFill>
                  <a:schemeClr val="bg2">
                    <a:lumMod val="25000"/>
                  </a:schemeClr>
                </a:solidFill>
              </a:rPr>
              <a:t>main clauses are SVO but subordinate clauses the verb is final that’s why the word order is SOV.  </a:t>
            </a:r>
          </a:p>
          <a:p>
            <a:pPr>
              <a:buFont typeface="Arial" charset="0"/>
              <a:buChar char="•"/>
            </a:pPr>
            <a:endParaRPr lang="en-US" sz="1800" dirty="0">
              <a:solidFill>
                <a:schemeClr val="tx1">
                  <a:lumMod val="95000"/>
                  <a:lumOff val="5000"/>
                </a:schemeClr>
              </a:solidFill>
            </a:endParaRPr>
          </a:p>
          <a:p>
            <a:pPr marL="109728" indent="0">
              <a:buNone/>
            </a:pPr>
            <a:r>
              <a:rPr lang="en-US" sz="1800" dirty="0"/>
              <a:t>     </a:t>
            </a: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6</a:t>
            </a:fld>
            <a:endParaRPr lang="en-US"/>
          </a:p>
        </p:txBody>
      </p:sp>
      <p:sp>
        <p:nvSpPr>
          <p:cNvPr id="5" name="عنوان 4"/>
          <p:cNvSpPr>
            <a:spLocks noGrp="1"/>
          </p:cNvSpPr>
          <p:nvPr>
            <p:ph type="title"/>
          </p:nvPr>
        </p:nvSpPr>
        <p:spPr/>
        <p:txBody>
          <a:bodyPr/>
          <a:lstStyle/>
          <a:p>
            <a:endParaRPr lang="en-US"/>
          </a:p>
        </p:txBody>
      </p:sp>
    </p:spTree>
    <p:extLst>
      <p:ext uri="{BB962C8B-B14F-4D97-AF65-F5344CB8AC3E}">
        <p14:creationId xmlns:p14="http://schemas.microsoft.com/office/powerpoint/2010/main" val="1997090229"/>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In English the word order isn’t invariant. </a:t>
            </a:r>
          </a:p>
          <a:p>
            <a:pPr marL="109728" indent="0" algn="ctr">
              <a:buNone/>
            </a:pPr>
            <a:endParaRPr lang="en-US" sz="1800" dirty="0"/>
          </a:p>
          <a:p>
            <a:pPr marL="109728" indent="0" algn="ctr">
              <a:buNone/>
            </a:pPr>
            <a:r>
              <a:rPr lang="en-US" sz="2400" dirty="0">
                <a:solidFill>
                  <a:schemeClr val="bg2">
                    <a:lumMod val="25000"/>
                  </a:schemeClr>
                </a:solidFill>
              </a:rPr>
              <a:t> How ?</a:t>
            </a:r>
          </a:p>
          <a:p>
            <a:pPr marL="109728" indent="0" algn="ctr">
              <a:buNone/>
            </a:pPr>
            <a:r>
              <a:rPr lang="en-US" sz="2400" dirty="0">
                <a:solidFill>
                  <a:schemeClr val="bg2">
                    <a:lumMod val="25000"/>
                  </a:schemeClr>
                </a:solidFill>
              </a:rPr>
              <a:t> </a:t>
            </a:r>
          </a:p>
          <a:p>
            <a:pPr marL="109728" indent="0" algn="ctr">
              <a:buNone/>
            </a:pPr>
            <a:r>
              <a:rPr lang="en-US" sz="1800" dirty="0">
                <a:solidFill>
                  <a:schemeClr val="bg2">
                    <a:lumMod val="25000"/>
                  </a:schemeClr>
                </a:solidFill>
              </a:rPr>
              <a:t>Topicalization or Object fronting for </a:t>
            </a:r>
            <a:r>
              <a:rPr lang="en-US" sz="1800" u="sng" dirty="0">
                <a:solidFill>
                  <a:schemeClr val="bg2">
                    <a:lumMod val="25000"/>
                  </a:schemeClr>
                </a:solidFill>
              </a:rPr>
              <a:t>Emphasis</a:t>
            </a:r>
          </a:p>
          <a:p>
            <a:pPr marL="109728" indent="0">
              <a:buNone/>
            </a:pPr>
            <a:endParaRPr lang="en-US" sz="1800" dirty="0">
              <a:solidFill>
                <a:srgbClr val="C00000"/>
              </a:solidFill>
            </a:endParaRPr>
          </a:p>
          <a:p>
            <a:pPr marL="109728" indent="0">
              <a:buNone/>
            </a:pPr>
            <a:endParaRPr lang="en-US" sz="1800" dirty="0">
              <a:solidFill>
                <a:srgbClr val="C00000"/>
              </a:solidFill>
            </a:endParaRPr>
          </a:p>
          <a:p>
            <a:pPr marL="109728" indent="0">
              <a:buNone/>
            </a:pPr>
            <a:r>
              <a:rPr lang="en-US" sz="1800" dirty="0">
                <a:solidFill>
                  <a:srgbClr val="C00000"/>
                </a:solidFill>
              </a:rPr>
              <a:t>e.g. A: I love coffee  SVO </a:t>
            </a:r>
          </a:p>
          <a:p>
            <a:pPr marL="109728" indent="0">
              <a:buNone/>
            </a:pPr>
            <a:r>
              <a:rPr lang="en-US" sz="1800" dirty="0">
                <a:solidFill>
                  <a:srgbClr val="C00000"/>
                </a:solidFill>
              </a:rPr>
              <a:t>       B: What about tea?  </a:t>
            </a:r>
          </a:p>
          <a:p>
            <a:pPr marL="109728" indent="0">
              <a:buNone/>
            </a:pPr>
            <a:r>
              <a:rPr lang="en-US" sz="1800" dirty="0">
                <a:solidFill>
                  <a:srgbClr val="C00000"/>
                </a:solidFill>
              </a:rPr>
              <a:t>      A:  </a:t>
            </a:r>
            <a:r>
              <a:rPr lang="en-US" sz="1800" u="sng" dirty="0">
                <a:solidFill>
                  <a:srgbClr val="C00000"/>
                </a:solidFill>
              </a:rPr>
              <a:t>Tea</a:t>
            </a:r>
            <a:r>
              <a:rPr lang="en-US" sz="1800" dirty="0">
                <a:solidFill>
                  <a:srgbClr val="C00000"/>
                </a:solidFill>
              </a:rPr>
              <a:t> i don’t like   OSV </a:t>
            </a:r>
          </a:p>
          <a:p>
            <a:pPr marL="109728" indent="0" algn="ctr">
              <a:buNone/>
            </a:pPr>
            <a:endParaRPr lang="en-US" sz="1800" dirty="0"/>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7</a:t>
            </a:fld>
            <a:endParaRPr lang="en-US"/>
          </a:p>
        </p:txBody>
      </p:sp>
      <p:sp>
        <p:nvSpPr>
          <p:cNvPr id="5" name="عنوان 4"/>
          <p:cNvSpPr>
            <a:spLocks noGrp="1"/>
          </p:cNvSpPr>
          <p:nvPr>
            <p:ph type="title"/>
          </p:nvPr>
        </p:nvSpPr>
        <p:spPr/>
        <p:txBody>
          <a:bodyPr/>
          <a:lstStyle/>
          <a:p>
            <a:endParaRPr lang="en-US"/>
          </a:p>
        </p:txBody>
      </p:sp>
    </p:spTree>
    <p:extLst>
      <p:ext uri="{BB962C8B-B14F-4D97-AF65-F5344CB8AC3E}">
        <p14:creationId xmlns:p14="http://schemas.microsoft.com/office/powerpoint/2010/main" val="11635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Sentences aren’t only made of words in a linear order but they have other properties as well. For example, if you are asked to divide the following sentence into two main parts, where would you draw the line?</a:t>
            </a:r>
          </a:p>
          <a:p>
            <a:pPr marL="109728" indent="0">
              <a:buNone/>
            </a:pPr>
            <a:r>
              <a:rPr lang="en-US" sz="1800" dirty="0"/>
              <a:t>e.g.</a:t>
            </a:r>
            <a:r>
              <a:rPr lang="en-US" sz="1800" dirty="0">
                <a:solidFill>
                  <a:schemeClr val="bg2">
                    <a:lumMod val="50000"/>
                  </a:schemeClr>
                </a:solidFill>
              </a:rPr>
              <a:t> Sally / </a:t>
            </a:r>
            <a:r>
              <a:rPr lang="en-US" sz="1800" dirty="0">
                <a:solidFill>
                  <a:srgbClr val="C00000"/>
                </a:solidFill>
              </a:rPr>
              <a:t>sings country music </a:t>
            </a:r>
          </a:p>
          <a:p>
            <a:pPr marL="109728" indent="0">
              <a:buNone/>
            </a:pPr>
            <a:endParaRPr lang="en-US" sz="1800" dirty="0">
              <a:solidFill>
                <a:schemeClr val="tx1">
                  <a:lumMod val="95000"/>
                  <a:lumOff val="5000"/>
                </a:schemeClr>
              </a:solidFill>
            </a:endParaRPr>
          </a:p>
          <a:p>
            <a:r>
              <a:rPr lang="en-US" sz="1800" dirty="0">
                <a:solidFill>
                  <a:schemeClr val="tx1">
                    <a:lumMod val="95000"/>
                    <a:lumOff val="5000"/>
                  </a:schemeClr>
                </a:solidFill>
              </a:rPr>
              <a:t>The point is that sentences are structured strings of words and it isn’t a matter of dividing the sentence into two parts arbitrarily.  We believe that words at the either side of the line go together (Cluster). And this illustrates the property of categorality. So, in the above example, </a:t>
            </a:r>
            <a:r>
              <a:rPr lang="en-US" sz="1800" dirty="0">
                <a:solidFill>
                  <a:srgbClr val="C00000"/>
                </a:solidFill>
              </a:rPr>
              <a:t>Sally</a:t>
            </a:r>
            <a:r>
              <a:rPr lang="en-US" sz="1800" dirty="0">
                <a:solidFill>
                  <a:schemeClr val="tx1">
                    <a:lumMod val="95000"/>
                    <a:lumOff val="5000"/>
                  </a:schemeClr>
                </a:solidFill>
              </a:rPr>
              <a:t> is considered as subject category and </a:t>
            </a:r>
            <a:r>
              <a:rPr lang="en-US" sz="1800" dirty="0">
                <a:solidFill>
                  <a:srgbClr val="C00000"/>
                </a:solidFill>
              </a:rPr>
              <a:t>sings country music</a:t>
            </a:r>
            <a:r>
              <a:rPr lang="en-US" sz="1800" dirty="0">
                <a:solidFill>
                  <a:schemeClr val="tx1">
                    <a:lumMod val="95000"/>
                    <a:lumOff val="5000"/>
                  </a:schemeClr>
                </a:solidFill>
              </a:rPr>
              <a:t> is categorized as predicate. And these categories are in a hierarchical relation. </a:t>
            </a:r>
          </a:p>
          <a:p>
            <a:pPr marL="109728" indent="0">
              <a:buNone/>
            </a:pPr>
            <a:endParaRPr lang="en-US" sz="1800" dirty="0">
              <a:solidFill>
                <a:srgbClr val="C00000"/>
              </a:solidFill>
            </a:endParaRPr>
          </a:p>
          <a:p>
            <a:pPr marL="109728" indent="0">
              <a:buNone/>
            </a:pPr>
            <a:endParaRPr lang="en-US" sz="1800" dirty="0"/>
          </a:p>
          <a:p>
            <a:pPr marL="109728" indent="0">
              <a:buNone/>
            </a:pPr>
            <a:endParaRPr lang="en-US" sz="1800" dirty="0"/>
          </a:p>
          <a:p>
            <a:pPr marL="109728" indent="0">
              <a:buNone/>
            </a:pPr>
            <a:endParaRPr lang="en-US" sz="1800" dirty="0"/>
          </a:p>
          <a:p>
            <a:pPr marL="109728" indent="0">
              <a:buNone/>
            </a:pPr>
            <a:endParaRPr lang="en-US" sz="1800" dirty="0"/>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8</a:t>
            </a:fld>
            <a:endParaRPr lang="en-US"/>
          </a:p>
        </p:txBody>
      </p:sp>
      <p:sp>
        <p:nvSpPr>
          <p:cNvPr id="5" name="عنوان 4"/>
          <p:cNvSpPr>
            <a:spLocks noGrp="1"/>
          </p:cNvSpPr>
          <p:nvPr>
            <p:ph type="title"/>
          </p:nvPr>
        </p:nvSpPr>
        <p:spPr/>
        <p:txBody>
          <a:bodyPr>
            <a:normAutofit/>
          </a:bodyPr>
          <a:lstStyle/>
          <a:p>
            <a:r>
              <a:rPr lang="en-US" sz="2400" dirty="0"/>
              <a:t>Phrase structure (Categorality and Hierarchy)</a:t>
            </a:r>
          </a:p>
        </p:txBody>
      </p:sp>
    </p:spTree>
    <p:extLst>
      <p:ext uri="{BB962C8B-B14F-4D97-AF65-F5344CB8AC3E}">
        <p14:creationId xmlns:p14="http://schemas.microsoft.com/office/powerpoint/2010/main" val="180540710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en-US" sz="1800" dirty="0"/>
              <a:t>An English sentence can be followed by a sentence modifier or more than one, for example: </a:t>
            </a:r>
          </a:p>
          <a:p>
            <a:pPr marL="109728" indent="0">
              <a:buNone/>
            </a:pPr>
            <a:r>
              <a:rPr lang="en-US" sz="1800" dirty="0"/>
              <a:t>                      </a:t>
            </a:r>
            <a:r>
              <a:rPr lang="en-US" sz="1800" dirty="0">
                <a:solidFill>
                  <a:schemeClr val="bg2">
                    <a:lumMod val="25000"/>
                  </a:schemeClr>
                </a:solidFill>
              </a:rPr>
              <a:t>Surely, Amanda / sings counrty music </a:t>
            </a:r>
          </a:p>
          <a:p>
            <a:endParaRPr lang="en-US" sz="1800" dirty="0">
              <a:solidFill>
                <a:srgbClr val="C00000"/>
              </a:solidFill>
            </a:endParaRPr>
          </a:p>
          <a:p>
            <a:pPr marL="109728" indent="0" algn="ctr">
              <a:buNone/>
            </a:pPr>
            <a:r>
              <a:rPr lang="en-US" sz="1800" dirty="0">
                <a:solidFill>
                  <a:srgbClr val="C00000"/>
                </a:solidFill>
              </a:rPr>
              <a:t>S</a:t>
            </a:r>
          </a:p>
          <a:p>
            <a:pPr marL="109728" indent="0" algn="ctr">
              <a:buNone/>
            </a:pPr>
            <a:r>
              <a:rPr lang="en-US" sz="1800" dirty="0">
                <a:solidFill>
                  <a:srgbClr val="C00000"/>
                </a:solidFill>
              </a:rPr>
              <a:t>╱╲</a:t>
            </a:r>
          </a:p>
          <a:p>
            <a:pPr marL="109728" indent="0" algn="ctr">
              <a:buNone/>
            </a:pPr>
            <a:r>
              <a:rPr lang="en-US" sz="1800" dirty="0">
                <a:solidFill>
                  <a:srgbClr val="C00000"/>
                </a:solidFill>
              </a:rPr>
              <a:t>Adv.      S</a:t>
            </a:r>
          </a:p>
          <a:p>
            <a:pPr marL="109728" indent="0" algn="ctr">
              <a:buNone/>
            </a:pPr>
            <a:r>
              <a:rPr lang="en-US" sz="1800" dirty="0">
                <a:solidFill>
                  <a:srgbClr val="C00000"/>
                </a:solidFill>
              </a:rPr>
              <a:t>              ╱╲</a:t>
            </a:r>
          </a:p>
          <a:p>
            <a:pPr marL="109728" indent="0" algn="ctr">
              <a:buNone/>
            </a:pPr>
            <a:r>
              <a:rPr lang="en-US" sz="1800" dirty="0">
                <a:solidFill>
                  <a:srgbClr val="C00000"/>
                </a:solidFill>
              </a:rPr>
              <a:t>                         Sub    predicate</a:t>
            </a:r>
          </a:p>
        </p:txBody>
      </p:sp>
      <p:sp>
        <p:nvSpPr>
          <p:cNvPr id="4" name="عنصر نائب لرقم الشريحة 3"/>
          <p:cNvSpPr>
            <a:spLocks noGrp="1"/>
          </p:cNvSpPr>
          <p:nvPr>
            <p:ph type="sldNum" sz="quarter" idx="12"/>
          </p:nvPr>
        </p:nvSpPr>
        <p:spPr/>
        <p:txBody>
          <a:bodyPr/>
          <a:lstStyle/>
          <a:p>
            <a:fld id="{F5BF6ACA-F93B-4C23-8D7E-2063196D45D5}" type="slidenum">
              <a:rPr lang="en-US" smtClean="0"/>
              <a:t>9</a:t>
            </a:fld>
            <a:endParaRPr lang="en-US"/>
          </a:p>
        </p:txBody>
      </p:sp>
      <p:sp>
        <p:nvSpPr>
          <p:cNvPr id="5" name="عنوان 4"/>
          <p:cNvSpPr>
            <a:spLocks noGrp="1"/>
          </p:cNvSpPr>
          <p:nvPr>
            <p:ph type="title"/>
          </p:nvPr>
        </p:nvSpPr>
        <p:spPr/>
        <p:txBody>
          <a:bodyPr/>
          <a:lstStyle/>
          <a:p>
            <a:endParaRPr lang="en-US" dirty="0"/>
          </a:p>
        </p:txBody>
      </p:sp>
    </p:spTree>
    <p:extLst>
      <p:ext uri="{BB962C8B-B14F-4D97-AF65-F5344CB8AC3E}">
        <p14:creationId xmlns:p14="http://schemas.microsoft.com/office/powerpoint/2010/main" val="303554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620</TotalTime>
  <Words>1235</Words>
  <Application>Microsoft Office PowerPoint</Application>
  <PresentationFormat>On-screen Show (4:3)</PresentationFormat>
  <Paragraphs>166</Paragraphs>
  <Slides>19</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Arial</vt:lpstr>
      <vt:lpstr>Brush Script MT</vt:lpstr>
      <vt:lpstr>Calibri</vt:lpstr>
      <vt:lpstr>Lucida Sans Unicode</vt:lpstr>
      <vt:lpstr>Mistral</vt:lpstr>
      <vt:lpstr>New times </vt:lpstr>
      <vt:lpstr>New times roman</vt:lpstr>
      <vt:lpstr>Verdana</vt:lpstr>
      <vt:lpstr>Wingdings 2</vt:lpstr>
      <vt:lpstr>Wingdings 3</vt:lpstr>
      <vt:lpstr>ملتقى</vt:lpstr>
      <vt:lpstr>Word Order and the Phrase Structure Rules for the Subject of the Sentence      Presented by : Bahzad Ameen </vt:lpstr>
      <vt:lpstr>Presentation Outline </vt:lpstr>
      <vt:lpstr>Objectives and Aims </vt:lpstr>
      <vt:lpstr>An Introduction to Word Order (Linearty)</vt:lpstr>
      <vt:lpstr>PowerPoint Presentation</vt:lpstr>
      <vt:lpstr>PowerPoint Presentation</vt:lpstr>
      <vt:lpstr>PowerPoint Presentation</vt:lpstr>
      <vt:lpstr>Phrase structure (Categorality and Hierarchy)</vt:lpstr>
      <vt:lpstr>PowerPoint Presentation</vt:lpstr>
      <vt:lpstr>Phrase structure rules </vt:lpstr>
      <vt:lpstr>Noun phrase (NP)</vt:lpstr>
      <vt:lpstr>PowerPoint Presentation</vt:lpstr>
      <vt:lpstr>PowerPoint Presentation</vt:lpstr>
      <vt:lpstr>PowerPoint Presentation</vt:lpstr>
      <vt:lpstr>Adjective Phrase  (AP)</vt:lpstr>
      <vt:lpstr>PowerPoint Presentation</vt:lpstr>
      <vt:lpstr>Prepositinal Phrase (PP) </vt:lpstr>
      <vt:lpstr>Conclusion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Order and the Phrase Structure Rules for the Subject of the Sentence</dc:title>
  <dc:creator>Bahzad</dc:creator>
  <cp:lastModifiedBy>saaed.adris@uod.ac</cp:lastModifiedBy>
  <cp:revision>55</cp:revision>
  <dcterms:created xsi:type="dcterms:W3CDTF">2020-11-07T11:27:08Z</dcterms:created>
  <dcterms:modified xsi:type="dcterms:W3CDTF">2020-11-27T13:25:55Z</dcterms:modified>
</cp:coreProperties>
</file>